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951A8-129E-4F60-A7E9-5454E90E956A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C590F-CABB-49E8-8837-1F339FC5B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i="1" smtClean="0">
                <a:latin typeface="Arial" pitchFamily="34" charset="0"/>
              </a:rPr>
              <a:t>Ladies and Gentlemen,</a:t>
            </a:r>
          </a:p>
          <a:p>
            <a:endParaRPr lang="en-US" smtClean="0">
              <a:latin typeface="Arial" pitchFamily="34" charset="0"/>
            </a:endParaRPr>
          </a:p>
          <a:p>
            <a:pPr algn="just"/>
            <a:r>
              <a:rPr lang="en-US" smtClean="0">
                <a:latin typeface="Arial" pitchFamily="34" charset="0"/>
              </a:rPr>
              <a:t>This graph shows another challenge in public health service, namely the population. The population of Indonesia  keeps increasing from time to time. The census in 1930 showed </a:t>
            </a:r>
            <a:r>
              <a:rPr lang="id-ID" smtClean="0">
                <a:latin typeface="Arial" pitchFamily="34" charset="0"/>
              </a:rPr>
              <a:t> </a:t>
            </a:r>
            <a:r>
              <a:rPr lang="en-US" smtClean="0">
                <a:latin typeface="Arial" pitchFamily="34" charset="0"/>
              </a:rPr>
              <a:t>that the population of Indonesia was </a:t>
            </a:r>
            <a:r>
              <a:rPr lang="id-ID" smtClean="0">
                <a:latin typeface="Arial" pitchFamily="34" charset="0"/>
              </a:rPr>
              <a:t>60,7 </a:t>
            </a:r>
            <a:r>
              <a:rPr lang="en-US" smtClean="0">
                <a:latin typeface="Arial" pitchFamily="34" charset="0"/>
              </a:rPr>
              <a:t>million</a:t>
            </a:r>
            <a:r>
              <a:rPr lang="id-ID" smtClean="0">
                <a:latin typeface="Arial" pitchFamily="34" charset="0"/>
              </a:rPr>
              <a:t> . </a:t>
            </a:r>
            <a:r>
              <a:rPr lang="en-US" smtClean="0">
                <a:latin typeface="Arial" pitchFamily="34" charset="0"/>
              </a:rPr>
              <a:t>In 1961, it was </a:t>
            </a:r>
            <a:r>
              <a:rPr lang="id-ID" smtClean="0">
                <a:latin typeface="Arial" pitchFamily="34" charset="0"/>
              </a:rPr>
              <a:t> 97,1 </a:t>
            </a:r>
            <a:r>
              <a:rPr lang="en-US" smtClean="0">
                <a:latin typeface="Arial" pitchFamily="34" charset="0"/>
              </a:rPr>
              <a:t>million and  in</a:t>
            </a:r>
            <a:r>
              <a:rPr lang="id-ID" smtClean="0">
                <a:latin typeface="Arial" pitchFamily="34" charset="0"/>
              </a:rPr>
              <a:t> 1971 </a:t>
            </a:r>
            <a:r>
              <a:rPr lang="en-US" smtClean="0">
                <a:latin typeface="Arial" pitchFamily="34" charset="0"/>
              </a:rPr>
              <a:t>it was </a:t>
            </a:r>
            <a:r>
              <a:rPr lang="id-ID" smtClean="0">
                <a:latin typeface="Arial" pitchFamily="34" charset="0"/>
              </a:rPr>
              <a:t> 119,2 </a:t>
            </a:r>
            <a:r>
              <a:rPr lang="en-US" smtClean="0">
                <a:latin typeface="Arial" pitchFamily="34" charset="0"/>
              </a:rPr>
              <a:t> million. The number become larger and larger, and in</a:t>
            </a:r>
            <a:r>
              <a:rPr lang="id-ID" smtClean="0">
                <a:latin typeface="Arial" pitchFamily="34" charset="0"/>
              </a:rPr>
              <a:t> 2010 </a:t>
            </a:r>
            <a:r>
              <a:rPr lang="en-US" smtClean="0">
                <a:latin typeface="Arial" pitchFamily="34" charset="0"/>
              </a:rPr>
              <a:t>it  is </a:t>
            </a:r>
            <a:r>
              <a:rPr lang="id-ID" smtClean="0">
                <a:latin typeface="Arial" pitchFamily="34" charset="0"/>
              </a:rPr>
              <a:t> 237,6 </a:t>
            </a:r>
            <a:r>
              <a:rPr lang="en-US" smtClean="0">
                <a:latin typeface="Arial" pitchFamily="34" charset="0"/>
              </a:rPr>
              <a:t>million.  </a:t>
            </a:r>
            <a:endParaRPr lang="id-ID" smtClean="0">
              <a:latin typeface="Arial" pitchFamily="34" charset="0"/>
            </a:endParaRPr>
          </a:p>
          <a:p>
            <a:pPr algn="just"/>
            <a:endParaRPr lang="id-ID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967AE0D-CBB0-499C-9820-63788F4EB6D4}" type="slidenum">
              <a:rPr lang="en-US" smtClean="0"/>
              <a:pPr defTabSz="930275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en-US" smtClean="0">
                <a:latin typeface="Arial" pitchFamily="34" charset="0"/>
              </a:rPr>
              <a:t>This map  shows the population density Indonesia. It can be seen - that there is an uneven distribution  of population of the country. Population  is concentrated in certain parts of the country – mainly the island of Java. Around 60% of the population of Indonesia live in Java. This is also another challenge in delivering public health service.   </a:t>
            </a:r>
            <a:endParaRPr lang="id-ID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5D2FA2F-9D7D-4432-8877-72306C490524}" type="slidenum">
              <a:rPr lang="en-US" smtClean="0"/>
              <a:pPr defTabSz="930275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C192CE-A054-4C8F-9433-1339EFCC79D4}" type="slidenum">
              <a:rPr lang="en-US" altLang="ko-KR" sz="1200">
                <a:ea typeface="굴림" charset="-127"/>
              </a:rPr>
              <a:pPr algn="r"/>
              <a:t>8</a:t>
            </a:fld>
            <a:endParaRPr lang="en-US" altLang="ko-KR" sz="1200">
              <a:ea typeface="굴림" charset="-127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1435" tIns="45718" rIns="91435" bIns="45718"/>
          <a:lstStyle/>
          <a:p>
            <a:pPr eaLnBrk="1" hangingPunct="1"/>
            <a:endParaRPr lang="en-GB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548EBA27-61A7-4B69-95BA-D935C99810E3}" type="slidenum">
              <a:rPr lang="en-US" smtClean="0"/>
              <a:pPr defTabSz="930275"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>
                <a:latin typeface="Arial" pitchFamily="34" charset="0"/>
              </a:rPr>
              <a:t>Ladies and Gentlemen, 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algn="just" eaLnBrk="1" hangingPunct="1"/>
            <a:r>
              <a:rPr lang="en-US" smtClean="0">
                <a:latin typeface="Arial" pitchFamily="34" charset="0"/>
              </a:rPr>
              <a:t>This data shows </a:t>
            </a:r>
            <a:r>
              <a:rPr lang="en-US" b="1" i="1" smtClean="0">
                <a:latin typeface="Arial" pitchFamily="34" charset="0"/>
              </a:rPr>
              <a:t>the importance of Non Communicable Diseases as the cause of death </a:t>
            </a:r>
            <a:r>
              <a:rPr lang="en-US" smtClean="0">
                <a:latin typeface="Arial" pitchFamily="34" charset="0"/>
              </a:rPr>
              <a:t>in Indonesia. According to Basic Health Research of 2007, for causes of death due to  Non Communicable Diseases, stroke is the leading cause of death in all ages (15.4%), followed hypertension (6.8%), injury (6.5%), diabetes mellitus (5.7%), neoplasm/cancer (5.7%), lower tract respiratory diseases (5.1 %), and heart disease (4.6%).</a:t>
            </a:r>
            <a:br>
              <a:rPr lang="en-US" smtClean="0">
                <a:latin typeface="Arial" pitchFamily="34" charset="0"/>
              </a:rPr>
            </a:br>
            <a:endParaRPr lang="en-US" smtClean="0">
              <a:latin typeface="Arial" pitchFamily="34" charset="0"/>
            </a:endParaRPr>
          </a:p>
          <a:p>
            <a:pPr algn="just"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44053CB-3753-4FFA-8598-416CA612B710}" type="slidenum">
              <a:rPr lang="en-US" sz="1200">
                <a:cs typeface="Arial" pitchFamily="34" charset="0"/>
              </a:rPr>
              <a:pPr algn="r" eaLnBrk="1" hangingPunct="1"/>
              <a:t>22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0100" y="686137"/>
            <a:ext cx="5257800" cy="3427691"/>
          </a:xfrm>
          <a:ln/>
        </p:spPr>
      </p:sp>
      <p:sp>
        <p:nvSpPr>
          <p:cNvPr id="4506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id-ID" smtClean="0"/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DCF76AE-E3EC-48EB-AAF5-F7AF9113BA7F}" type="slidenum">
              <a:rPr lang="en-US" sz="1200">
                <a:cs typeface="Arial" pitchFamily="34" charset="0"/>
              </a:rPr>
              <a:pPr algn="r" eaLnBrk="1" hangingPunct="1"/>
              <a:t>22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BF92769-DABB-4B5C-ABF6-1D962E4E7524}" type="slidenum">
              <a:rPr lang="en-US" sz="1200">
                <a:cs typeface="Arial" pitchFamily="34" charset="0"/>
              </a:rPr>
              <a:pPr algn="r" eaLnBrk="1" hangingPunct="1"/>
              <a:t>23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0100" y="686137"/>
            <a:ext cx="5257800" cy="3427691"/>
          </a:xfrm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id-ID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E3BA26A-9E13-47C3-9F81-D6A43CA61E12}" type="slidenum">
              <a:rPr lang="en-US" sz="1200">
                <a:cs typeface="Arial" pitchFamily="34" charset="0"/>
              </a:rPr>
              <a:pPr algn="r" eaLnBrk="1" hangingPunct="1"/>
              <a:t>23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67BB0FF-5D2A-41DF-9DB7-AA2547C30F69}" type="slidenum">
              <a:rPr lang="en-US" sz="1200">
                <a:cs typeface="Arial" pitchFamily="34" charset="0"/>
              </a:rPr>
              <a:pPr algn="r" eaLnBrk="1" hangingPunct="1"/>
              <a:t>24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0100" y="686137"/>
            <a:ext cx="5257800" cy="3427691"/>
          </a:xfrm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id-ID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B5190CC-7083-4C82-B67E-029241FCB6DD}" type="slidenum">
              <a:rPr lang="en-US" sz="1200">
                <a:cs typeface="Arial" pitchFamily="34" charset="0"/>
              </a:rPr>
              <a:pPr algn="r" eaLnBrk="1" hangingPunct="1"/>
              <a:t>24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i="1" smtClean="0">
                <a:latin typeface="Arial" pitchFamily="34" charset="0"/>
              </a:rPr>
              <a:t>In order to minimize the effect of tobacco to health</a:t>
            </a:r>
            <a:r>
              <a:rPr lang="en-US" smtClean="0">
                <a:latin typeface="Arial" pitchFamily="34" charset="0"/>
              </a:rPr>
              <a:t>, a Tobacco Control Program  is conducted in Indonesia and belongs to the Non Communicable Disease Program . The program includes various activities, namely:</a:t>
            </a:r>
          </a:p>
          <a:p>
            <a:endParaRPr lang="en-US" smtClean="0">
              <a:latin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latin typeface="Arial" pitchFamily="34" charset="0"/>
              </a:rPr>
              <a:t> </a:t>
            </a:r>
            <a:r>
              <a:rPr lang="en-US" b="1" i="1" smtClean="0">
                <a:latin typeface="Arial" pitchFamily="34" charset="0"/>
              </a:rPr>
              <a:t>Health Promotion : </a:t>
            </a:r>
            <a:r>
              <a:rPr lang="en-US" smtClean="0">
                <a:latin typeface="Arial" pitchFamily="34" charset="0"/>
              </a:rPr>
              <a:t> promotion of Clean and Healthy Lifestyle.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i="1" smtClean="0">
                <a:latin typeface="Arial" pitchFamily="34" charset="0"/>
              </a:rPr>
              <a:t> Advocation &amp; Socialization :  </a:t>
            </a:r>
            <a:r>
              <a:rPr lang="en-US" smtClean="0">
                <a:latin typeface="Arial" pitchFamily="34" charset="0"/>
              </a:rPr>
              <a:t>advocation and socialization to decision makers and  stakeholders.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i="1" smtClean="0">
                <a:latin typeface="Arial" pitchFamily="34" charset="0"/>
              </a:rPr>
              <a:t> Monitoring tobacco consumption </a:t>
            </a:r>
            <a:r>
              <a:rPr lang="en-US" smtClean="0">
                <a:latin typeface="Arial" pitchFamily="34" charset="0"/>
              </a:rPr>
              <a:t>: to identify the pattern and change of tobacco consumption.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i="1" smtClean="0">
                <a:latin typeface="Arial" pitchFamily="34" charset="0"/>
              </a:rPr>
              <a:t> Regulation  : </a:t>
            </a:r>
            <a:r>
              <a:rPr lang="en-US" smtClean="0">
                <a:latin typeface="Arial" pitchFamily="34" charset="0"/>
              </a:rPr>
              <a:t>labeling of cigarette package, free  of smoking areas, development of Government Regulation on </a:t>
            </a:r>
          </a:p>
          <a:p>
            <a:pPr algn="just">
              <a:buFont typeface="Wingdings" pitchFamily="2" charset="2"/>
              <a:buNone/>
            </a:pPr>
            <a:r>
              <a:rPr lang="en-US" smtClean="0">
                <a:latin typeface="Arial" pitchFamily="34" charset="0"/>
              </a:rPr>
              <a:t>   the Control of Addictive Substance,</a:t>
            </a:r>
          </a:p>
          <a:p>
            <a:pPr algn="just"/>
            <a:endParaRPr lang="en-US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B0F2F1E-8446-4487-9A54-A9B1BFC95BFA}" type="slidenum">
              <a:rPr lang="en-US" smtClean="0"/>
              <a:pPr defTabSz="930275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8070"/>
            <a:ext cx="2971800" cy="45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4" tIns="46587" rIns="93174" bIns="46587" anchor="b"/>
          <a:lstStyle/>
          <a:p>
            <a:pPr algn="r" defTabSz="930275" eaLnBrk="1" hangingPunct="1"/>
            <a:fld id="{4B9D530D-8CDF-4952-9AB2-5922E1DBD2E0}" type="slidenum">
              <a:rPr lang="en-US" sz="1200">
                <a:cs typeface="Arial" pitchFamily="34" charset="0"/>
              </a:rPr>
              <a:pPr algn="r" defTabSz="930275" eaLnBrk="1" hangingPunct="1"/>
              <a:t>35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3884613" y="8683586"/>
            <a:ext cx="2971800" cy="45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5F8D2082-9230-45D3-A9B9-6557541823C7}" type="slidenum">
              <a:rPr lang="en-US" sz="1200"/>
              <a:pPr algn="r"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66" y="6659564"/>
            <a:ext cx="9142534" cy="198437"/>
          </a:xfrm>
          <a:prstGeom prst="rect">
            <a:avLst/>
          </a:prstGeom>
          <a:solidFill>
            <a:srgbClr val="C41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6294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D68951F6-A932-4065-85D0-038BC391862B}" type="slidenum">
              <a:rPr lang="fr-FR" sz="12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kern="10" dirty="0" smtClean="0">
                <a:ln w="6350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 pitchFamily="34" charset="0"/>
              </a:rPr>
              <a:t>NONCOMMUNICABLE DISEASE</a:t>
            </a:r>
            <a:r>
              <a:rPr lang="id-ID" sz="2000" kern="10" dirty="0" smtClean="0">
                <a:ln w="6350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 pitchFamily="34" charset="0"/>
              </a:rPr>
              <a:t>S</a:t>
            </a:r>
            <a:br>
              <a:rPr lang="id-ID" sz="2000" kern="10" dirty="0" smtClean="0">
                <a:ln w="6350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 pitchFamily="34" charset="0"/>
              </a:rPr>
            </a:br>
            <a:r>
              <a:rPr lang="en-US" sz="2000" kern="10" dirty="0" smtClean="0">
                <a:ln w="6350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 pitchFamily="34" charset="0"/>
              </a:rPr>
              <a:t>CONTROL PROGRAM </a:t>
            </a:r>
            <a:br>
              <a:rPr lang="en-US" sz="2000" kern="10" dirty="0" smtClean="0">
                <a:ln w="6350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 pitchFamily="34" charset="0"/>
              </a:rPr>
            </a:br>
            <a:r>
              <a:rPr lang="en-US" sz="2000" kern="10" dirty="0" smtClean="0">
                <a:ln w="6350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IN INDONESIA</a:t>
            </a:r>
            <a:endParaRPr lang="id-ID" sz="2000" kern="10" dirty="0">
              <a:ln w="6350">
                <a:solidFill>
                  <a:srgbClr val="00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solidFill>
                  <a:srgbClr val="333333"/>
                </a:solidFill>
              </a:rPr>
              <a:t>FATUM BASALAMA, MD, MPH</a:t>
            </a:r>
          </a:p>
          <a:p>
            <a:r>
              <a:rPr lang="en-US" sz="2000" b="1" dirty="0" smtClean="0">
                <a:solidFill>
                  <a:srgbClr val="333333"/>
                </a:solidFill>
              </a:rPr>
              <a:t>HEAD OF SUB DIRECTORATE CANCER DISEASE CONTROL </a:t>
            </a:r>
          </a:p>
          <a:p>
            <a:r>
              <a:rPr lang="en-US" sz="2000" b="1" dirty="0" smtClean="0">
                <a:solidFill>
                  <a:srgbClr val="333333"/>
                </a:solidFill>
              </a:rPr>
              <a:t>NCD</a:t>
            </a:r>
          </a:p>
          <a:p>
            <a:endParaRPr lang="en-US" sz="2000" b="1" dirty="0" smtClean="0">
              <a:cs typeface="Arial" pitchFamily="34" charset="0"/>
            </a:endParaRPr>
          </a:p>
          <a:p>
            <a:endParaRPr lang="en-US" sz="2000" b="1" dirty="0" smtClean="0">
              <a:cs typeface="Arial" pitchFamily="34" charset="0"/>
            </a:endParaRPr>
          </a:p>
          <a:p>
            <a:r>
              <a:rPr lang="id-ID" sz="1700" b="1" dirty="0" smtClean="0">
                <a:cs typeface="Arial" pitchFamily="34" charset="0"/>
              </a:rPr>
              <a:t>MINISTRY OF HEALTH, THE REPUBLIC OF INDONESIA</a:t>
            </a:r>
          </a:p>
          <a:p>
            <a:r>
              <a:rPr lang="id-ID" sz="1700" b="1" dirty="0" smtClean="0">
                <a:cs typeface="Arial" pitchFamily="34" charset="0"/>
              </a:rPr>
              <a:t>DIRECTORATE GENERAL DISEASE CONTROL AND ENVIRONMENTAL HEALTH</a:t>
            </a:r>
          </a:p>
          <a:p>
            <a:r>
              <a:rPr lang="id-ID" sz="1700" b="1" dirty="0" smtClean="0">
                <a:cs typeface="Arial" pitchFamily="34" charset="0"/>
              </a:rPr>
              <a:t> </a:t>
            </a:r>
          </a:p>
          <a:p>
            <a:endParaRPr lang="en-US" sz="2000" b="1" dirty="0" smtClean="0">
              <a:solidFill>
                <a:srgbClr val="333333"/>
              </a:solidFill>
            </a:endParaRPr>
          </a:p>
          <a:p>
            <a:endParaRPr lang="en-US" sz="2000" b="1" dirty="0" smtClean="0">
              <a:solidFill>
                <a:srgbClr val="333333"/>
              </a:solidFill>
            </a:endParaRPr>
          </a:p>
          <a:p>
            <a:endParaRPr lang="id-ID" sz="2000" b="1" dirty="0">
              <a:solidFill>
                <a:srgbClr val="333333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6786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7858116" y="0"/>
            <a:ext cx="128588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3" name="Group 21"/>
          <p:cNvGraphicFramePr>
            <a:graphicFrameLocks noGrp="1"/>
          </p:cNvGraphicFramePr>
          <p:nvPr>
            <p:ph/>
          </p:nvPr>
        </p:nvGraphicFramePr>
        <p:xfrm>
          <a:off x="596412" y="1495425"/>
          <a:ext cx="7937988" cy="4147503"/>
        </p:xfrm>
        <a:graphic>
          <a:graphicData uri="http://schemas.openxmlformats.org/drawingml/2006/table">
            <a:tbl>
              <a:tblPr/>
              <a:tblGrid>
                <a:gridCol w="3111011"/>
                <a:gridCol w="757604"/>
                <a:gridCol w="3326423"/>
                <a:gridCol w="7429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Causes of Death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Causes of Death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3751263">
                <a:tc>
                  <a:txBody>
                    <a:bodyPr/>
                    <a:lstStyle/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Stroke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TB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Hypertension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Injury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Perinatal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/maternal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DM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Neoplasm/cancer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Liver disease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emic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Heart Disease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 tract resp. disease 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Heart disease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Pneumonia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Diarrhea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Gastric ulcer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Typhoid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Malaria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Meningitis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/E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ncephalitis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Congenital malformations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Dengue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Tetanus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Septicemia</a:t>
                      </a:r>
                    </a:p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Malnutrition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3329" name="Rectangle 22"/>
          <p:cNvSpPr>
            <a:spLocks noChangeArrowheads="1"/>
          </p:cNvSpPr>
          <p:nvPr/>
        </p:nvSpPr>
        <p:spPr bwMode="auto">
          <a:xfrm>
            <a:off x="533400" y="285750"/>
            <a:ext cx="8078666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 b="1">
                <a:solidFill>
                  <a:srgbClr val="008080"/>
                </a:solidFill>
              </a:rPr>
              <a:t>Pattern</a:t>
            </a:r>
            <a:r>
              <a:rPr lang="id-ID" sz="2800" b="1">
                <a:solidFill>
                  <a:srgbClr val="008080"/>
                </a:solidFill>
              </a:rPr>
              <a:t> of Causes of Death</a:t>
            </a:r>
            <a:r>
              <a:rPr lang="en-US" sz="2800" b="1">
                <a:solidFill>
                  <a:srgbClr val="008080"/>
                </a:solidFill>
              </a:rPr>
              <a:t>, All Ages</a:t>
            </a:r>
            <a:r>
              <a:rPr lang="id-ID" sz="2800" b="1">
                <a:solidFill>
                  <a:srgbClr val="008080"/>
                </a:solidFill>
              </a:rPr>
              <a:t> </a:t>
            </a:r>
            <a:r>
              <a:rPr lang="en-US" sz="2800" b="1">
                <a:solidFill>
                  <a:srgbClr val="008080"/>
                </a:solidFill>
              </a:rPr>
              <a:t>                           </a:t>
            </a:r>
            <a:r>
              <a:rPr lang="id-ID" sz="2800" b="1">
                <a:solidFill>
                  <a:srgbClr val="008080"/>
                </a:solidFill>
              </a:rPr>
              <a:t>in</a:t>
            </a:r>
            <a:r>
              <a:rPr lang="en-US" sz="2800" b="1">
                <a:solidFill>
                  <a:srgbClr val="008080"/>
                </a:solidFill>
              </a:rPr>
              <a:t> Indonesia,</a:t>
            </a:r>
            <a:r>
              <a:rPr lang="id-ID" sz="2800" b="1">
                <a:solidFill>
                  <a:srgbClr val="008080"/>
                </a:solidFill>
              </a:rPr>
              <a:t> 2007</a:t>
            </a:r>
            <a:endParaRPr lang="en-GB" sz="2800" b="1">
              <a:solidFill>
                <a:srgbClr val="008080"/>
              </a:solidFill>
            </a:endParaRP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5693020" y="57150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006666"/>
                </a:solidFill>
              </a:rPr>
              <a:t>NCD: 59,5%; CD: 28,1%</a:t>
            </a:r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auto">
          <a:xfrm>
            <a:off x="489439" y="5643563"/>
            <a:ext cx="24999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06666"/>
                </a:solidFill>
                <a:latin typeface="Arial" charset="0"/>
                <a:cs typeface="Arial" charset="0"/>
              </a:rPr>
              <a:t>Source: BHR,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ChangeArrowheads="1"/>
          </p:cNvSpPr>
          <p:nvPr/>
        </p:nvSpPr>
        <p:spPr bwMode="auto">
          <a:xfrm>
            <a:off x="1787770" y="5929314"/>
            <a:ext cx="449873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400" dirty="0">
                <a:latin typeface="Arial" charset="0"/>
                <a:cs typeface="Arial" charset="0"/>
              </a:rPr>
              <a:t>Source: BHR, 2007</a:t>
            </a:r>
          </a:p>
          <a:p>
            <a:pPr>
              <a:defRPr/>
            </a:pPr>
            <a:r>
              <a:rPr lang="it-IT" sz="1400" dirty="0">
                <a:latin typeface="Arial" charset="0"/>
                <a:cs typeface="Arial" charset="0"/>
              </a:rPr>
              <a:t>*&gt;10 year old</a:t>
            </a:r>
            <a:r>
              <a:rPr lang="id-ID" sz="1400" dirty="0">
                <a:latin typeface="Arial" charset="0"/>
                <a:cs typeface="Arial" charset="0"/>
              </a:rPr>
              <a:t>; </a:t>
            </a:r>
            <a:r>
              <a:rPr lang="it-IT" sz="1400" baseline="30000" dirty="0">
                <a:latin typeface="Arial" charset="0"/>
                <a:cs typeface="Arial" charset="0"/>
              </a:rPr>
              <a:t>#</a:t>
            </a:r>
            <a:r>
              <a:rPr lang="it-IT" sz="1400" dirty="0">
                <a:latin typeface="Arial" charset="0"/>
                <a:cs typeface="Arial" charset="0"/>
              </a:rPr>
              <a:t>&gt;15 year old</a:t>
            </a:r>
            <a:r>
              <a:rPr lang="id-ID" sz="1400" dirty="0">
                <a:latin typeface="Arial" charset="0"/>
                <a:cs typeface="Arial" charset="0"/>
              </a:rPr>
              <a:t>; </a:t>
            </a:r>
            <a:r>
              <a:rPr lang="id-ID" sz="1400" dirty="0"/>
              <a:t>** ≥15 year old (BHR, 2010)</a:t>
            </a:r>
            <a:r>
              <a:rPr lang="id-ID" sz="1400" dirty="0">
                <a:latin typeface="Arial" charset="0"/>
                <a:cs typeface="Arial" charset="0"/>
              </a:rPr>
              <a:t> </a:t>
            </a:r>
            <a:endParaRPr lang="en-US" sz="1400" dirty="0">
              <a:latin typeface="Arial" charset="0"/>
              <a:cs typeface="Arial" charset="0"/>
            </a:endParaRPr>
          </a:p>
        </p:txBody>
      </p:sp>
      <p:graphicFrame>
        <p:nvGraphicFramePr>
          <p:cNvPr id="19478" name="Group 22"/>
          <p:cNvGraphicFramePr>
            <a:graphicFrameLocks noGrp="1"/>
          </p:cNvGraphicFramePr>
          <p:nvPr>
            <p:ph/>
          </p:nvPr>
        </p:nvGraphicFramePr>
        <p:xfrm>
          <a:off x="1736481" y="1214438"/>
          <a:ext cx="5717941" cy="4511040"/>
        </p:xfrm>
        <a:graphic>
          <a:graphicData uri="http://schemas.openxmlformats.org/drawingml/2006/table">
            <a:tbl>
              <a:tblPr/>
              <a:tblGrid>
                <a:gridCol w="3957927"/>
                <a:gridCol w="1760014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NCD</a:t>
                      </a: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case</a:t>
                      </a: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394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Stroke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Heart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Arthritis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Asthma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DM (urban population)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Tumor/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cancer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traffic injur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4349" name="Rectangle 22"/>
          <p:cNvSpPr>
            <a:spLocks noChangeArrowheads="1"/>
          </p:cNvSpPr>
          <p:nvPr/>
        </p:nvSpPr>
        <p:spPr bwMode="auto">
          <a:xfrm>
            <a:off x="684335" y="0"/>
            <a:ext cx="820908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sz="2800" b="1">
                <a:solidFill>
                  <a:srgbClr val="008080"/>
                </a:solidFill>
              </a:rPr>
              <a:t>Prevalence of NCD</a:t>
            </a:r>
            <a:r>
              <a:rPr lang="id-ID" sz="2800" b="1">
                <a:solidFill>
                  <a:srgbClr val="008080"/>
                </a:solidFill>
              </a:rPr>
              <a:t>s</a:t>
            </a:r>
            <a:r>
              <a:rPr lang="en-US" sz="2800" b="1">
                <a:solidFill>
                  <a:srgbClr val="008080"/>
                </a:solidFill>
              </a:rPr>
              <a:t> </a:t>
            </a:r>
            <a:r>
              <a:rPr lang="id-ID" sz="2800" b="1">
                <a:solidFill>
                  <a:srgbClr val="008080"/>
                </a:solidFill>
              </a:rPr>
              <a:t>C</a:t>
            </a:r>
            <a:r>
              <a:rPr lang="en-US" sz="2800" b="1">
                <a:solidFill>
                  <a:srgbClr val="008080"/>
                </a:solidFill>
              </a:rPr>
              <a:t>ase</a:t>
            </a:r>
            <a:r>
              <a:rPr lang="id-ID" sz="2800" b="1">
                <a:solidFill>
                  <a:srgbClr val="008080"/>
                </a:solidFill>
              </a:rPr>
              <a:t>s</a:t>
            </a:r>
            <a:endParaRPr lang="en-GB" sz="2800" b="1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0" y="357188"/>
            <a:ext cx="7772400" cy="862012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>
                <a:solidFill>
                  <a:srgbClr val="008080"/>
                </a:solidFill>
              </a:rPr>
              <a:t> </a:t>
            </a:r>
            <a:r>
              <a:rPr lang="id-ID" smtClean="0">
                <a:solidFill>
                  <a:srgbClr val="008080"/>
                </a:solidFill>
              </a:rPr>
              <a:t>R</a:t>
            </a:r>
            <a:r>
              <a:rPr lang="en-US" smtClean="0">
                <a:solidFill>
                  <a:srgbClr val="008080"/>
                </a:solidFill>
              </a:rPr>
              <a:t>isk </a:t>
            </a:r>
            <a:r>
              <a:rPr lang="id-ID" smtClean="0">
                <a:solidFill>
                  <a:srgbClr val="008080"/>
                </a:solidFill>
              </a:rPr>
              <a:t>F</a:t>
            </a:r>
            <a:r>
              <a:rPr lang="en-US" smtClean="0">
                <a:solidFill>
                  <a:srgbClr val="008080"/>
                </a:solidFill>
              </a:rPr>
              <a:t>actor</a:t>
            </a:r>
            <a:r>
              <a:rPr lang="id-ID" smtClean="0">
                <a:solidFill>
                  <a:srgbClr val="008080"/>
                </a:solidFill>
              </a:rPr>
              <a:t>s</a:t>
            </a:r>
            <a:r>
              <a:rPr lang="en-GB" smtClean="0">
                <a:solidFill>
                  <a:srgbClr val="008080"/>
                </a:solidFill>
              </a:rPr>
              <a:t/>
            </a:r>
            <a:br>
              <a:rPr lang="en-GB" smtClean="0">
                <a:solidFill>
                  <a:srgbClr val="008080"/>
                </a:solidFill>
              </a:rPr>
            </a:br>
            <a:endParaRPr lang="id-ID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02423" y="1143000"/>
          <a:ext cx="5737021" cy="4206240"/>
        </p:xfrm>
        <a:graphic>
          <a:graphicData uri="http://schemas.openxmlformats.org/drawingml/2006/table">
            <a:tbl>
              <a:tblPr/>
              <a:tblGrid>
                <a:gridCol w="4453454"/>
                <a:gridCol w="1283567"/>
              </a:tblGrid>
              <a:tr h="337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Risk factor</a:t>
                      </a: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</a:tr>
              <a:tr h="3305992">
                <a:tc>
                  <a:txBody>
                    <a:bodyPr/>
                    <a:lstStyle/>
                    <a:p>
                      <a:pPr marL="40640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veryday servings salty foods</a:t>
                      </a:r>
                    </a:p>
                    <a:p>
                      <a:pPr marL="40640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640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veryday servingd fatty foods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640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640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&lt;5 servings of f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ruit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 &amp;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veg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table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64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64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verweight &amp; o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bes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64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64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Lack of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physical activity</a:t>
                      </a:r>
                    </a:p>
                    <a:p>
                      <a:pPr marL="4064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64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Emotional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mental disorder</a:t>
                      </a:r>
                    </a:p>
                    <a:p>
                      <a:pPr marL="4064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64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Alcohol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</a:p>
                    <a:p>
                      <a:pPr marL="4064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  <a:p>
                      <a:pPr marL="4064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S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mokers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24.5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12.8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93.6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11.6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4.6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34,7**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3712" y="5500689"/>
            <a:ext cx="449873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400" dirty="0">
                <a:latin typeface="Arial" charset="0"/>
                <a:cs typeface="Arial" charset="0"/>
              </a:rPr>
              <a:t>Source: BHR, 2007</a:t>
            </a:r>
          </a:p>
          <a:p>
            <a:pPr>
              <a:defRPr/>
            </a:pPr>
            <a:r>
              <a:rPr lang="it-IT" sz="1400" dirty="0">
                <a:latin typeface="Arial" charset="0"/>
                <a:cs typeface="Arial" charset="0"/>
              </a:rPr>
              <a:t>*&gt;10 year old</a:t>
            </a:r>
            <a:r>
              <a:rPr lang="id-ID" sz="1400" dirty="0">
                <a:latin typeface="Arial" charset="0"/>
                <a:cs typeface="Arial" charset="0"/>
              </a:rPr>
              <a:t>; </a:t>
            </a:r>
            <a:r>
              <a:rPr lang="it-IT" sz="1400" baseline="30000" dirty="0">
                <a:latin typeface="Arial" charset="0"/>
                <a:cs typeface="Arial" charset="0"/>
              </a:rPr>
              <a:t>#</a:t>
            </a:r>
            <a:r>
              <a:rPr lang="it-IT" sz="1400" dirty="0">
                <a:latin typeface="Arial" charset="0"/>
                <a:cs typeface="Arial" charset="0"/>
              </a:rPr>
              <a:t>&gt;15 year old</a:t>
            </a:r>
            <a:r>
              <a:rPr lang="id-ID" sz="1400" dirty="0">
                <a:latin typeface="Arial" charset="0"/>
                <a:cs typeface="Arial" charset="0"/>
              </a:rPr>
              <a:t>; </a:t>
            </a:r>
            <a:r>
              <a:rPr lang="id-ID" sz="1400" dirty="0"/>
              <a:t>** ≥15 year old (BHR, 2010)</a:t>
            </a:r>
            <a:r>
              <a:rPr lang="id-ID" sz="1400" dirty="0">
                <a:latin typeface="Arial" charset="0"/>
                <a:cs typeface="Arial" charset="0"/>
              </a:rPr>
              <a:t> </a:t>
            </a:r>
            <a:endParaRPr lang="en-US" sz="1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51692" y="500063"/>
            <a:ext cx="8329246" cy="5357812"/>
          </a:xfrm>
        </p:spPr>
        <p:txBody>
          <a:bodyPr/>
          <a:lstStyle/>
          <a:p>
            <a:r>
              <a:rPr lang="en-US" sz="2000" smtClean="0"/>
              <a:t>80% of smokers live in the developing countries</a:t>
            </a:r>
            <a:endParaRPr lang="id-ID" sz="2000" smtClean="0"/>
          </a:p>
          <a:p>
            <a:r>
              <a:rPr lang="en-US" sz="2000" smtClean="0"/>
              <a:t>Tobacco as a cause 5.4 million deaths in the world</a:t>
            </a:r>
            <a:br>
              <a:rPr lang="en-US" sz="2000" smtClean="0"/>
            </a:br>
            <a:r>
              <a:rPr lang="en-US" sz="2000" smtClean="0"/>
              <a:t>(1 death every 6.5 seconds)</a:t>
            </a:r>
            <a:endParaRPr lang="id-ID" sz="2000" smtClean="0"/>
          </a:p>
          <a:p>
            <a:r>
              <a:rPr lang="en-US" sz="2000" smtClean="0"/>
              <a:t>Indonesia → 300,000 deaths each year due to tobacco</a:t>
            </a:r>
            <a:endParaRPr lang="id-ID" sz="2000" smtClean="0">
              <a:latin typeface="Arial" pitchFamily="34" charset="0"/>
              <a:cs typeface="Arial" pitchFamily="34" charset="0"/>
            </a:endParaRPr>
          </a:p>
          <a:p>
            <a:endParaRPr lang="id-ID" sz="200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id-ID" sz="2000" u="sng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id-ID" sz="2000" u="sng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id-ID" sz="200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id-ID" sz="200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id-ID" sz="200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id-ID" sz="200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id-ID" sz="200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id-ID" sz="200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id-ID" sz="200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id-ID" sz="2000" u="sng" smtClean="0">
                <a:latin typeface="Arial" pitchFamily="34" charset="0"/>
                <a:cs typeface="Arial" pitchFamily="34" charset="0"/>
              </a:rPr>
              <a:t>Global Youth Tobacco Survey in Indonesia, 2007</a:t>
            </a:r>
          </a:p>
          <a:p>
            <a:pPr>
              <a:spcBef>
                <a:spcPct val="0"/>
              </a:spcBef>
            </a:pPr>
            <a:r>
              <a:rPr lang="id-ID" sz="2000" smtClean="0">
                <a:latin typeface="Arial" pitchFamily="34" charset="0"/>
                <a:cs typeface="Arial" pitchFamily="34" charset="0"/>
              </a:rPr>
              <a:t>    20,3 % </a:t>
            </a:r>
            <a:r>
              <a:rPr lang="en-US" sz="2000" smtClean="0"/>
              <a:t>junior high school student smokes</a:t>
            </a:r>
            <a:endParaRPr lang="id-ID" sz="20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83577" y="2336800"/>
          <a:ext cx="797907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339"/>
                <a:gridCol w="1835847"/>
                <a:gridCol w="1920889"/>
              </a:tblGrid>
              <a:tr h="377054">
                <a:tc>
                  <a:txBody>
                    <a:bodyPr/>
                    <a:lstStyle/>
                    <a:p>
                      <a:pPr algn="ctr"/>
                      <a:r>
                        <a:rPr lang="id-ID" sz="2000" baseline="0" dirty="0" smtClean="0">
                          <a:solidFill>
                            <a:schemeClr val="tx1"/>
                          </a:solidFill>
                        </a:rPr>
                        <a:t>INDONESIAN SMOKERS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000" baseline="0" dirty="0" smtClean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  <a:p>
                      <a:pPr algn="l"/>
                      <a:r>
                        <a:rPr lang="id-ID" sz="2000" baseline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000" dirty="0" smtClean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  <a:p>
                      <a:pPr algn="l"/>
                      <a:r>
                        <a:rPr lang="id-ID" sz="200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6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Smoking</a:t>
                      </a:r>
                      <a:r>
                        <a:rPr lang="id-ID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Prevalence</a:t>
                      </a:r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 (&gt;15 Th)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rial" pitchFamily="34" charset="0"/>
                          <a:cs typeface="Arial" pitchFamily="34" charset="0"/>
                        </a:rPr>
                        <a:t>33,4%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34,7%</a:t>
                      </a:r>
                      <a:endParaRPr lang="id-ID" dirty="0"/>
                    </a:p>
                  </a:txBody>
                  <a:tcPr/>
                </a:tc>
              </a:tr>
              <a:tr h="196724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Male</a:t>
                      </a:r>
                      <a:r>
                        <a:rPr lang="id-ID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Smokers</a:t>
                      </a:r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(&gt;15 Th)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65,29%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65,9%</a:t>
                      </a:r>
                      <a:endParaRPr lang="id-ID" dirty="0"/>
                    </a:p>
                  </a:txBody>
                  <a:tcPr/>
                </a:tc>
              </a:tr>
              <a:tr h="196724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Women(&gt;15 Th)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5,06%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4,2%</a:t>
                      </a:r>
                      <a:endParaRPr lang="id-ID" dirty="0"/>
                    </a:p>
                  </a:txBody>
                  <a:tcPr/>
                </a:tc>
              </a:tr>
              <a:tr h="196724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0"/>
                        </a:spcBef>
                        <a:defRPr/>
                      </a:pPr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  <a:r>
                        <a:rPr lang="id-ID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exposed  to cigarette smoke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Arial" pitchFamily="34" charset="0"/>
                          <a:cs typeface="Arial" pitchFamily="34" charset="0"/>
                        </a:rPr>
                        <a:t>84,5 %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latin typeface="Arial" pitchFamily="34" charset="0"/>
                          <a:cs typeface="Arial" pitchFamily="34" charset="0"/>
                        </a:rPr>
                        <a:t>76,1%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142392" y="3786189"/>
            <a:ext cx="1143000" cy="2428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499697" y="203200"/>
            <a:ext cx="8229600" cy="1225550"/>
          </a:xfrm>
        </p:spPr>
        <p:txBody>
          <a:bodyPr>
            <a:normAutofit fontScale="90000"/>
          </a:bodyPr>
          <a:lstStyle/>
          <a:p>
            <a:r>
              <a:rPr lang="id-ID" sz="2800" smtClean="0">
                <a:latin typeface="Arial" pitchFamily="34" charset="0"/>
                <a:cs typeface="Arial" pitchFamily="34" charset="0"/>
              </a:rPr>
              <a:t>Proportion of start smoking by age groups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000" smtClean="0">
                <a:latin typeface="Arial" pitchFamily="34" charset="0"/>
                <a:cs typeface="Arial" pitchFamily="34" charset="0"/>
              </a:rPr>
              <a:t>INDONESIA-SUSENAS 1995, 2001, 2004</a:t>
            </a:r>
            <a:r>
              <a:rPr lang="id-ID" sz="2000" smtClean="0">
                <a:latin typeface="Arial" pitchFamily="34" charset="0"/>
                <a:cs typeface="Arial" pitchFamily="34" charset="0"/>
              </a:rPr>
              <a:t/>
            </a:r>
            <a:br>
              <a:rPr lang="id-ID" sz="2000" smtClean="0">
                <a:latin typeface="Arial" pitchFamily="34" charset="0"/>
                <a:cs typeface="Arial" pitchFamily="34" charset="0"/>
              </a:rPr>
            </a:br>
            <a:r>
              <a:rPr lang="id-ID" sz="2000" smtClean="0">
                <a:latin typeface="Arial" pitchFamily="34" charset="0"/>
                <a:cs typeface="Arial" pitchFamily="34" charset="0"/>
              </a:rPr>
              <a:t>BHR 2007, 2010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endParaRPr lang="id-ID" sz="240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5751" y="1733551"/>
          <a:ext cx="8572500" cy="4695825"/>
        </p:xfrm>
        <a:graphic>
          <a:graphicData uri="http://schemas.openxmlformats.org/presentationml/2006/ole">
            <p:oleObj spid="_x0000_s2050" name="Chart" r:id="rId3" imgW="6096130" imgH="4067088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531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z="2400" smtClean="0"/>
              <a:t>Teenage Trend smoking prevalence</a:t>
            </a:r>
            <a:r>
              <a:rPr lang="en-US" sz="2400" smtClean="0"/>
              <a:t> 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1336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Perpetua" pitchFamily="18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304800" y="59436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22526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Perpetua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6800" y="2286000"/>
          <a:ext cx="7391400" cy="3657600"/>
        </p:xfrm>
        <a:graphic>
          <a:graphicData uri="http://schemas.openxmlformats.org/presentationml/2006/ole">
            <p:oleObj spid="_x0000_s3074" name="Worksheet" r:id="rId3" imgW="4276724" imgH="2324010" progId="Excel.Sheet.12">
              <p:embed/>
            </p:oleObj>
          </a:graphicData>
        </a:graphic>
      </p:graphicFrame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1676400" y="6019801"/>
            <a:ext cx="5019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d-ID">
                <a:latin typeface="Times New Roman" pitchFamily="18" charset="0"/>
                <a:cs typeface="Times New Roman" pitchFamily="18" charset="0"/>
              </a:rPr>
              <a:t>Source: Susenas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>
                <a:latin typeface="Times New Roman" pitchFamily="18" charset="0"/>
                <a:cs typeface="Times New Roman" pitchFamily="18" charset="0"/>
              </a:rPr>
              <a:t> (1995, 2001, 2004) dan BHR 2007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6"/>
          <p:cNvSpPr>
            <a:spLocks noChangeArrowheads="1"/>
          </p:cNvSpPr>
          <p:nvPr/>
        </p:nvSpPr>
        <p:spPr bwMode="auto">
          <a:xfrm rot="-1100341">
            <a:off x="1975339" y="3190875"/>
            <a:ext cx="4330212" cy="171450"/>
          </a:xfrm>
          <a:prstGeom prst="rightArrow">
            <a:avLst>
              <a:gd name="adj1" fmla="val 50000"/>
              <a:gd name="adj2" fmla="val 136299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>
              <a:latin typeface="Tahoma" pitchFamily="34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15462" y="1285876"/>
            <a:ext cx="7691786" cy="98488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d-ID" sz="2000" dirty="0"/>
              <a:t>The prevalence of teenage smokers according to age group 15-19 years, </a:t>
            </a:r>
            <a:br>
              <a:rPr lang="id-ID" sz="2000" dirty="0"/>
            </a:br>
            <a:r>
              <a:rPr lang="id-ID" sz="2000" dirty="0"/>
              <a:t> by sex, Indonesia, 1995, 2001, 2004, 2007</a:t>
            </a:r>
            <a:endParaRPr lang="fr-FR" sz="2000" dirty="0"/>
          </a:p>
          <a:p>
            <a:pPr algn="ctr">
              <a:defRPr/>
            </a:pPr>
            <a:endParaRPr lang="fr-FR" dirty="0"/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7077808" y="3500438"/>
            <a:ext cx="7152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/>
              <a:t>Male</a:t>
            </a:r>
          </a:p>
        </p:txBody>
      </p:sp>
      <p:sp>
        <p:nvSpPr>
          <p:cNvPr id="3083" name="TextBox 15"/>
          <p:cNvSpPr txBox="1">
            <a:spLocks noChangeArrowheads="1"/>
          </p:cNvSpPr>
          <p:nvPr/>
        </p:nvSpPr>
        <p:spPr bwMode="auto">
          <a:xfrm>
            <a:off x="7077808" y="3929063"/>
            <a:ext cx="112102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/>
              <a:t>Female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594946" y="285750"/>
            <a:ext cx="7471997" cy="990600"/>
          </a:xfrm>
        </p:spPr>
        <p:txBody>
          <a:bodyPr anchor="t"/>
          <a:lstStyle/>
          <a:p>
            <a:pPr algn="r"/>
            <a:r>
              <a:rPr lang="en-GB" sz="2800" i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Monthly </a:t>
            </a:r>
            <a:r>
              <a:rPr lang="id-ID" sz="2800" i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2800" i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xpenditure by Households</a:t>
            </a:r>
            <a:r>
              <a:rPr lang="id-ID" sz="2800" i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,                Indonesia, 2007</a:t>
            </a:r>
            <a:endParaRPr lang="en-US" sz="2800" i="0" smtClean="0">
              <a:solidFill>
                <a:srgbClr val="006666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7411" name="Chart 3"/>
          <p:cNvPicPr>
            <a:picLocks noChangeArrowheads="1"/>
          </p:cNvPicPr>
          <p:nvPr/>
        </p:nvPicPr>
        <p:blipFill>
          <a:blip r:embed="rId2"/>
          <a:srcRect l="-2251" t="-2945" r="-1219" b="-5481"/>
          <a:stretch>
            <a:fillRect/>
          </a:stretch>
        </p:blipFill>
        <p:spPr bwMode="auto">
          <a:xfrm>
            <a:off x="1736482" y="1643063"/>
            <a:ext cx="619857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24685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492620" y="5681663"/>
            <a:ext cx="1121019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/>
              <a:t>Food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2504343" y="6092825"/>
            <a:ext cx="147417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/>
              <a:t>Tobacco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393224" y="5684838"/>
            <a:ext cx="147417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/>
              <a:t>Education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6274777" y="5676900"/>
            <a:ext cx="147417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/>
              <a:t>Health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4409343" y="6097588"/>
            <a:ext cx="207498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/>
              <a:t>Other expenses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6139" y="1125538"/>
            <a:ext cx="799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51692" y="265113"/>
            <a:ext cx="8176846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006666"/>
                </a:solidFill>
              </a:rPr>
              <a:t>S</a:t>
            </a:r>
            <a:r>
              <a:rPr lang="id-ID" sz="2800" b="1">
                <a:solidFill>
                  <a:srgbClr val="006666"/>
                </a:solidFill>
              </a:rPr>
              <a:t>tudy</a:t>
            </a:r>
            <a:r>
              <a:rPr lang="en-US" sz="2800" b="1">
                <a:solidFill>
                  <a:srgbClr val="006666"/>
                </a:solidFill>
              </a:rPr>
              <a:t> </a:t>
            </a:r>
            <a:r>
              <a:rPr lang="id-ID" sz="2800" b="1">
                <a:solidFill>
                  <a:srgbClr val="006666"/>
                </a:solidFill>
              </a:rPr>
              <a:t>on</a:t>
            </a:r>
            <a:r>
              <a:rPr lang="en-US" sz="2800" b="1">
                <a:solidFill>
                  <a:srgbClr val="006666"/>
                </a:solidFill>
              </a:rPr>
              <a:t> M</a:t>
            </a:r>
            <a:r>
              <a:rPr lang="id-ID" sz="2800" b="1">
                <a:solidFill>
                  <a:srgbClr val="006666"/>
                </a:solidFill>
              </a:rPr>
              <a:t>edical</a:t>
            </a:r>
            <a:r>
              <a:rPr lang="en-US" sz="2800" b="1">
                <a:solidFill>
                  <a:srgbClr val="006666"/>
                </a:solidFill>
              </a:rPr>
              <a:t> E</a:t>
            </a:r>
            <a:r>
              <a:rPr lang="id-ID" sz="2800" b="1">
                <a:solidFill>
                  <a:srgbClr val="006666"/>
                </a:solidFill>
              </a:rPr>
              <a:t>xpenditures</a:t>
            </a:r>
            <a:r>
              <a:rPr lang="en-US" sz="2800" b="1">
                <a:solidFill>
                  <a:srgbClr val="006666"/>
                </a:solidFill>
              </a:rPr>
              <a:t> </a:t>
            </a:r>
            <a:r>
              <a:rPr lang="id-ID" sz="2800" b="1">
                <a:solidFill>
                  <a:srgbClr val="006666"/>
                </a:solidFill>
              </a:rPr>
              <a:t>and</a:t>
            </a:r>
            <a:r>
              <a:rPr lang="en-US" sz="2800" b="1">
                <a:solidFill>
                  <a:srgbClr val="006666"/>
                </a:solidFill>
              </a:rPr>
              <a:t> B</a:t>
            </a:r>
            <a:r>
              <a:rPr lang="id-ID" sz="2800" b="1">
                <a:solidFill>
                  <a:srgbClr val="006666"/>
                </a:solidFill>
              </a:rPr>
              <a:t>urden</a:t>
            </a:r>
            <a:r>
              <a:rPr lang="en-US" sz="2800" b="1">
                <a:solidFill>
                  <a:srgbClr val="006666"/>
                </a:solidFill>
              </a:rPr>
              <a:t> </a:t>
            </a:r>
            <a:r>
              <a:rPr lang="id-ID" sz="2800" b="1">
                <a:solidFill>
                  <a:srgbClr val="006666"/>
                </a:solidFill>
              </a:rPr>
              <a:t>of</a:t>
            </a:r>
            <a:r>
              <a:rPr lang="en-US" sz="2800" b="1">
                <a:solidFill>
                  <a:srgbClr val="006666"/>
                </a:solidFill>
              </a:rPr>
              <a:t> M</a:t>
            </a:r>
            <a:r>
              <a:rPr lang="id-ID" sz="2800" b="1">
                <a:solidFill>
                  <a:srgbClr val="006666"/>
                </a:solidFill>
              </a:rPr>
              <a:t>ajor</a:t>
            </a:r>
            <a:r>
              <a:rPr lang="en-US" sz="2800" b="1">
                <a:solidFill>
                  <a:srgbClr val="006666"/>
                </a:solidFill>
              </a:rPr>
              <a:t> T</a:t>
            </a:r>
            <a:r>
              <a:rPr lang="id-ID" sz="2800" b="1">
                <a:solidFill>
                  <a:srgbClr val="006666"/>
                </a:solidFill>
              </a:rPr>
              <a:t>obacco</a:t>
            </a:r>
            <a:r>
              <a:rPr lang="en-US" sz="2800" b="1">
                <a:solidFill>
                  <a:srgbClr val="006666"/>
                </a:solidFill>
              </a:rPr>
              <a:t> </a:t>
            </a:r>
            <a:r>
              <a:rPr lang="id-ID" sz="2800" b="1">
                <a:solidFill>
                  <a:srgbClr val="006666"/>
                </a:solidFill>
              </a:rPr>
              <a:t>Attributed </a:t>
            </a:r>
            <a:r>
              <a:rPr lang="en-US" sz="2800" b="1">
                <a:solidFill>
                  <a:srgbClr val="006666"/>
                </a:solidFill>
              </a:rPr>
              <a:t>D</a:t>
            </a:r>
            <a:r>
              <a:rPr lang="id-ID" sz="2800" b="1">
                <a:solidFill>
                  <a:srgbClr val="006666"/>
                </a:solidFill>
              </a:rPr>
              <a:t>iseases                                     in</a:t>
            </a:r>
            <a:r>
              <a:rPr lang="en-US" sz="2800" b="1">
                <a:solidFill>
                  <a:srgbClr val="006666"/>
                </a:solidFill>
              </a:rPr>
              <a:t> I</a:t>
            </a:r>
            <a:r>
              <a:rPr lang="id-ID" sz="2800" b="1">
                <a:solidFill>
                  <a:srgbClr val="006666"/>
                </a:solidFill>
              </a:rPr>
              <a:t>ndonesia</a:t>
            </a:r>
            <a:r>
              <a:rPr lang="en-US" sz="2800" b="1">
                <a:solidFill>
                  <a:srgbClr val="006666"/>
                </a:solidFill>
              </a:rPr>
              <a:t>, 2008</a:t>
            </a:r>
            <a:r>
              <a:rPr lang="id-ID" sz="1600" b="1">
                <a:solidFill>
                  <a:srgbClr val="006666"/>
                </a:solidFill>
              </a:rPr>
              <a:t>(1)</a:t>
            </a:r>
            <a:endParaRPr lang="id-ID" sz="2800" b="1">
              <a:solidFill>
                <a:srgbClr val="006666"/>
              </a:solidFill>
            </a:endParaRPr>
          </a:p>
          <a:p>
            <a:pPr algn="r"/>
            <a:r>
              <a:rPr lang="en-US" sz="3200" b="1">
                <a:solidFill>
                  <a:srgbClr val="006666"/>
                </a:solidFill>
              </a:rPr>
              <a:t> </a:t>
            </a:r>
            <a:endParaRPr lang="id-ID" sz="3200">
              <a:solidFill>
                <a:srgbClr val="006666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077058" y="2071689"/>
            <a:ext cx="73855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006666"/>
              </a:buClr>
              <a:buFont typeface="Wingdings" pitchFamily="2" charset="2"/>
              <a:buChar char="§"/>
            </a:pPr>
            <a:r>
              <a:rPr lang="id-ID" sz="2000"/>
              <a:t>The s</a:t>
            </a:r>
            <a:r>
              <a:rPr lang="en-US" sz="2000"/>
              <a:t>tudy </a:t>
            </a:r>
            <a:r>
              <a:rPr lang="id-ID" sz="2000"/>
              <a:t>has been</a:t>
            </a:r>
            <a:r>
              <a:rPr lang="en-US" sz="2000"/>
              <a:t> conducted in </a:t>
            </a:r>
            <a:r>
              <a:rPr lang="id-ID" sz="2000"/>
              <a:t>5 (five)</a:t>
            </a:r>
            <a:r>
              <a:rPr lang="en-US" sz="2000"/>
              <a:t> Public General Hospitals</a:t>
            </a:r>
            <a:r>
              <a:rPr lang="id-ID" sz="2000"/>
              <a:t> in Java and Bali</a:t>
            </a:r>
            <a:r>
              <a:rPr lang="en-US" sz="2000"/>
              <a:t>. </a:t>
            </a:r>
            <a:endParaRPr lang="id-ID" sz="2000"/>
          </a:p>
          <a:p>
            <a:pPr marL="228600" indent="-228600">
              <a:buClr>
                <a:srgbClr val="006666"/>
              </a:buClr>
              <a:buFont typeface="Wingdings" pitchFamily="2" charset="2"/>
              <a:buChar char="§"/>
            </a:pPr>
            <a:endParaRPr lang="id-ID" sz="2000"/>
          </a:p>
          <a:p>
            <a:pPr marL="228600" indent="-228600">
              <a:buClr>
                <a:srgbClr val="006666"/>
              </a:buClr>
              <a:buFont typeface="Wingdings" pitchFamily="2" charset="2"/>
              <a:buChar char="§"/>
            </a:pPr>
            <a:r>
              <a:rPr lang="en-US" sz="2000"/>
              <a:t>Financial data of hospitalized patients with  major diseases related to tobacco </a:t>
            </a:r>
            <a:r>
              <a:rPr lang="id-ID" sz="2000"/>
              <a:t>have been</a:t>
            </a:r>
            <a:r>
              <a:rPr lang="en-US" sz="2000"/>
              <a:t> collected. </a:t>
            </a:r>
            <a:endParaRPr lang="id-ID" sz="2000"/>
          </a:p>
          <a:p>
            <a:pPr marL="228600" indent="-228600">
              <a:buClr>
                <a:srgbClr val="006666"/>
              </a:buClr>
            </a:pPr>
            <a:endParaRPr lang="id-ID" sz="2000"/>
          </a:p>
          <a:p>
            <a:pPr marL="228600" indent="-228600">
              <a:buClr>
                <a:srgbClr val="006666"/>
              </a:buClr>
              <a:buFont typeface="Wingdings" pitchFamily="2" charset="2"/>
              <a:buChar char="§"/>
            </a:pPr>
            <a:r>
              <a:rPr lang="en-US" sz="2000"/>
              <a:t>Patients or their immediate family members </a:t>
            </a:r>
            <a:r>
              <a:rPr lang="id-ID" sz="2000"/>
              <a:t>have been</a:t>
            </a:r>
            <a:r>
              <a:rPr lang="en-US" sz="2000"/>
              <a:t> interviewed on medical expenditures they have spent for out-patient care related to the diseases</a:t>
            </a:r>
            <a:r>
              <a:rPr lang="id-ID" sz="2000"/>
              <a:t>,</a:t>
            </a:r>
            <a:r>
              <a:rPr lang="en-US" sz="2000"/>
              <a:t> that include </a:t>
            </a:r>
            <a:r>
              <a:rPr lang="id-ID" sz="2000"/>
              <a:t>among others: </a:t>
            </a:r>
            <a:r>
              <a:rPr lang="en-US" sz="2000"/>
              <a:t>Coronary Heart Disease, Stroke, Lung Cancer </a:t>
            </a:r>
            <a:r>
              <a:rPr lang="id-ID" sz="2000"/>
              <a:t>and other Cancers, and </a:t>
            </a:r>
            <a:r>
              <a:rPr lang="en-US" sz="2000"/>
              <a:t>Chronic Obstructive Pulmonary Disease (COPD)</a:t>
            </a:r>
            <a:endParaRPr lang="id-ID" sz="2000"/>
          </a:p>
          <a:p>
            <a:pPr marL="228600" indent="-228600"/>
            <a:endParaRPr lang="id-ID" sz="2000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144466" y="5805489"/>
            <a:ext cx="768154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00" b="1">
                <a:solidFill>
                  <a:srgbClr val="006666"/>
                </a:solidFill>
              </a:rPr>
              <a:t>Source: Soewarta Kosen, </a:t>
            </a:r>
            <a:r>
              <a:rPr lang="en-US" sz="1600" b="1">
                <a:solidFill>
                  <a:srgbClr val="006666"/>
                </a:solidFill>
              </a:rPr>
              <a:t>National Institute of Health Research Development,        MoH, Indonesia, 2009 </a:t>
            </a:r>
            <a:endParaRPr lang="id-ID" sz="1600" b="1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6139" y="1125538"/>
            <a:ext cx="799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15462" y="142876"/>
            <a:ext cx="8110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6666"/>
                </a:solidFill>
              </a:rPr>
              <a:t>S</a:t>
            </a:r>
            <a:r>
              <a:rPr lang="id-ID" b="1">
                <a:solidFill>
                  <a:srgbClr val="006666"/>
                </a:solidFill>
              </a:rPr>
              <a:t>tudy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on</a:t>
            </a:r>
            <a:r>
              <a:rPr lang="en-US" b="1">
                <a:solidFill>
                  <a:srgbClr val="006666"/>
                </a:solidFill>
              </a:rPr>
              <a:t> M</a:t>
            </a:r>
            <a:r>
              <a:rPr lang="id-ID" b="1">
                <a:solidFill>
                  <a:srgbClr val="006666"/>
                </a:solidFill>
              </a:rPr>
              <a:t>edical</a:t>
            </a:r>
            <a:r>
              <a:rPr lang="en-US" b="1">
                <a:solidFill>
                  <a:srgbClr val="006666"/>
                </a:solidFill>
              </a:rPr>
              <a:t> E</a:t>
            </a:r>
            <a:r>
              <a:rPr lang="id-ID" b="1">
                <a:solidFill>
                  <a:srgbClr val="006666"/>
                </a:solidFill>
              </a:rPr>
              <a:t>xpenditures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and</a:t>
            </a:r>
            <a:r>
              <a:rPr lang="en-US" b="1">
                <a:solidFill>
                  <a:srgbClr val="006666"/>
                </a:solidFill>
              </a:rPr>
              <a:t> B</a:t>
            </a:r>
            <a:r>
              <a:rPr lang="id-ID" b="1">
                <a:solidFill>
                  <a:srgbClr val="006666"/>
                </a:solidFill>
              </a:rPr>
              <a:t>urden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of</a:t>
            </a:r>
            <a:r>
              <a:rPr lang="en-US" b="1">
                <a:solidFill>
                  <a:srgbClr val="006666"/>
                </a:solidFill>
              </a:rPr>
              <a:t> M</a:t>
            </a:r>
            <a:r>
              <a:rPr lang="id-ID" b="1">
                <a:solidFill>
                  <a:srgbClr val="006666"/>
                </a:solidFill>
              </a:rPr>
              <a:t>ajor</a:t>
            </a:r>
            <a:r>
              <a:rPr lang="en-US" b="1">
                <a:solidFill>
                  <a:srgbClr val="006666"/>
                </a:solidFill>
              </a:rPr>
              <a:t> T</a:t>
            </a:r>
            <a:r>
              <a:rPr lang="id-ID" b="1">
                <a:solidFill>
                  <a:srgbClr val="006666"/>
                </a:solidFill>
              </a:rPr>
              <a:t>obacco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Attributed </a:t>
            </a:r>
            <a:r>
              <a:rPr lang="en-US" b="1">
                <a:solidFill>
                  <a:srgbClr val="006666"/>
                </a:solidFill>
              </a:rPr>
              <a:t>D</a:t>
            </a:r>
            <a:r>
              <a:rPr lang="id-ID" b="1">
                <a:solidFill>
                  <a:srgbClr val="006666"/>
                </a:solidFill>
              </a:rPr>
              <a:t>iseases in</a:t>
            </a:r>
            <a:r>
              <a:rPr lang="en-US" b="1">
                <a:solidFill>
                  <a:srgbClr val="006666"/>
                </a:solidFill>
              </a:rPr>
              <a:t> I</a:t>
            </a:r>
            <a:r>
              <a:rPr lang="id-ID" b="1">
                <a:solidFill>
                  <a:srgbClr val="006666"/>
                </a:solidFill>
              </a:rPr>
              <a:t>ndonesia, 2008</a:t>
            </a:r>
            <a:r>
              <a:rPr lang="id-ID" sz="1400" b="1">
                <a:solidFill>
                  <a:srgbClr val="006666"/>
                </a:solidFill>
              </a:rPr>
              <a:t>(2)</a:t>
            </a:r>
            <a:endParaRPr lang="id-ID" b="1">
              <a:solidFill>
                <a:srgbClr val="006666"/>
              </a:solidFill>
            </a:endParaRPr>
          </a:p>
          <a:p>
            <a:pPr algn="r"/>
            <a:r>
              <a:rPr lang="en-US" sz="2800" b="1">
                <a:solidFill>
                  <a:srgbClr val="006666"/>
                </a:solidFill>
              </a:rPr>
              <a:t> </a:t>
            </a:r>
            <a:endParaRPr lang="id-ID" sz="2800">
              <a:solidFill>
                <a:srgbClr val="006666"/>
              </a:solidFill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077058" y="1214438"/>
            <a:ext cx="764930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/>
            <a:r>
              <a:rPr lang="id-ID" sz="2000" b="1"/>
              <a:t>The results show that </a:t>
            </a:r>
            <a:r>
              <a:rPr lang="en-US" sz="2000" b="1"/>
              <a:t>for Indonesia in 200</a:t>
            </a:r>
            <a:r>
              <a:rPr lang="id-ID" sz="2000" b="1"/>
              <a:t>8 (a)</a:t>
            </a:r>
            <a:r>
              <a:rPr lang="en-US" sz="2000" b="1"/>
              <a:t>:</a:t>
            </a:r>
            <a:endParaRPr lang="id-ID" sz="2000" b="1"/>
          </a:p>
          <a:p>
            <a:pPr marL="292100" indent="-292100"/>
            <a:endParaRPr lang="id-ID" sz="2000" b="1"/>
          </a:p>
          <a:p>
            <a:pPr marL="292100" indent="-292100">
              <a:buFont typeface="Wingdings" pitchFamily="2" charset="2"/>
              <a:buChar char="§"/>
            </a:pPr>
            <a:r>
              <a:rPr lang="en-US" sz="2000"/>
              <a:t>The</a:t>
            </a:r>
            <a:r>
              <a:rPr lang="id-ID" sz="2000"/>
              <a:t> average</a:t>
            </a:r>
            <a:r>
              <a:rPr lang="en-US" sz="2000"/>
              <a:t> budget spent by individual smoker to purchase tobacco in 1 month was  Rp. </a:t>
            </a:r>
            <a:r>
              <a:rPr lang="id-ID" sz="2000"/>
              <a:t>216,000</a:t>
            </a:r>
            <a:r>
              <a:rPr lang="en-US" sz="2000"/>
              <a:t>,- </a:t>
            </a:r>
            <a:r>
              <a:rPr lang="id-ID" sz="2000"/>
              <a:t> (~ 21.6 USD</a:t>
            </a:r>
            <a:r>
              <a:rPr lang="id-ID"/>
              <a:t>*</a:t>
            </a:r>
            <a:r>
              <a:rPr lang="id-ID" sz="2000"/>
              <a:t>)</a:t>
            </a:r>
            <a:r>
              <a:rPr lang="en-US" sz="2000"/>
              <a:t>; and the total budget spent by the Indonesian smokers in a month: </a:t>
            </a:r>
            <a:r>
              <a:rPr lang="id-ID" sz="2000"/>
              <a:t>12.77 Trillion Rupiahs (~ 1.277 billion USD) </a:t>
            </a:r>
            <a:r>
              <a:rPr lang="en-US" sz="2000"/>
              <a:t>and in one year: 1</a:t>
            </a:r>
            <a:r>
              <a:rPr lang="id-ID" sz="2000"/>
              <a:t>53.25 Trillion Rupiahs (~ 15.325 billion USD).</a:t>
            </a:r>
          </a:p>
          <a:p>
            <a:pPr marL="292100" indent="-292100">
              <a:buFont typeface="Wingdings" pitchFamily="2" charset="2"/>
              <a:buChar char="§"/>
            </a:pPr>
            <a:endParaRPr lang="id-ID" sz="2000"/>
          </a:p>
          <a:p>
            <a:pPr marL="292100" indent="-292100">
              <a:buFont typeface="Wingdings" pitchFamily="2" charset="2"/>
              <a:buChar char="§"/>
            </a:pPr>
            <a:r>
              <a:rPr lang="id-ID" sz="2000"/>
              <a:t>The total health expenditures spent by the Indonesian people (</a:t>
            </a:r>
            <a:r>
              <a:rPr lang="en-US" sz="2000"/>
              <a:t>14</a:t>
            </a:r>
            <a:r>
              <a:rPr lang="id-ID" sz="2000"/>
              <a:t>,</a:t>
            </a:r>
            <a:r>
              <a:rPr lang="en-US" sz="2000"/>
              <a:t>904,226</a:t>
            </a:r>
            <a:r>
              <a:rPr lang="id-ID" sz="2000"/>
              <a:t> cases) for diseases attributed to Tobacco</a:t>
            </a:r>
            <a:r>
              <a:rPr lang="id-ID" sz="2000" b="1"/>
              <a:t> </a:t>
            </a:r>
            <a:r>
              <a:rPr lang="id-ID" sz="2000"/>
              <a:t>amounted to  15.4 Trillion Rupiahs (~ 1.54 billion USD) for In Patient Services and 3.1 Trillion Rupiahs (~ 0.31 billion USD) for Out Patient Services</a:t>
            </a:r>
            <a:r>
              <a:rPr lang="en-US" sz="2000"/>
              <a:t>.</a:t>
            </a:r>
            <a:endParaRPr lang="id-ID" sz="2000"/>
          </a:p>
          <a:p>
            <a:pPr marL="292100" indent="-292100">
              <a:buFont typeface="Wingdings" pitchFamily="2" charset="2"/>
              <a:buChar char="§"/>
            </a:pPr>
            <a:endParaRPr lang="id-ID" sz="2000"/>
          </a:p>
          <a:p>
            <a:pPr marL="292100" indent="-292100">
              <a:buFont typeface="Wingdings" pitchFamily="2" charset="2"/>
              <a:buChar char="§"/>
            </a:pPr>
            <a:r>
              <a:rPr lang="en-US" sz="2000"/>
              <a:t>In 200</a:t>
            </a:r>
            <a:r>
              <a:rPr lang="id-ID" sz="2000"/>
              <a:t>8</a:t>
            </a:r>
            <a:r>
              <a:rPr lang="en-US" sz="2000"/>
              <a:t>, there were </a:t>
            </a:r>
            <a:r>
              <a:rPr lang="id-ID" sz="2000"/>
              <a:t>602,350 deaths (311,572</a:t>
            </a:r>
            <a:r>
              <a:rPr lang="en-US" sz="2000"/>
              <a:t> males and </a:t>
            </a:r>
            <a:r>
              <a:rPr lang="id-ID" sz="2000"/>
              <a:t>293,788</a:t>
            </a:r>
            <a:r>
              <a:rPr lang="en-US" sz="2000"/>
              <a:t> females) </a:t>
            </a:r>
            <a:r>
              <a:rPr lang="id-ID" sz="2000"/>
              <a:t>due to diseases </a:t>
            </a:r>
            <a:r>
              <a:rPr lang="en-US" sz="2000"/>
              <a:t>attributed to tobacco or </a:t>
            </a:r>
            <a:r>
              <a:rPr lang="id-ID" sz="2000"/>
              <a:t>almost  one third of </a:t>
            </a:r>
            <a:r>
              <a:rPr lang="en-US" sz="2000"/>
              <a:t>the estimated total deaths in the same year.</a:t>
            </a:r>
            <a:endParaRPr lang="id-ID" sz="2000"/>
          </a:p>
          <a:p>
            <a:pPr marL="292100" indent="-292100"/>
            <a:endParaRPr lang="id-ID" sz="200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115158" y="6264275"/>
            <a:ext cx="182147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00">
                <a:solidFill>
                  <a:srgbClr val="006666"/>
                </a:solidFill>
              </a:rPr>
              <a:t>*</a:t>
            </a:r>
            <a:r>
              <a:rPr lang="id-ID" sz="1400" b="1">
                <a:solidFill>
                  <a:srgbClr val="006666"/>
                </a:solidFill>
              </a:rPr>
              <a:t>Rp. 10,000  ~ 1 USD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6139" y="1125538"/>
            <a:ext cx="799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647093" y="868364"/>
            <a:ext cx="61985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6666"/>
                </a:solidFill>
              </a:rPr>
              <a:t>S</a:t>
            </a:r>
            <a:r>
              <a:rPr lang="id-ID" b="1">
                <a:solidFill>
                  <a:srgbClr val="006666"/>
                </a:solidFill>
              </a:rPr>
              <a:t>tudy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on</a:t>
            </a:r>
            <a:r>
              <a:rPr lang="en-US" b="1">
                <a:solidFill>
                  <a:srgbClr val="006666"/>
                </a:solidFill>
              </a:rPr>
              <a:t> M</a:t>
            </a:r>
            <a:r>
              <a:rPr lang="id-ID" b="1">
                <a:solidFill>
                  <a:srgbClr val="006666"/>
                </a:solidFill>
              </a:rPr>
              <a:t>edical</a:t>
            </a:r>
            <a:r>
              <a:rPr lang="en-US" b="1">
                <a:solidFill>
                  <a:srgbClr val="006666"/>
                </a:solidFill>
              </a:rPr>
              <a:t> E</a:t>
            </a:r>
            <a:r>
              <a:rPr lang="id-ID" b="1">
                <a:solidFill>
                  <a:srgbClr val="006666"/>
                </a:solidFill>
              </a:rPr>
              <a:t>xpenditures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and</a:t>
            </a:r>
            <a:r>
              <a:rPr lang="en-US" b="1">
                <a:solidFill>
                  <a:srgbClr val="006666"/>
                </a:solidFill>
              </a:rPr>
              <a:t> B</a:t>
            </a:r>
            <a:r>
              <a:rPr lang="id-ID" b="1">
                <a:solidFill>
                  <a:srgbClr val="006666"/>
                </a:solidFill>
              </a:rPr>
              <a:t>urden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of</a:t>
            </a:r>
            <a:r>
              <a:rPr lang="en-US" b="1">
                <a:solidFill>
                  <a:srgbClr val="006666"/>
                </a:solidFill>
              </a:rPr>
              <a:t> M</a:t>
            </a:r>
            <a:r>
              <a:rPr lang="id-ID" b="1">
                <a:solidFill>
                  <a:srgbClr val="006666"/>
                </a:solidFill>
              </a:rPr>
              <a:t>ajor</a:t>
            </a:r>
            <a:r>
              <a:rPr lang="en-US" b="1">
                <a:solidFill>
                  <a:srgbClr val="006666"/>
                </a:solidFill>
              </a:rPr>
              <a:t> T</a:t>
            </a:r>
            <a:r>
              <a:rPr lang="id-ID" b="1">
                <a:solidFill>
                  <a:srgbClr val="006666"/>
                </a:solidFill>
              </a:rPr>
              <a:t>obacco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Attributed </a:t>
            </a:r>
            <a:r>
              <a:rPr lang="en-US" b="1">
                <a:solidFill>
                  <a:srgbClr val="006666"/>
                </a:solidFill>
              </a:rPr>
              <a:t>D</a:t>
            </a:r>
            <a:r>
              <a:rPr lang="id-ID" b="1">
                <a:solidFill>
                  <a:srgbClr val="006666"/>
                </a:solidFill>
              </a:rPr>
              <a:t>iseases                   in</a:t>
            </a:r>
            <a:r>
              <a:rPr lang="en-US" b="1">
                <a:solidFill>
                  <a:srgbClr val="006666"/>
                </a:solidFill>
              </a:rPr>
              <a:t> I</a:t>
            </a:r>
            <a:r>
              <a:rPr lang="id-ID" b="1">
                <a:solidFill>
                  <a:srgbClr val="006666"/>
                </a:solidFill>
              </a:rPr>
              <a:t>ndonesia, 2008</a:t>
            </a:r>
            <a:r>
              <a:rPr lang="id-ID" sz="1400" b="1">
                <a:solidFill>
                  <a:srgbClr val="006666"/>
                </a:solidFill>
              </a:rPr>
              <a:t>(3)</a:t>
            </a:r>
            <a:endParaRPr lang="id-ID" b="1">
              <a:solidFill>
                <a:srgbClr val="006666"/>
              </a:solidFill>
            </a:endParaRPr>
          </a:p>
          <a:p>
            <a:pPr algn="r"/>
            <a:r>
              <a:rPr lang="en-US" sz="2800" b="1">
                <a:solidFill>
                  <a:srgbClr val="006666"/>
                </a:solidFill>
              </a:rPr>
              <a:t> </a:t>
            </a:r>
            <a:endParaRPr lang="id-ID" sz="2800">
              <a:solidFill>
                <a:srgbClr val="006666"/>
              </a:solidFill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538654" y="2593976"/>
            <a:ext cx="6462346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id-ID" sz="2000" b="1"/>
              <a:t>The results show that </a:t>
            </a:r>
            <a:r>
              <a:rPr lang="en-US" sz="2000" b="1"/>
              <a:t>for Indonesia in 200</a:t>
            </a:r>
            <a:r>
              <a:rPr lang="id-ID" sz="2000" b="1"/>
              <a:t>8 (b)</a:t>
            </a:r>
            <a:r>
              <a:rPr lang="en-US" sz="2000" b="1"/>
              <a:t>:</a:t>
            </a:r>
            <a:endParaRPr lang="id-ID" sz="2000" b="1"/>
          </a:p>
          <a:p>
            <a:pPr marL="228600" indent="-228600"/>
            <a:endParaRPr lang="id-ID" sz="2000" b="1"/>
          </a:p>
          <a:p>
            <a:pPr marL="228600" indent="-228600">
              <a:buFont typeface="Wingdings" pitchFamily="2" charset="2"/>
              <a:buChar char="§"/>
            </a:pPr>
            <a:r>
              <a:rPr lang="id-ID" sz="2000"/>
              <a:t>There were DALYs Loss of 13,066,230 (7,575,220 for males and 5,490,990 for females) or  25.5 % of  Total Disability Adjusted Life Years Loss in the same year (51.250,04 DALYs Loss).</a:t>
            </a:r>
          </a:p>
          <a:p>
            <a:pPr marL="228600" indent="-228600">
              <a:buFont typeface="Wingdings" pitchFamily="2" charset="2"/>
              <a:buChar char="§"/>
            </a:pPr>
            <a:endParaRPr lang="id-ID" sz="2000"/>
          </a:p>
          <a:p>
            <a:pPr marL="228600" indent="-228600">
              <a:buFont typeface="Wingdings" pitchFamily="2" charset="2"/>
              <a:buChar char="§"/>
            </a:pPr>
            <a:r>
              <a:rPr lang="id-ID" sz="2000"/>
              <a:t>By applying the GDP per Capita in 2008 of US $ 1,420.00.; a</a:t>
            </a:r>
            <a:r>
              <a:rPr lang="en-US" sz="2000"/>
              <a:t>t the </a:t>
            </a:r>
            <a:r>
              <a:rPr lang="id-ID" sz="2000"/>
              <a:t>macro </a:t>
            </a:r>
            <a:r>
              <a:rPr lang="en-US" sz="2000"/>
              <a:t>level, </a:t>
            </a:r>
            <a:r>
              <a:rPr lang="id-ID" sz="2000"/>
              <a:t>the DALYs Loss </a:t>
            </a:r>
            <a:r>
              <a:rPr lang="en-US" sz="2000"/>
              <a:t> caused  economic loss of  </a:t>
            </a:r>
            <a:r>
              <a:rPr lang="id-ID" sz="2000"/>
              <a:t>18.5 </a:t>
            </a:r>
            <a:r>
              <a:rPr lang="en-US" sz="2000"/>
              <a:t>billion US Dollars</a:t>
            </a:r>
            <a:r>
              <a:rPr lang="id-ID" sz="2000"/>
              <a:t>. </a:t>
            </a:r>
          </a:p>
          <a:p>
            <a:pPr marL="228600" indent="-228600"/>
            <a:endParaRPr lang="id-ID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6139" y="1125538"/>
            <a:ext cx="799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37797" y="1181100"/>
            <a:ext cx="849776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276225">
              <a:lnSpc>
                <a:spcPct val="120000"/>
              </a:lnSpc>
              <a:buFont typeface="Wingdings" pitchFamily="2" charset="2"/>
              <a:buChar char="§"/>
            </a:pPr>
            <a:r>
              <a:rPr lang="id-ID"/>
              <a:t>C</a:t>
            </a:r>
            <a:r>
              <a:rPr lang="en-US"/>
              <a:t>onsist</a:t>
            </a:r>
            <a:r>
              <a:rPr lang="id-ID"/>
              <a:t>s</a:t>
            </a:r>
            <a:r>
              <a:rPr lang="en-US"/>
              <a:t> of </a:t>
            </a:r>
            <a:r>
              <a:rPr lang="id-ID"/>
              <a:t>&gt;</a:t>
            </a:r>
            <a:r>
              <a:rPr lang="en-US"/>
              <a:t>17,500 islands.</a:t>
            </a:r>
          </a:p>
          <a:p>
            <a:pPr marL="363538" indent="-276225">
              <a:lnSpc>
                <a:spcPct val="120000"/>
              </a:lnSpc>
              <a:buFont typeface="Wingdings" pitchFamily="2" charset="2"/>
              <a:buChar char="§"/>
            </a:pPr>
            <a:r>
              <a:rPr lang="en-US"/>
              <a:t>Extending 5,120 Km from east to west, 1</a:t>
            </a:r>
            <a:r>
              <a:rPr lang="id-ID"/>
              <a:t>,</a:t>
            </a:r>
            <a:r>
              <a:rPr lang="en-US"/>
              <a:t>760 Km from north </a:t>
            </a:r>
            <a:r>
              <a:rPr lang="id-ID"/>
              <a:t>   </a:t>
            </a:r>
            <a:r>
              <a:rPr lang="en-US"/>
              <a:t>to south. </a:t>
            </a:r>
          </a:p>
          <a:p>
            <a:pPr marL="363538" indent="-276225">
              <a:lnSpc>
                <a:spcPct val="120000"/>
              </a:lnSpc>
              <a:buFont typeface="Wingdings" pitchFamily="2" charset="2"/>
              <a:buChar char="§"/>
            </a:pPr>
            <a:r>
              <a:rPr lang="en-US"/>
              <a:t>Indonesia’s  territory (land and sea): 5 million Km</a:t>
            </a:r>
            <a:r>
              <a:rPr lang="en-US" baseline="30000"/>
              <a:t>2</a:t>
            </a:r>
            <a:endParaRPr lang="en-US"/>
          </a:p>
          <a:p>
            <a:pPr marL="363538" indent="-276225">
              <a:lnSpc>
                <a:spcPct val="120000"/>
              </a:lnSpc>
              <a:buFont typeface="Wingdings" pitchFamily="2" charset="2"/>
              <a:buChar char="§"/>
            </a:pPr>
            <a:r>
              <a:rPr lang="en-US"/>
              <a:t>Total land area: ±1,9 million Km</a:t>
            </a:r>
            <a:r>
              <a:rPr lang="en-US" baseline="30000"/>
              <a:t>2</a:t>
            </a:r>
            <a:endParaRPr lang="id-ID" baseline="30000"/>
          </a:p>
          <a:p>
            <a:pPr marL="363538" indent="-276225">
              <a:lnSpc>
                <a:spcPct val="120000"/>
              </a:lnSpc>
              <a:buFont typeface="Wingdings" pitchFamily="2" charset="2"/>
              <a:buChar char="§"/>
            </a:pPr>
            <a:r>
              <a:rPr lang="id-ID"/>
              <a:t>D</a:t>
            </a:r>
            <a:r>
              <a:rPr lang="en-US"/>
              <a:t>ivided into 33 provinces, and 480 districts </a:t>
            </a:r>
          </a:p>
          <a:p>
            <a:pPr marL="363538" indent="-276225">
              <a:lnSpc>
                <a:spcPct val="120000"/>
              </a:lnSpc>
              <a:buFont typeface="Wingdings" pitchFamily="2" charset="2"/>
              <a:buChar char="§"/>
            </a:pPr>
            <a:r>
              <a:rPr lang="en-US"/>
              <a:t>District divided  into </a:t>
            </a:r>
            <a:r>
              <a:rPr lang="id-ID"/>
              <a:t>s</a:t>
            </a:r>
            <a:r>
              <a:rPr lang="en-US"/>
              <a:t>ub-districts  </a:t>
            </a:r>
          </a:p>
          <a:p>
            <a:pPr marL="363538" indent="-276225">
              <a:lnSpc>
                <a:spcPct val="120000"/>
              </a:lnSpc>
              <a:buFont typeface="Wingdings" pitchFamily="2" charset="2"/>
              <a:buChar char="§"/>
            </a:pPr>
            <a:r>
              <a:rPr lang="en-US"/>
              <a:t>Sub-district divided into village</a:t>
            </a:r>
            <a:r>
              <a:rPr lang="id-ID"/>
              <a:t>/</a:t>
            </a:r>
            <a:r>
              <a:rPr lang="en-US" i="1"/>
              <a:t>kelurahan</a:t>
            </a:r>
            <a:r>
              <a:rPr lang="id-ID" i="1"/>
              <a:t> </a:t>
            </a:r>
            <a:r>
              <a:rPr lang="id-ID"/>
              <a:t>and sub-village</a:t>
            </a:r>
            <a:r>
              <a:rPr lang="en-US"/>
              <a:t>.</a:t>
            </a:r>
            <a:endParaRPr lang="id-ID"/>
          </a:p>
          <a:p>
            <a:pPr marL="363538" indent="-276225">
              <a:lnSpc>
                <a:spcPct val="120000"/>
              </a:lnSpc>
              <a:buFont typeface="Wingdings" pitchFamily="2" charset="2"/>
              <a:buChar char="§"/>
            </a:pPr>
            <a:r>
              <a:rPr lang="en-US"/>
              <a:t> Population (</a:t>
            </a:r>
            <a:r>
              <a:rPr lang="id-ID"/>
              <a:t>2010): 237.6 </a:t>
            </a:r>
            <a:r>
              <a:rPr lang="en-US"/>
              <a:t>million.</a:t>
            </a:r>
            <a:endParaRPr lang="en-GB"/>
          </a:p>
          <a:p>
            <a:pPr marL="363538" indent="-276225">
              <a:lnSpc>
                <a:spcPct val="120000"/>
              </a:lnSpc>
              <a:buFont typeface="Wingdings" pitchFamily="2" charset="2"/>
              <a:buChar char="§"/>
            </a:pPr>
            <a:r>
              <a:rPr lang="en-GB"/>
              <a:t>No. of H</a:t>
            </a:r>
            <a:r>
              <a:rPr lang="id-ID"/>
              <a:t>ealth </a:t>
            </a:r>
            <a:r>
              <a:rPr lang="en-GB"/>
              <a:t>C</a:t>
            </a:r>
            <a:r>
              <a:rPr lang="id-ID"/>
              <a:t>enter</a:t>
            </a:r>
            <a:r>
              <a:rPr lang="en-GB"/>
              <a:t> (2009): 8</a:t>
            </a:r>
            <a:r>
              <a:rPr lang="id-ID"/>
              <a:t>,</a:t>
            </a:r>
            <a:r>
              <a:rPr lang="en-GB"/>
              <a:t>737</a:t>
            </a:r>
          </a:p>
          <a:p>
            <a:pPr marL="363538" indent="-276225">
              <a:lnSpc>
                <a:spcPct val="120000"/>
              </a:lnSpc>
              <a:buFont typeface="Wingdings" pitchFamily="2" charset="2"/>
              <a:buChar char="§"/>
            </a:pPr>
            <a:r>
              <a:rPr lang="en-GB"/>
              <a:t>No.of </a:t>
            </a:r>
            <a:r>
              <a:rPr lang="id-ID"/>
              <a:t>H</a:t>
            </a:r>
            <a:r>
              <a:rPr lang="en-GB"/>
              <a:t>ospital (2008): 1</a:t>
            </a:r>
            <a:r>
              <a:rPr lang="id-ID"/>
              <a:t>,</a:t>
            </a:r>
            <a:r>
              <a:rPr lang="en-GB"/>
              <a:t>378 </a:t>
            </a:r>
            <a:endParaRPr 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635620" y="473075"/>
            <a:ext cx="460863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d-ID" sz="3200" b="1">
                <a:solidFill>
                  <a:srgbClr val="006666"/>
                </a:solidFill>
              </a:rPr>
              <a:t>Indonesia</a:t>
            </a:r>
            <a:endParaRPr lang="en-GB" sz="3200" b="1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6139" y="1125538"/>
            <a:ext cx="799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670539" y="654050"/>
            <a:ext cx="61985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6666"/>
                </a:solidFill>
              </a:rPr>
              <a:t>S</a:t>
            </a:r>
            <a:r>
              <a:rPr lang="id-ID" b="1">
                <a:solidFill>
                  <a:srgbClr val="006666"/>
                </a:solidFill>
              </a:rPr>
              <a:t>tudy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on</a:t>
            </a:r>
            <a:r>
              <a:rPr lang="en-US" b="1">
                <a:solidFill>
                  <a:srgbClr val="006666"/>
                </a:solidFill>
              </a:rPr>
              <a:t> M</a:t>
            </a:r>
            <a:r>
              <a:rPr lang="id-ID" b="1">
                <a:solidFill>
                  <a:srgbClr val="006666"/>
                </a:solidFill>
              </a:rPr>
              <a:t>edical</a:t>
            </a:r>
            <a:r>
              <a:rPr lang="en-US" b="1">
                <a:solidFill>
                  <a:srgbClr val="006666"/>
                </a:solidFill>
              </a:rPr>
              <a:t> E</a:t>
            </a:r>
            <a:r>
              <a:rPr lang="id-ID" b="1">
                <a:solidFill>
                  <a:srgbClr val="006666"/>
                </a:solidFill>
              </a:rPr>
              <a:t>xpenditures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and</a:t>
            </a:r>
            <a:r>
              <a:rPr lang="en-US" b="1">
                <a:solidFill>
                  <a:srgbClr val="006666"/>
                </a:solidFill>
              </a:rPr>
              <a:t> B</a:t>
            </a:r>
            <a:r>
              <a:rPr lang="id-ID" b="1">
                <a:solidFill>
                  <a:srgbClr val="006666"/>
                </a:solidFill>
              </a:rPr>
              <a:t>urden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of</a:t>
            </a:r>
            <a:r>
              <a:rPr lang="en-US" b="1">
                <a:solidFill>
                  <a:srgbClr val="006666"/>
                </a:solidFill>
              </a:rPr>
              <a:t> M</a:t>
            </a:r>
            <a:r>
              <a:rPr lang="id-ID" b="1">
                <a:solidFill>
                  <a:srgbClr val="006666"/>
                </a:solidFill>
              </a:rPr>
              <a:t>ajor</a:t>
            </a:r>
            <a:r>
              <a:rPr lang="en-US" b="1">
                <a:solidFill>
                  <a:srgbClr val="006666"/>
                </a:solidFill>
              </a:rPr>
              <a:t> T</a:t>
            </a:r>
            <a:r>
              <a:rPr lang="id-ID" b="1">
                <a:solidFill>
                  <a:srgbClr val="006666"/>
                </a:solidFill>
              </a:rPr>
              <a:t>obacco</a:t>
            </a:r>
            <a:r>
              <a:rPr lang="en-US" b="1">
                <a:solidFill>
                  <a:srgbClr val="006666"/>
                </a:solidFill>
              </a:rPr>
              <a:t> </a:t>
            </a:r>
            <a:r>
              <a:rPr lang="id-ID" b="1">
                <a:solidFill>
                  <a:srgbClr val="006666"/>
                </a:solidFill>
              </a:rPr>
              <a:t>Attributed </a:t>
            </a:r>
            <a:r>
              <a:rPr lang="en-US" b="1">
                <a:solidFill>
                  <a:srgbClr val="006666"/>
                </a:solidFill>
              </a:rPr>
              <a:t>D</a:t>
            </a:r>
            <a:r>
              <a:rPr lang="id-ID" b="1">
                <a:solidFill>
                  <a:srgbClr val="006666"/>
                </a:solidFill>
              </a:rPr>
              <a:t>iseases                   in</a:t>
            </a:r>
            <a:r>
              <a:rPr lang="en-US" b="1">
                <a:solidFill>
                  <a:srgbClr val="006666"/>
                </a:solidFill>
              </a:rPr>
              <a:t> I</a:t>
            </a:r>
            <a:r>
              <a:rPr lang="id-ID" b="1">
                <a:solidFill>
                  <a:srgbClr val="006666"/>
                </a:solidFill>
              </a:rPr>
              <a:t>ndonesia, 2008</a:t>
            </a:r>
            <a:r>
              <a:rPr lang="id-ID" sz="1400" b="1">
                <a:solidFill>
                  <a:srgbClr val="006666"/>
                </a:solidFill>
              </a:rPr>
              <a:t>(</a:t>
            </a:r>
            <a:r>
              <a:rPr lang="en-US" sz="1400" b="1">
                <a:solidFill>
                  <a:srgbClr val="006666"/>
                </a:solidFill>
              </a:rPr>
              <a:t>4</a:t>
            </a:r>
            <a:r>
              <a:rPr lang="id-ID" sz="1400" b="1">
                <a:solidFill>
                  <a:srgbClr val="006666"/>
                </a:solidFill>
              </a:rPr>
              <a:t>)</a:t>
            </a:r>
            <a:endParaRPr lang="id-ID" b="1">
              <a:solidFill>
                <a:srgbClr val="006666"/>
              </a:solidFill>
            </a:endParaRPr>
          </a:p>
          <a:p>
            <a:pPr algn="r"/>
            <a:r>
              <a:rPr lang="en-US" sz="2800" b="1">
                <a:solidFill>
                  <a:srgbClr val="006666"/>
                </a:solidFill>
              </a:rPr>
              <a:t> </a:t>
            </a:r>
            <a:endParaRPr lang="id-ID" sz="2800">
              <a:solidFill>
                <a:srgbClr val="006666"/>
              </a:solidFill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538654" y="2071689"/>
            <a:ext cx="6462346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id-ID" sz="2000"/>
              <a:t>T</a:t>
            </a:r>
            <a:r>
              <a:rPr lang="en-US" sz="2000"/>
              <a:t>he economic loss in 200</a:t>
            </a:r>
            <a:r>
              <a:rPr lang="id-ID" sz="2000"/>
              <a:t>8</a:t>
            </a:r>
            <a:r>
              <a:rPr lang="en-US" sz="2000"/>
              <a:t> due to premature mortality, morbidity and disability is estimated at least in the amount of  </a:t>
            </a:r>
            <a:r>
              <a:rPr lang="id-ID" sz="2000"/>
              <a:t>166.5 Trillion Rupiahs (~ 16.65 billion USD) </a:t>
            </a:r>
            <a:r>
              <a:rPr lang="en-US" sz="2000"/>
              <a:t> plus the cost of purchasing tobacco: </a:t>
            </a:r>
            <a:r>
              <a:rPr lang="id-ID" sz="2000"/>
              <a:t>153.25 Trillion Rupiahs (~ 15.325 billion USD) plus the Medical Expenditures in the amount of  15.4 Trillion Rupiahs (~ 1.54 billion USD) for in-patient services and 3.1 Trillion Rupiahs for out-patient services), that is 338.75 Trillion Rupiahs (~ 33.875 billion USD) </a:t>
            </a:r>
          </a:p>
          <a:p>
            <a:pPr marL="228600" indent="-228600">
              <a:buFont typeface="Wingdings" pitchFamily="2" charset="2"/>
              <a:buChar char="§"/>
            </a:pPr>
            <a:endParaRPr lang="id-ID" sz="2000"/>
          </a:p>
          <a:p>
            <a:pPr marL="228600" indent="-228600">
              <a:buFont typeface="Wingdings" pitchFamily="2" charset="2"/>
              <a:buChar char="§"/>
            </a:pPr>
            <a:r>
              <a:rPr lang="id-ID" sz="2000"/>
              <a:t>That was </a:t>
            </a:r>
            <a:r>
              <a:rPr lang="en-US" sz="2000"/>
              <a:t>much larger than the tobacco revenue </a:t>
            </a:r>
            <a:r>
              <a:rPr lang="id-ID" sz="2000"/>
              <a:t>obtained by the Government </a:t>
            </a:r>
            <a:r>
              <a:rPr lang="en-US" sz="2000"/>
              <a:t>at the same year that </a:t>
            </a:r>
            <a:r>
              <a:rPr lang="id-ID" sz="2000"/>
              <a:t>was </a:t>
            </a:r>
            <a:r>
              <a:rPr lang="en-US" sz="2000"/>
              <a:t>only </a:t>
            </a:r>
            <a:r>
              <a:rPr lang="id-ID" sz="2000"/>
              <a:t>45 Trillion Rupiahs (~ 4.5 billion USD).</a:t>
            </a:r>
            <a:r>
              <a:rPr lang="en-US" sz="2000"/>
              <a:t>  </a:t>
            </a:r>
            <a:endParaRPr lang="id-ID" sz="2000" u="sng"/>
          </a:p>
          <a:p>
            <a:pPr marL="228600" indent="-228600"/>
            <a:endParaRPr lang="id-ID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045677" y="681038"/>
            <a:ext cx="4785946" cy="588962"/>
          </a:xfrm>
          <a:prstGeom prst="rect">
            <a:avLst/>
          </a:prstGeom>
          <a:solidFill>
            <a:srgbClr val="00666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Strategic Program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27539" y="2357438"/>
            <a:ext cx="8165123" cy="4121150"/>
          </a:xfrm>
          <a:prstGeom prst="rect">
            <a:avLst/>
          </a:prstGeom>
          <a:solidFill>
            <a:srgbClr val="00666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chemeClr val="bg1"/>
                </a:solidFill>
              </a:rPr>
              <a:t>  </a:t>
            </a:r>
            <a:r>
              <a:rPr lang="en-US" sz="2200" b="1">
                <a:solidFill>
                  <a:schemeClr val="bg1"/>
                </a:solidFill>
              </a:rPr>
              <a:t>Strengthening the legal aspect of prevention and  </a:t>
            </a:r>
            <a:r>
              <a:rPr lang="id-ID" sz="2200" b="1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10000"/>
              </a:spcBef>
            </a:pPr>
            <a:r>
              <a:rPr lang="id-ID" sz="2200" b="1">
                <a:solidFill>
                  <a:schemeClr val="bg1"/>
                </a:solidFill>
              </a:rPr>
              <a:t>    </a:t>
            </a:r>
            <a:r>
              <a:rPr lang="en-US" sz="2200" b="1">
                <a:solidFill>
                  <a:schemeClr val="bg1"/>
                </a:solidFill>
              </a:rPr>
              <a:t>non communicable disease</a:t>
            </a:r>
            <a:r>
              <a:rPr lang="id-ID" sz="2200" b="1">
                <a:solidFill>
                  <a:schemeClr val="bg1"/>
                </a:solidFill>
              </a:rPr>
              <a:t> control</a:t>
            </a:r>
            <a:r>
              <a:rPr lang="en-US" sz="2200" b="1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</a:rPr>
              <a:t>  Increasing the epidemiological surveillance and the early </a:t>
            </a:r>
            <a:r>
              <a:rPr lang="id-ID" sz="2200" b="1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10000"/>
              </a:spcBef>
            </a:pPr>
            <a:r>
              <a:rPr lang="id-ID" sz="2200" b="1">
                <a:solidFill>
                  <a:schemeClr val="bg1"/>
                </a:solidFill>
              </a:rPr>
              <a:t>   </a:t>
            </a:r>
            <a:r>
              <a:rPr lang="en-US" sz="2200" b="1">
                <a:solidFill>
                  <a:schemeClr val="bg1"/>
                </a:solidFill>
              </a:rPr>
              <a:t>detection  (screening) of NCD risk factors. </a:t>
            </a: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</a:rPr>
              <a:t>  Increasing the information, education and communication,</a:t>
            </a:r>
            <a:endParaRPr lang="id-ID" sz="2200" b="1">
              <a:solidFill>
                <a:schemeClr val="bg1"/>
              </a:solidFill>
            </a:endParaRPr>
          </a:p>
          <a:p>
            <a:pPr>
              <a:spcBef>
                <a:spcPct val="10000"/>
              </a:spcBef>
            </a:pPr>
            <a:r>
              <a:rPr lang="id-ID" sz="2200" b="1">
                <a:solidFill>
                  <a:schemeClr val="bg1"/>
                </a:solidFill>
              </a:rPr>
              <a:t>   </a:t>
            </a:r>
            <a:r>
              <a:rPr lang="en-US" sz="2200" b="1">
                <a:solidFill>
                  <a:schemeClr val="bg1"/>
                </a:solidFill>
              </a:rPr>
              <a:t>(IEC), partnership and active roles of the community of </a:t>
            </a:r>
            <a:endParaRPr lang="id-ID" sz="2200" b="1">
              <a:solidFill>
                <a:schemeClr val="bg1"/>
              </a:solidFill>
            </a:endParaRPr>
          </a:p>
          <a:p>
            <a:pPr>
              <a:spcBef>
                <a:spcPct val="10000"/>
              </a:spcBef>
            </a:pPr>
            <a:r>
              <a:rPr lang="id-ID" sz="2200" b="1">
                <a:solidFill>
                  <a:schemeClr val="bg1"/>
                </a:solidFill>
              </a:rPr>
              <a:t>   </a:t>
            </a:r>
            <a:r>
              <a:rPr lang="en-US" sz="2200" b="1">
                <a:solidFill>
                  <a:schemeClr val="bg1"/>
                </a:solidFill>
              </a:rPr>
              <a:t>prevention and  NCD</a:t>
            </a:r>
            <a:r>
              <a:rPr lang="id-ID" sz="2200" b="1">
                <a:solidFill>
                  <a:schemeClr val="bg1"/>
                </a:solidFill>
              </a:rPr>
              <a:t> control</a:t>
            </a:r>
            <a:r>
              <a:rPr lang="en-US" sz="2200" b="1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</a:rPr>
              <a:t>  Increasing the quality of non communicable disease </a:t>
            </a:r>
            <a:endParaRPr lang="id-ID" sz="2200" b="1">
              <a:solidFill>
                <a:schemeClr val="bg1"/>
              </a:solidFill>
            </a:endParaRPr>
          </a:p>
          <a:p>
            <a:pPr>
              <a:spcBef>
                <a:spcPct val="10000"/>
              </a:spcBef>
            </a:pPr>
            <a:r>
              <a:rPr lang="id-ID" sz="2200" b="1">
                <a:solidFill>
                  <a:schemeClr val="bg1"/>
                </a:solidFill>
              </a:rPr>
              <a:t>    </a:t>
            </a:r>
            <a:r>
              <a:rPr lang="en-US" sz="2200" b="1">
                <a:solidFill>
                  <a:schemeClr val="bg1"/>
                </a:solidFill>
              </a:rPr>
              <a:t>management.</a:t>
            </a:r>
          </a:p>
          <a:p>
            <a:pPr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</a:rPr>
              <a:t>  Increasing the prevention and control of noncommunicable </a:t>
            </a:r>
            <a:endParaRPr lang="id-ID" sz="2200" b="1">
              <a:solidFill>
                <a:schemeClr val="bg1"/>
              </a:solidFill>
            </a:endParaRPr>
          </a:p>
          <a:p>
            <a:pPr>
              <a:spcBef>
                <a:spcPct val="10000"/>
              </a:spcBef>
            </a:pPr>
            <a:r>
              <a:rPr lang="id-ID" sz="2200" b="1">
                <a:solidFill>
                  <a:schemeClr val="bg1"/>
                </a:solidFill>
              </a:rPr>
              <a:t>   </a:t>
            </a:r>
            <a:r>
              <a:rPr lang="en-US" sz="2200" b="1">
                <a:solidFill>
                  <a:schemeClr val="bg1"/>
                </a:solidFill>
              </a:rPr>
              <a:t>disease program replication.</a:t>
            </a:r>
            <a:endParaRPr lang="id-ID" sz="2200" b="1">
              <a:solidFill>
                <a:schemeClr val="bg1"/>
              </a:solidFill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622431" y="1484314"/>
            <a:ext cx="1528397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id-ID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447801" y="2000250"/>
            <a:ext cx="697962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" indent="-63500"/>
            <a:r>
              <a:rPr lang="en-US"/>
              <a:t>1. Increase the advocacy and socialization of    </a:t>
            </a:r>
          </a:p>
          <a:p>
            <a:pPr marL="63500" indent="-63500"/>
            <a:r>
              <a:rPr lang="en-US"/>
              <a:t>    prevention and control of NCD</a:t>
            </a:r>
          </a:p>
          <a:p>
            <a:pPr marL="63500" indent="-63500"/>
            <a:endParaRPr lang="en-US"/>
          </a:p>
          <a:p>
            <a:pPr marL="63500" indent="-63500"/>
            <a:r>
              <a:rPr lang="en-US"/>
              <a:t>2. Strengthen the epidemiological surveillance </a:t>
            </a:r>
          </a:p>
          <a:p>
            <a:pPr marL="63500" indent="-63500"/>
            <a:r>
              <a:rPr lang="en-US"/>
              <a:t>    on risk factors and cases of NCD</a:t>
            </a:r>
          </a:p>
          <a:p>
            <a:pPr marL="63500" indent="-63500"/>
            <a:endParaRPr lang="en-US"/>
          </a:p>
          <a:p>
            <a:pPr marL="63500" indent="-63500"/>
            <a:r>
              <a:rPr lang="en-US"/>
              <a:t>3. Develop and strengthen information system on </a:t>
            </a:r>
          </a:p>
          <a:p>
            <a:pPr marL="63500" indent="-63500"/>
            <a:r>
              <a:rPr lang="en-US"/>
              <a:t>    prevention and control of  NCD  </a:t>
            </a:r>
          </a:p>
          <a:p>
            <a:pPr marL="63500" indent="-63500">
              <a:buFontTx/>
              <a:buChar char="•"/>
            </a:pPr>
            <a:endParaRPr lang="en-US"/>
          </a:p>
          <a:p>
            <a:pPr marL="63500" indent="-63500"/>
            <a:r>
              <a:rPr lang="en-US"/>
              <a:t>4. Develop and strengthen the early detection  </a:t>
            </a:r>
          </a:p>
          <a:p>
            <a:pPr marL="63500" indent="-63500"/>
            <a:r>
              <a:rPr lang="en-US"/>
              <a:t>    (screening) activities of  NCD risk factor. 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82516" y="142876"/>
            <a:ext cx="7577504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rgbClr val="006666"/>
                </a:solidFill>
              </a:rPr>
              <a:t>Noncommunicable Diseases</a:t>
            </a:r>
            <a:r>
              <a:rPr lang="en-US" sz="2800" b="1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800" b="1">
                <a:solidFill>
                  <a:srgbClr val="006666"/>
                </a:solidFill>
              </a:rPr>
              <a:t>Control Program </a:t>
            </a:r>
            <a:endParaRPr lang="id-ID" sz="2800" b="1">
              <a:solidFill>
                <a:srgbClr val="006666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rgbClr val="006666"/>
                </a:solidFill>
                <a:cs typeface="Arial" pitchFamily="34" charset="0"/>
              </a:rPr>
              <a:t>in Indonesia</a:t>
            </a:r>
            <a:r>
              <a:rPr lang="en-US" sz="3000" b="1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1800" b="1">
                <a:solidFill>
                  <a:srgbClr val="006666"/>
                </a:solidFill>
                <a:cs typeface="Arial" pitchFamily="34" charset="0"/>
              </a:rPr>
              <a:t>(1)</a:t>
            </a:r>
            <a:endParaRPr lang="en-GB" sz="1800" b="1">
              <a:solidFill>
                <a:srgbClr val="006666"/>
              </a:solidFill>
              <a:cs typeface="Arial" pitchFamily="34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471246" y="1143001"/>
            <a:ext cx="1795097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66"/>
                </a:solidFill>
              </a:rPr>
              <a:t>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17331" y="285750"/>
            <a:ext cx="76771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rgbClr val="006666"/>
                </a:solidFill>
                <a:cs typeface="Arial" pitchFamily="34" charset="0"/>
              </a:rPr>
              <a:t>Noncommunicable Diseases </a:t>
            </a:r>
            <a:r>
              <a:rPr lang="en-US" sz="2800" b="1">
                <a:solidFill>
                  <a:srgbClr val="006666"/>
                </a:solidFill>
              </a:rPr>
              <a:t>Control Program </a:t>
            </a:r>
            <a:endParaRPr lang="id-ID" sz="2800" b="1">
              <a:solidFill>
                <a:srgbClr val="006666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rgbClr val="006666"/>
                </a:solidFill>
                <a:cs typeface="Arial" pitchFamily="34" charset="0"/>
              </a:rPr>
              <a:t>in Indonesia </a:t>
            </a:r>
            <a:r>
              <a:rPr lang="en-US" sz="1800" b="1">
                <a:solidFill>
                  <a:srgbClr val="006666"/>
                </a:solidFill>
                <a:cs typeface="Arial" pitchFamily="34" charset="0"/>
              </a:rPr>
              <a:t>(2)</a:t>
            </a:r>
            <a:endParaRPr lang="en-GB" sz="1800" b="1">
              <a:solidFill>
                <a:srgbClr val="006666"/>
              </a:solidFill>
              <a:cs typeface="Arial" pitchFamily="34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849923" y="2078039"/>
            <a:ext cx="7310804" cy="466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000"/>
              <a:t>5.  Increase and strengthen the management, equalization </a:t>
            </a:r>
          </a:p>
          <a:p>
            <a:pPr marL="457200" indent="-457200">
              <a:defRPr/>
            </a:pPr>
            <a:r>
              <a:rPr lang="en-US" sz="2000"/>
              <a:t>     and the quality of screening’s equipment for NCD risk factors. </a:t>
            </a:r>
          </a:p>
          <a:p>
            <a:pPr marL="457200" indent="-457200">
              <a:defRPr/>
            </a:pPr>
            <a:endParaRPr lang="en-US" sz="2000"/>
          </a:p>
          <a:p>
            <a:pPr marL="457200" indent="-457200">
              <a:defRPr/>
            </a:pPr>
            <a:r>
              <a:rPr lang="en-US" sz="2000"/>
              <a:t>6.  Increase the community’s access to service of NCD </a:t>
            </a:r>
          </a:p>
          <a:p>
            <a:pPr marL="457200" indent="-457200">
              <a:defRPr/>
            </a:pPr>
            <a:r>
              <a:rPr lang="en-US" sz="2000"/>
              <a:t>     risk factors early detection.  </a:t>
            </a:r>
          </a:p>
          <a:p>
            <a:pPr marL="457200" indent="-457200">
              <a:defRPr/>
            </a:pPr>
            <a:endParaRPr lang="en-US" sz="2000"/>
          </a:p>
          <a:p>
            <a:pPr marL="457200" indent="-457200">
              <a:defRPr/>
            </a:pPr>
            <a:r>
              <a:rPr lang="en-US" sz="2000"/>
              <a:t>7.  Increase the role of central government, local government and </a:t>
            </a:r>
          </a:p>
          <a:p>
            <a:pPr marL="457200" indent="-457200">
              <a:defRPr/>
            </a:pPr>
            <a:r>
              <a:rPr lang="en-US" sz="2000"/>
              <a:t>     community in doing the IEC related to risk factor’s non </a:t>
            </a:r>
          </a:p>
          <a:p>
            <a:pPr marL="457200" indent="-457200">
              <a:defRPr/>
            </a:pPr>
            <a:r>
              <a:rPr lang="en-US" sz="2000"/>
              <a:t>     communicable disease.</a:t>
            </a:r>
          </a:p>
          <a:p>
            <a:pPr marL="457200" indent="-457200">
              <a:defRPr/>
            </a:pPr>
            <a:endParaRPr lang="en-US" sz="2000"/>
          </a:p>
          <a:p>
            <a:pPr marL="457200" indent="-457200">
              <a:defRPr/>
            </a:pPr>
            <a:r>
              <a:rPr lang="en-US" sz="2000"/>
              <a:t>8.  Increase the case management of NCD based on standard.</a:t>
            </a:r>
          </a:p>
          <a:p>
            <a:pPr marL="457200" indent="-457200">
              <a:defRPr/>
            </a:pPr>
            <a:endParaRPr lang="en-US" sz="2000"/>
          </a:p>
          <a:p>
            <a:pPr marL="457200" indent="-457200">
              <a:defRPr/>
            </a:pPr>
            <a:r>
              <a:rPr lang="en-US" sz="2000"/>
              <a:t>9.  Develop and strengthen the community based of  prevention and </a:t>
            </a:r>
          </a:p>
          <a:p>
            <a:pPr marL="457200" indent="-457200">
              <a:defRPr/>
            </a:pPr>
            <a:r>
              <a:rPr lang="en-US" sz="2000"/>
              <a:t>     control of NCD activities.</a:t>
            </a:r>
          </a:p>
          <a:p>
            <a:pPr marL="457200" indent="-457200">
              <a:defRPr/>
            </a:pPr>
            <a:endParaRPr lang="en-US" sz="2000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849923" y="1470026"/>
            <a:ext cx="1795097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6666"/>
                </a:solidFill>
              </a:rPr>
              <a:t>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447800" y="2060576"/>
            <a:ext cx="6581043" cy="435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457200" indent="-457200">
              <a:defRPr/>
            </a:pPr>
            <a:endParaRPr lang="en-US" sz="2000"/>
          </a:p>
          <a:p>
            <a:pPr marL="457200" indent="-457200">
              <a:defRPr/>
            </a:pPr>
            <a:r>
              <a:rPr lang="en-US" sz="2000"/>
              <a:t>10. Develop and strengthen networking of prevention and </a:t>
            </a:r>
          </a:p>
          <a:p>
            <a:pPr marL="457200" indent="-457200">
              <a:defRPr/>
            </a:pPr>
            <a:r>
              <a:rPr lang="en-US" sz="2000"/>
              <a:t>      control of NCD nationally and internationally.</a:t>
            </a:r>
          </a:p>
          <a:p>
            <a:pPr marL="457200" indent="-457200">
              <a:defRPr/>
            </a:pPr>
            <a:endParaRPr lang="en-US" sz="2000"/>
          </a:p>
          <a:p>
            <a:pPr marL="457200" indent="-457200">
              <a:defRPr/>
            </a:pPr>
            <a:r>
              <a:rPr lang="en-US" sz="2000"/>
              <a:t>11. Develop and increase the pilot project replication of </a:t>
            </a:r>
          </a:p>
          <a:p>
            <a:pPr marL="457200" indent="-457200">
              <a:defRPr/>
            </a:pPr>
            <a:r>
              <a:rPr lang="en-US" sz="2000"/>
              <a:t>      prevention and control of NCD from one or more </a:t>
            </a:r>
          </a:p>
          <a:p>
            <a:pPr marL="457200" indent="-457200">
              <a:defRPr/>
            </a:pPr>
            <a:r>
              <a:rPr lang="en-US" sz="2000"/>
              <a:t>      provinces and districts/cities to other provinces and </a:t>
            </a:r>
          </a:p>
          <a:p>
            <a:pPr marL="457200" indent="-457200">
              <a:defRPr/>
            </a:pPr>
            <a:r>
              <a:rPr lang="en-US" sz="2000"/>
              <a:t>      districts/cities.</a:t>
            </a:r>
          </a:p>
          <a:p>
            <a:pPr marL="457200" indent="-457200">
              <a:defRPr/>
            </a:pPr>
            <a:endParaRPr lang="en-US" sz="2000"/>
          </a:p>
          <a:p>
            <a:pPr marL="457200" indent="-457200">
              <a:defRPr/>
            </a:pPr>
            <a:r>
              <a:rPr lang="en-US" sz="2000"/>
              <a:t>12. Increase the monitoring of prevention and control </a:t>
            </a:r>
          </a:p>
          <a:p>
            <a:pPr marL="457200" indent="-457200">
              <a:defRPr/>
            </a:pPr>
            <a:r>
              <a:rPr lang="en-US" sz="2000"/>
              <a:t>      NCD activities.</a:t>
            </a:r>
          </a:p>
          <a:p>
            <a:pPr marL="457200" indent="-457200">
              <a:defRPr/>
            </a:pPr>
            <a:endParaRPr lang="en-US" sz="2000"/>
          </a:p>
          <a:p>
            <a:pPr marL="457200" indent="-457200">
              <a:defRPr/>
            </a:pPr>
            <a:r>
              <a:rPr lang="en-US" sz="2000"/>
              <a:t>13. Develop and strengthen the budgeting system for </a:t>
            </a:r>
          </a:p>
          <a:p>
            <a:pPr marL="457200" indent="-457200">
              <a:defRPr/>
            </a:pPr>
            <a:r>
              <a:rPr lang="en-US" sz="2000"/>
              <a:t>      prevention and control of NCD.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459523" y="1700213"/>
            <a:ext cx="1795097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6666"/>
                </a:solidFill>
              </a:rPr>
              <a:t>Policy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7331" y="285750"/>
            <a:ext cx="76771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rgbClr val="006666"/>
                </a:solidFill>
                <a:cs typeface="Arial" pitchFamily="34" charset="0"/>
              </a:rPr>
              <a:t>Noncommunicable Diseases </a:t>
            </a:r>
            <a:r>
              <a:rPr lang="en-US" sz="2800" b="1">
                <a:solidFill>
                  <a:srgbClr val="006666"/>
                </a:solidFill>
              </a:rPr>
              <a:t>Control Program </a:t>
            </a:r>
            <a:endParaRPr lang="id-ID" sz="2800" b="1">
              <a:solidFill>
                <a:srgbClr val="006666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rgbClr val="006666"/>
                </a:solidFill>
                <a:cs typeface="Arial" pitchFamily="34" charset="0"/>
              </a:rPr>
              <a:t>in Indonesia </a:t>
            </a:r>
            <a:r>
              <a:rPr lang="en-US" sz="1800" b="1">
                <a:solidFill>
                  <a:srgbClr val="006666"/>
                </a:solidFill>
                <a:cs typeface="Arial" pitchFamily="34" charset="0"/>
              </a:rPr>
              <a:t>(</a:t>
            </a:r>
            <a:r>
              <a:rPr lang="id-ID" sz="1800" b="1">
                <a:solidFill>
                  <a:srgbClr val="006666"/>
                </a:solidFill>
                <a:cs typeface="Arial" pitchFamily="34" charset="0"/>
              </a:rPr>
              <a:t>3</a:t>
            </a:r>
            <a:r>
              <a:rPr lang="en-US" sz="1800" b="1">
                <a:solidFill>
                  <a:srgbClr val="006666"/>
                </a:solidFill>
                <a:cs typeface="Arial" pitchFamily="34" charset="0"/>
              </a:rPr>
              <a:t>)</a:t>
            </a:r>
            <a:endParaRPr lang="en-GB" sz="1800" b="1">
              <a:solidFill>
                <a:srgbClr val="006666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t="3419" b="5983"/>
          <a:stretch>
            <a:fillRect/>
          </a:stretch>
        </p:blipFill>
        <p:spPr bwMode="auto">
          <a:xfrm>
            <a:off x="571529" y="874548"/>
            <a:ext cx="5908431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627" name="Text Box 26"/>
          <p:cNvSpPr txBox="1">
            <a:spLocks noChangeArrowheads="1"/>
          </p:cNvSpPr>
          <p:nvPr/>
        </p:nvSpPr>
        <p:spPr bwMode="auto">
          <a:xfrm>
            <a:off x="6557597" y="2551113"/>
            <a:ext cx="2135065" cy="33655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Hypertension:</a:t>
            </a:r>
            <a:r>
              <a:rPr lang="id-ID" sz="1600" b="1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31,7%    </a:t>
            </a: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6456484" y="2189164"/>
            <a:ext cx="117230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National:</a:t>
            </a:r>
          </a:p>
        </p:txBody>
      </p:sp>
      <p:sp>
        <p:nvSpPr>
          <p:cNvPr id="26629" name="Text Box 26"/>
          <p:cNvSpPr txBox="1">
            <a:spLocks noChangeArrowheads="1"/>
          </p:cNvSpPr>
          <p:nvPr/>
        </p:nvSpPr>
        <p:spPr bwMode="auto">
          <a:xfrm>
            <a:off x="6566389" y="3292476"/>
            <a:ext cx="2126273" cy="346075"/>
          </a:xfrm>
          <a:prstGeom prst="rect">
            <a:avLst/>
          </a:prstGeom>
          <a:solidFill>
            <a:srgbClr val="00808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Hear</a:t>
            </a:r>
            <a:r>
              <a:rPr lang="id-ID" sz="1600" b="1">
                <a:solidFill>
                  <a:schemeClr val="bg1"/>
                </a:solidFill>
              </a:rPr>
              <a:t>t</a:t>
            </a:r>
            <a:r>
              <a:rPr lang="en-US" sz="1600" b="1">
                <a:solidFill>
                  <a:schemeClr val="bg1"/>
                </a:solidFill>
              </a:rPr>
              <a:t> disease: </a:t>
            </a:r>
            <a:r>
              <a:rPr lang="id-ID" sz="1600" b="1">
                <a:solidFill>
                  <a:schemeClr val="bg1"/>
                </a:solidFill>
              </a:rPr>
              <a:t>7,2</a:t>
            </a:r>
            <a:r>
              <a:rPr lang="en-US" sz="1600" b="1">
                <a:solidFill>
                  <a:schemeClr val="bg1"/>
                </a:solidFill>
              </a:rPr>
              <a:t>%    </a:t>
            </a:r>
          </a:p>
        </p:txBody>
      </p:sp>
      <p:sp>
        <p:nvSpPr>
          <p:cNvPr id="26630" name="Text Box 26"/>
          <p:cNvSpPr txBox="1">
            <a:spLocks noChangeArrowheads="1"/>
          </p:cNvSpPr>
          <p:nvPr/>
        </p:nvSpPr>
        <p:spPr bwMode="auto">
          <a:xfrm>
            <a:off x="6566389" y="2924175"/>
            <a:ext cx="2126273" cy="33655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1600" b="1">
                <a:solidFill>
                  <a:schemeClr val="bg1"/>
                </a:solidFill>
              </a:rPr>
              <a:t>Stroke</a:t>
            </a:r>
            <a:r>
              <a:rPr lang="en-US" sz="1600" b="1">
                <a:solidFill>
                  <a:schemeClr val="bg1"/>
                </a:solidFill>
              </a:rPr>
              <a:t>: 0.</a:t>
            </a:r>
            <a:r>
              <a:rPr lang="id-ID" sz="1600" b="1">
                <a:solidFill>
                  <a:schemeClr val="bg1"/>
                </a:solidFill>
              </a:rPr>
              <a:t> 83</a:t>
            </a:r>
            <a:r>
              <a:rPr lang="en-US" sz="1600" b="1">
                <a:solidFill>
                  <a:schemeClr val="bg1"/>
                </a:solidFill>
              </a:rPr>
              <a:t>%    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17282" y="234951"/>
            <a:ext cx="81094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66"/>
                </a:solidFill>
              </a:rPr>
              <a:t> Cardiovascular Disease (CVD</a:t>
            </a:r>
            <a:r>
              <a:rPr lang="id-ID" sz="2800" b="1" dirty="0">
                <a:solidFill>
                  <a:srgbClr val="006666"/>
                </a:solidFill>
              </a:rPr>
              <a:t>)</a:t>
            </a:r>
            <a:r>
              <a:rPr lang="en-US" sz="2800" b="1" dirty="0">
                <a:solidFill>
                  <a:srgbClr val="006666"/>
                </a:solidFill>
              </a:rPr>
              <a:t> Control Program </a:t>
            </a:r>
            <a:r>
              <a:rPr lang="id-ID" sz="2800" b="1" dirty="0">
                <a:solidFill>
                  <a:srgbClr val="006666"/>
                </a:solidFill>
              </a:rPr>
              <a:t> </a:t>
            </a:r>
            <a:endParaRPr lang="en-US" sz="2800" b="1" dirty="0">
              <a:solidFill>
                <a:srgbClr val="006666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783981" y="1077913"/>
            <a:ext cx="4519246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/>
              <a:t>Map. Prevalence of hypertension in Indonesia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445728" y="4941888"/>
            <a:ext cx="5583115" cy="146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/>
              <a:t>- Salty and Fatty foods Regulation  </a:t>
            </a:r>
            <a:endParaRPr lang="id-ID" sz="1800" b="1"/>
          </a:p>
          <a:p>
            <a:pPr>
              <a:defRPr/>
            </a:pPr>
            <a:r>
              <a:rPr lang="en-US" sz="1800" b="1"/>
              <a:t>- CVD Control Program in </a:t>
            </a:r>
            <a:r>
              <a:rPr lang="en-GB" sz="1800" b="1"/>
              <a:t>Pilgrims on Hajj</a:t>
            </a:r>
            <a:r>
              <a:rPr lang="en-GB" sz="1800" b="1" i="1"/>
              <a:t> </a:t>
            </a:r>
          </a:p>
          <a:p>
            <a:pPr>
              <a:defRPr/>
            </a:pPr>
            <a:r>
              <a:rPr lang="en-US" sz="1800" b="1"/>
              <a:t>- NGO, Universities &amp; CSR Roles</a:t>
            </a:r>
          </a:p>
          <a:p>
            <a:pPr>
              <a:defRPr/>
            </a:pPr>
            <a:r>
              <a:rPr lang="en-US" sz="1800" b="1"/>
              <a:t>- Hypertension in Pregnant  </a:t>
            </a:r>
          </a:p>
          <a:p>
            <a:pPr>
              <a:defRPr/>
            </a:pPr>
            <a:r>
              <a:rPr lang="en-US" sz="1800" b="1"/>
              <a:t>- Basic Life Support </a:t>
            </a:r>
            <a:endParaRPr lang="id-ID" sz="1800" b="1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2469174" y="4411663"/>
            <a:ext cx="219540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6666"/>
                </a:solidFill>
              </a:rPr>
              <a:t>Strengthening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248508" y="334964"/>
            <a:ext cx="717892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006666"/>
                </a:solidFill>
              </a:rPr>
              <a:t>Cardiovascular Disease (CVD)</a:t>
            </a:r>
            <a:endParaRPr lang="id-ID" sz="2800" b="1">
              <a:solidFill>
                <a:srgbClr val="006666"/>
              </a:solidFill>
            </a:endParaRPr>
          </a:p>
          <a:p>
            <a:pPr algn="r"/>
            <a:r>
              <a:rPr lang="en-US" sz="3200" b="1">
                <a:solidFill>
                  <a:srgbClr val="006666"/>
                </a:solidFill>
              </a:rPr>
              <a:t> </a:t>
            </a:r>
            <a:endParaRPr lang="id-ID" sz="3200" b="1">
              <a:solidFill>
                <a:srgbClr val="006666"/>
              </a:solidFill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915867" y="1123951"/>
            <a:ext cx="784420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/>
            <a:r>
              <a:rPr lang="en-US" sz="2000" b="1"/>
              <a:t>Hypertension</a:t>
            </a:r>
            <a:endParaRPr lang="id-ID" sz="2000" b="1"/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Prevalence of hypertension in 18-24 age group was reported 12.2%</a:t>
            </a:r>
            <a:endParaRPr lang="en-US" sz="2000">
              <a:cs typeface="Arial" pitchFamily="34" charset="0"/>
            </a:endParaRPr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Prevalence in female (31.9%) was higher than in male (31.3%)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Prevalence in rural (32.2%) was higher than in urban (30.8%)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The highest prevalence was in quintile 5 (33.0%).         </a:t>
            </a:r>
          </a:p>
          <a:p>
            <a:pPr marL="114300" indent="-114300"/>
            <a:endParaRPr lang="en-US" sz="2000" b="1"/>
          </a:p>
          <a:p>
            <a:pPr marL="114300" indent="-114300"/>
            <a:r>
              <a:rPr lang="en-US" sz="2000" b="1"/>
              <a:t>Stroke</a:t>
            </a:r>
            <a:endParaRPr lang="id-ID" sz="2000" b="1"/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Prevalence in 18-24 age group was recorded 1.7%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There were no different in female and in male (8.3%, respectively)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Prevalence in urban (9.1%) was higher than in rural (7.8%)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The highest prevalence was in quintile 5 (9.3%).         </a:t>
            </a:r>
          </a:p>
          <a:p>
            <a:pPr marL="114300" indent="-114300"/>
            <a:endParaRPr lang="en-US" sz="2000" b="1"/>
          </a:p>
          <a:p>
            <a:pPr marL="114300" indent="-114300">
              <a:buFont typeface="Wingdings" pitchFamily="2" charset="2"/>
              <a:buNone/>
            </a:pPr>
            <a:r>
              <a:rPr lang="en-US" sz="2000" b="1"/>
              <a:t>Heart disease</a:t>
            </a:r>
            <a:endParaRPr lang="id-ID" sz="2000" b="1"/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 Prevalence in female (8.1%) was higher than in male (6.2%)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 Prevalence in rural (7.8%) was higher than in urban (6.1%)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000"/>
              <a:t>  The highest prevalence were in quintile 4 and 5 (7.3%, respectively).         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915866" y="6237288"/>
            <a:ext cx="28575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/>
              <a:t>Source: BHR,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8125" t="7000" r="8125" b="25000"/>
          <a:stretch>
            <a:fillRect/>
          </a:stretch>
        </p:blipFill>
        <p:spPr bwMode="auto">
          <a:xfrm>
            <a:off x="592043" y="928670"/>
            <a:ext cx="4290646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8125" t="10000" r="8125" b="25000"/>
          <a:stretch>
            <a:fillRect/>
          </a:stretch>
        </p:blipFill>
        <p:spPr bwMode="auto">
          <a:xfrm>
            <a:off x="521704" y="3714752"/>
            <a:ext cx="4703238" cy="2863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 Diagonal Corner Rectangle 5"/>
          <p:cNvSpPr/>
          <p:nvPr/>
        </p:nvSpPr>
        <p:spPr>
          <a:xfrm>
            <a:off x="5411666" y="1196976"/>
            <a:ext cx="3446585" cy="49688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92100" indent="-292100">
              <a:defRPr/>
            </a:pPr>
            <a:r>
              <a:rPr lang="en-US" b="1">
                <a:solidFill>
                  <a:srgbClr val="006666"/>
                </a:solidFill>
                <a:latin typeface="Arial" pitchFamily="34" charset="0"/>
              </a:rPr>
              <a:t>Strengthen: </a:t>
            </a:r>
          </a:p>
          <a:p>
            <a:pPr marL="292100" indent="-292100">
              <a:defRPr/>
            </a:pPr>
            <a:r>
              <a:rPr lang="en-US" sz="2000" b="1">
                <a:solidFill>
                  <a:schemeClr val="tx1"/>
                </a:solidFill>
                <a:latin typeface="Arial" pitchFamily="34" charset="0"/>
              </a:rPr>
              <a:t>Control Program </a:t>
            </a:r>
            <a:r>
              <a:rPr lang="en-US" sz="2000" b="1">
                <a:solidFill>
                  <a:srgbClr val="003300"/>
                </a:solidFill>
                <a:latin typeface="Arial" pitchFamily="34" charset="0"/>
              </a:rPr>
              <a:t>of: C</a:t>
            </a:r>
            <a:r>
              <a:rPr lang="nb-NO" sz="2000" b="1">
                <a:solidFill>
                  <a:srgbClr val="003300"/>
                </a:solidFill>
                <a:latin typeface="Arial" pitchFamily="34" charset="0"/>
              </a:rPr>
              <a:t>OPD, Asthma, Osteoporosis, Chronic renal disease</a:t>
            </a:r>
            <a:endParaRPr lang="en-US" sz="2000" b="1">
              <a:solidFill>
                <a:srgbClr val="000000"/>
              </a:solidFill>
              <a:latin typeface="Arial" pitchFamily="34" charset="0"/>
            </a:endParaRPr>
          </a:p>
          <a:p>
            <a:pPr marL="292100" indent="-292100">
              <a:buSzPts val="1600"/>
              <a:buFont typeface="Wingdings" pitchFamily="2" charset="2"/>
              <a:buChar char="Ø"/>
              <a:defRPr/>
            </a:pPr>
            <a:endParaRPr lang="en-US" sz="2000" b="1">
              <a:solidFill>
                <a:srgbClr val="003300"/>
              </a:solidFill>
              <a:latin typeface="Arial" pitchFamily="34" charset="0"/>
            </a:endParaRPr>
          </a:p>
          <a:p>
            <a:pPr marL="292100" indent="-292100">
              <a:buSzPts val="1600"/>
              <a:buFont typeface="Wingdings" pitchFamily="2" charset="2"/>
              <a:buChar char="Ø"/>
              <a:defRPr/>
            </a:pPr>
            <a:r>
              <a:rPr lang="en-US" sz="2000" b="1">
                <a:solidFill>
                  <a:srgbClr val="003300"/>
                </a:solidFill>
                <a:latin typeface="Arial" pitchFamily="34" charset="0"/>
              </a:rPr>
              <a:t>Develop </a:t>
            </a:r>
            <a:r>
              <a:rPr lang="id-ID" sz="2000" b="1">
                <a:solidFill>
                  <a:srgbClr val="003300"/>
                </a:solidFill>
                <a:latin typeface="Arial" pitchFamily="34" charset="0"/>
              </a:rPr>
              <a:t>Thalasemia, Rhe</a:t>
            </a:r>
            <a:r>
              <a:rPr lang="en-US" sz="2000" b="1">
                <a:solidFill>
                  <a:srgbClr val="003300"/>
                </a:solidFill>
                <a:latin typeface="Arial" pitchFamily="34" charset="0"/>
              </a:rPr>
              <a:t>u</a:t>
            </a:r>
            <a:r>
              <a:rPr lang="id-ID" sz="2000" b="1">
                <a:solidFill>
                  <a:srgbClr val="003300"/>
                </a:solidFill>
                <a:latin typeface="Arial" pitchFamily="34" charset="0"/>
              </a:rPr>
              <a:t>matoid art</a:t>
            </a:r>
            <a:r>
              <a:rPr lang="en-US" sz="2000" b="1">
                <a:solidFill>
                  <a:srgbClr val="003300"/>
                </a:solidFill>
                <a:latin typeface="Arial" pitchFamily="34" charset="0"/>
              </a:rPr>
              <a:t>h</a:t>
            </a:r>
            <a:r>
              <a:rPr lang="id-ID" sz="2000" b="1">
                <a:solidFill>
                  <a:srgbClr val="003300"/>
                </a:solidFill>
                <a:latin typeface="Arial" pitchFamily="34" charset="0"/>
              </a:rPr>
              <a:t>ritis</a:t>
            </a:r>
            <a:endParaRPr lang="en-US" sz="2000" b="1">
              <a:solidFill>
                <a:srgbClr val="003300"/>
              </a:solidFill>
              <a:latin typeface="Arial" pitchFamily="34" charset="0"/>
            </a:endParaRPr>
          </a:p>
          <a:p>
            <a:pPr marL="292100" indent="-292100">
              <a:buSzPts val="1600"/>
              <a:buFont typeface="Wingdings" pitchFamily="2" charset="2"/>
              <a:buChar char="Ø"/>
              <a:defRPr/>
            </a:pPr>
            <a:endParaRPr lang="en-US" sz="2000" b="1">
              <a:solidFill>
                <a:srgbClr val="003300"/>
              </a:solidFill>
              <a:latin typeface="Arial" pitchFamily="34" charset="0"/>
            </a:endParaRPr>
          </a:p>
          <a:p>
            <a:pPr marL="292100" indent="-292100">
              <a:buSzPts val="1600"/>
              <a:buFont typeface="Wingdings" pitchFamily="2" charset="2"/>
              <a:buChar char="Ø"/>
              <a:defRPr/>
            </a:pPr>
            <a:r>
              <a:rPr lang="id-ID" sz="2000" b="1">
                <a:solidFill>
                  <a:srgbClr val="003300"/>
                </a:solidFill>
                <a:latin typeface="Arial" pitchFamily="34" charset="0"/>
              </a:rPr>
              <a:t>PAL</a:t>
            </a:r>
            <a:r>
              <a:rPr lang="en-US" sz="2000" b="1">
                <a:solidFill>
                  <a:srgbClr val="003300"/>
                </a:solidFill>
                <a:latin typeface="Arial" pitchFamily="34" charset="0"/>
              </a:rPr>
              <a:t> </a:t>
            </a:r>
            <a:r>
              <a:rPr lang="id-ID" sz="2000" b="1">
                <a:solidFill>
                  <a:srgbClr val="003300"/>
                </a:solidFill>
                <a:latin typeface="Arial" pitchFamily="34" charset="0"/>
              </a:rPr>
              <a:t>(</a:t>
            </a:r>
            <a:r>
              <a:rPr lang="en-US" sz="2000" b="1">
                <a:solidFill>
                  <a:srgbClr val="003300"/>
                </a:solidFill>
                <a:latin typeface="Arial" pitchFamily="34" charset="0"/>
              </a:rPr>
              <a:t>integrated</a:t>
            </a:r>
            <a:r>
              <a:rPr lang="id-ID" sz="2000" b="1">
                <a:solidFill>
                  <a:srgbClr val="003300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003300"/>
                </a:solidFill>
                <a:latin typeface="Arial" pitchFamily="34" charset="0"/>
              </a:rPr>
              <a:t>with </a:t>
            </a:r>
            <a:r>
              <a:rPr lang="id-ID" sz="2000" b="1">
                <a:solidFill>
                  <a:srgbClr val="003300"/>
                </a:solidFill>
                <a:latin typeface="Arial" pitchFamily="34" charset="0"/>
              </a:rPr>
              <a:t>TB) </a:t>
            </a:r>
          </a:p>
          <a:p>
            <a:pPr marL="292100" indent="-292100">
              <a:buSzPts val="1600"/>
              <a:buFont typeface="Wingdings" pitchFamily="2" charset="2"/>
              <a:buChar char="Ø"/>
              <a:defRPr/>
            </a:pPr>
            <a:endParaRPr lang="en-US" sz="2000" b="1">
              <a:solidFill>
                <a:srgbClr val="003300"/>
              </a:solidFill>
              <a:latin typeface="Arial" pitchFamily="34" charset="0"/>
            </a:endParaRPr>
          </a:p>
          <a:p>
            <a:pPr marL="292100" indent="-292100">
              <a:buSzPts val="1600"/>
              <a:buFont typeface="Wingdings" pitchFamily="2" charset="2"/>
              <a:buChar char="Ø"/>
              <a:defRPr/>
            </a:pPr>
            <a:r>
              <a:rPr lang="id-ID" sz="2000" b="1">
                <a:solidFill>
                  <a:srgbClr val="003300"/>
                </a:solidFill>
                <a:latin typeface="Arial" pitchFamily="34" charset="0"/>
              </a:rPr>
              <a:t>Repli</a:t>
            </a:r>
            <a:r>
              <a:rPr lang="en-US" sz="2000" b="1">
                <a:solidFill>
                  <a:srgbClr val="003300"/>
                </a:solidFill>
                <a:latin typeface="Arial" pitchFamily="34" charset="0"/>
              </a:rPr>
              <a:t>cation of Free Smoking Area</a:t>
            </a:r>
            <a:endParaRPr lang="id-ID" sz="2000" b="1">
              <a:solidFill>
                <a:srgbClr val="003300"/>
              </a:solidFill>
              <a:latin typeface="Arial" pitchFamily="34" charset="0"/>
            </a:endParaRPr>
          </a:p>
          <a:p>
            <a:pPr marL="292100" indent="-292100" algn="ctr">
              <a:buFont typeface="Wingdings" pitchFamily="2" charset="2"/>
              <a:buChar char="Ø"/>
              <a:defRPr/>
            </a:pPr>
            <a:endParaRPr lang="en-US" sz="2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17282" y="115889"/>
            <a:ext cx="8442080" cy="1169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66"/>
                </a:solidFill>
              </a:rPr>
              <a:t>Chronic Disease and Other Degenerative</a:t>
            </a:r>
            <a:r>
              <a:rPr lang="en-US" sz="2800" dirty="0">
                <a:solidFill>
                  <a:srgbClr val="006666"/>
                </a:solidFill>
              </a:rPr>
              <a:t> </a:t>
            </a:r>
            <a:endParaRPr lang="id-ID" sz="2800" dirty="0">
              <a:solidFill>
                <a:srgbClr val="0066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66"/>
                </a:solidFill>
              </a:rPr>
              <a:t>Control Program</a:t>
            </a:r>
            <a:r>
              <a:rPr lang="id-ID" sz="2800" b="1" dirty="0">
                <a:solidFill>
                  <a:srgbClr val="006666"/>
                </a:solidFill>
              </a:rPr>
              <a:t> </a:t>
            </a:r>
            <a:endParaRPr lang="en-US" sz="2800" b="1" dirty="0">
              <a:solidFill>
                <a:srgbClr val="006666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16574" y="1006476"/>
            <a:ext cx="3389434" cy="581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/>
              <a:t>Prevalence of asthma by province, 2007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50631" y="3860801"/>
            <a:ext cx="3654669" cy="3385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/>
              <a:t>Prevalence of arthritis by province,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584689" y="1719264"/>
            <a:ext cx="824132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/>
            <a:r>
              <a:rPr lang="en-US" sz="2300" b="1"/>
              <a:t>Arthritis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Prevalence in 18-24 age group was recorded 6.9%</a:t>
            </a:r>
            <a:endParaRPr lang="en-US" sz="2300">
              <a:cs typeface="Arial" pitchFamily="34" charset="0"/>
            </a:endParaRPr>
          </a:p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Prevalence in female (32.2%) was higher than in male (28.2%)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Prevalence in rural (33.2%) was higher than in urban (25.8%)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The highest prevalence was in quintile 1 (31.5%).         </a:t>
            </a:r>
          </a:p>
          <a:p>
            <a:pPr marL="114300" indent="-114300"/>
            <a:endParaRPr lang="en-US" sz="2300" b="1"/>
          </a:p>
          <a:p>
            <a:pPr marL="114300" indent="-114300"/>
            <a:r>
              <a:rPr lang="en-US" sz="2300" b="1"/>
              <a:t>A</a:t>
            </a:r>
            <a:r>
              <a:rPr lang="id-ID" sz="2300" b="1"/>
              <a:t>s</a:t>
            </a:r>
            <a:r>
              <a:rPr lang="en-US" sz="2300" b="1"/>
              <a:t>th</a:t>
            </a:r>
            <a:r>
              <a:rPr lang="id-ID" sz="2300" b="1"/>
              <a:t>ma</a:t>
            </a:r>
            <a:endParaRPr lang="en-US" sz="2300" b="1"/>
          </a:p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Prevalence in 15-24 age group was recorded 2.2%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There was no different in female and in male (3.5%, respectively)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Prevalence in rural (3.9%) was higher than in urban (2.8%)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The highest prevalence was in quintile 1 (3.9%).         </a:t>
            </a:r>
          </a:p>
          <a:p>
            <a:pPr marL="114300" indent="-114300"/>
            <a:endParaRPr lang="en-US" sz="2300" b="1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52754" y="749300"/>
            <a:ext cx="8442081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b="1">
                <a:solidFill>
                  <a:srgbClr val="006666"/>
                </a:solidFill>
              </a:rPr>
              <a:t>Chronic Disease and Other Degenerative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583224" y="5876925"/>
            <a:ext cx="28575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/>
              <a:t>Source: BHR,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106008" y="549275"/>
            <a:ext cx="3988777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i="0" smtClean="0">
                <a:solidFill>
                  <a:srgbClr val="006666"/>
                </a:solidFill>
                <a:latin typeface="Arial" pitchFamily="34" charset="0"/>
              </a:rPr>
              <a:t>Tobacco control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5866" y="981076"/>
            <a:ext cx="7378211" cy="460851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800" b="0" smtClean="0">
                <a:latin typeface="Arial" pitchFamily="34" charset="0"/>
              </a:rPr>
              <a:t>  	</a:t>
            </a:r>
          </a:p>
          <a:p>
            <a:pPr>
              <a:buClr>
                <a:srgbClr val="008080"/>
              </a:buClr>
              <a:buSzPct val="80000"/>
            </a:pPr>
            <a:r>
              <a:rPr lang="id-ID" b="0" smtClean="0">
                <a:latin typeface="Arial" pitchFamily="34" charset="0"/>
              </a:rPr>
              <a:t>A</a:t>
            </a:r>
            <a:r>
              <a:rPr lang="en-US" b="0" smtClean="0">
                <a:latin typeface="Arial" pitchFamily="34" charset="0"/>
              </a:rPr>
              <a:t>dvocation and socialization to decision makers and  stakeholders</a:t>
            </a:r>
            <a:r>
              <a:rPr lang="id-ID" b="0" smtClean="0">
                <a:latin typeface="Arial" pitchFamily="34" charset="0"/>
              </a:rPr>
              <a:t> including the establishment of the “Mayor Alliance” for tobacco and NCDs prevention and control program; </a:t>
            </a:r>
            <a:endParaRPr lang="en-US" b="0" smtClean="0">
              <a:latin typeface="Arial" pitchFamily="34" charset="0"/>
            </a:endParaRPr>
          </a:p>
          <a:p>
            <a:pPr>
              <a:buClr>
                <a:srgbClr val="008080"/>
              </a:buClr>
              <a:buSzPct val="80000"/>
            </a:pPr>
            <a:endParaRPr lang="en-US" b="0" smtClean="0">
              <a:latin typeface="Arial" pitchFamily="34" charset="0"/>
            </a:endParaRPr>
          </a:p>
          <a:p>
            <a:pPr>
              <a:buClr>
                <a:srgbClr val="008080"/>
              </a:buClr>
              <a:buSzPct val="80000"/>
            </a:pPr>
            <a:r>
              <a:rPr lang="en-US" b="0" smtClean="0">
                <a:latin typeface="Arial" pitchFamily="34" charset="0"/>
              </a:rPr>
              <a:t>Monitoring tobacco consumption</a:t>
            </a:r>
            <a:r>
              <a:rPr lang="id-ID" b="0" smtClean="0">
                <a:latin typeface="Arial" pitchFamily="34" charset="0"/>
              </a:rPr>
              <a:t>,</a:t>
            </a:r>
            <a:r>
              <a:rPr lang="en-US" b="0" smtClean="0">
                <a:latin typeface="Arial" pitchFamily="34" charset="0"/>
              </a:rPr>
              <a:t> to identify the pattern and change of tobacco consumption </a:t>
            </a:r>
          </a:p>
          <a:p>
            <a:pPr>
              <a:buClr>
                <a:srgbClr val="008080"/>
              </a:buClr>
              <a:buSzPct val="80000"/>
            </a:pPr>
            <a:endParaRPr lang="en-US" b="0" smtClean="0">
              <a:latin typeface="Arial" pitchFamily="34" charset="0"/>
            </a:endParaRPr>
          </a:p>
          <a:p>
            <a:pPr>
              <a:buClr>
                <a:srgbClr val="008080"/>
              </a:buClr>
              <a:buSzPct val="80000"/>
            </a:pPr>
            <a:r>
              <a:rPr lang="en-US" b="0" smtClean="0">
                <a:latin typeface="Arial" pitchFamily="34" charset="0"/>
              </a:rPr>
              <a:t>Regulation</a:t>
            </a:r>
            <a:r>
              <a:rPr lang="id-ID" b="0" smtClean="0">
                <a:latin typeface="Arial" pitchFamily="34" charset="0"/>
              </a:rPr>
              <a:t> such as </a:t>
            </a:r>
            <a:r>
              <a:rPr lang="en-US" b="0" smtClean="0">
                <a:latin typeface="Arial" pitchFamily="34" charset="0"/>
              </a:rPr>
              <a:t>labeling of cigarette package, </a:t>
            </a:r>
            <a:r>
              <a:rPr lang="id-ID" b="0" smtClean="0">
                <a:latin typeface="Arial" pitchFamily="34" charset="0"/>
              </a:rPr>
              <a:t>and </a:t>
            </a:r>
            <a:r>
              <a:rPr lang="en-US" b="0" smtClean="0">
                <a:latin typeface="Arial" pitchFamily="34" charset="0"/>
              </a:rPr>
              <a:t>free of smoking areas</a:t>
            </a:r>
            <a:r>
              <a:rPr lang="id-ID" b="0" smtClean="0">
                <a:latin typeface="Arial" pitchFamily="34" charset="0"/>
              </a:rPr>
              <a:t>.</a:t>
            </a:r>
            <a:endParaRPr lang="en-US" b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125" t="9000" r="8125" b="23000"/>
          <a:stretch>
            <a:fillRect/>
          </a:stretch>
        </p:blipFill>
        <p:spPr bwMode="auto">
          <a:xfrm>
            <a:off x="681377" y="1004862"/>
            <a:ext cx="4574069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8750" t="8000" r="8750" b="29000"/>
          <a:stretch>
            <a:fillRect/>
          </a:stretch>
        </p:blipFill>
        <p:spPr bwMode="auto">
          <a:xfrm>
            <a:off x="681377" y="3614760"/>
            <a:ext cx="4642338" cy="2743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17282" y="188914"/>
            <a:ext cx="8442080" cy="1169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66"/>
                </a:solidFill>
              </a:rPr>
              <a:t>Diabetes Mellitus</a:t>
            </a:r>
            <a:r>
              <a:rPr lang="id-ID" sz="2800" b="1" dirty="0">
                <a:solidFill>
                  <a:srgbClr val="006666"/>
                </a:solidFill>
              </a:rPr>
              <a:t> </a:t>
            </a:r>
            <a:r>
              <a:rPr lang="en-US" sz="2800" b="1" dirty="0">
                <a:solidFill>
                  <a:srgbClr val="006666"/>
                </a:solidFill>
              </a:rPr>
              <a:t>and Metabolic Disease</a:t>
            </a:r>
            <a:r>
              <a:rPr lang="en-US" sz="2800" dirty="0">
                <a:solidFill>
                  <a:srgbClr val="006666"/>
                </a:solidFill>
              </a:rPr>
              <a:t> </a:t>
            </a:r>
            <a:endParaRPr lang="id-ID" sz="2800" dirty="0">
              <a:solidFill>
                <a:srgbClr val="0066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66"/>
                </a:solidFill>
              </a:rPr>
              <a:t>Control Program</a:t>
            </a:r>
            <a:r>
              <a:rPr lang="id-ID" sz="2800" b="1" dirty="0">
                <a:solidFill>
                  <a:srgbClr val="006666"/>
                </a:solidFill>
              </a:rPr>
              <a:t> </a:t>
            </a:r>
            <a:endParaRPr lang="en-US" sz="2800" b="1" dirty="0">
              <a:solidFill>
                <a:srgbClr val="006666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15866" y="1100139"/>
            <a:ext cx="2460380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/>
              <a:t>Prevalence of  obesity by province  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915866" y="3703639"/>
            <a:ext cx="2460380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/>
              <a:t>Prevalence of  Diabetes Mellitus by province  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983274" y="1268413"/>
            <a:ext cx="378801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5833697" y="2133601"/>
            <a:ext cx="2858965" cy="1892826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7A9999"/>
            </a:prstShdw>
          </a:effectLst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b="1"/>
              <a:t>Strengthening control program of Diabetes Mellitus and Obesity</a:t>
            </a:r>
          </a:p>
          <a:p>
            <a:pPr marL="228600" indent="-228600"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b="1"/>
              <a:t>Strengthening control program of Thyroid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915866" y="2359025"/>
            <a:ext cx="7643446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buFont typeface="Wingdings" pitchFamily="2" charset="2"/>
              <a:buChar char="§"/>
            </a:pPr>
            <a:r>
              <a:rPr lang="en-US" sz="2600"/>
              <a:t> Prevalence in 15-24 age group was reported 0.6%</a:t>
            </a:r>
          </a:p>
          <a:p>
            <a:pPr marL="114300" indent="-114300">
              <a:buFont typeface="Wingdings" pitchFamily="2" charset="2"/>
              <a:buNone/>
            </a:pPr>
            <a:endParaRPr lang="en-US" sz="2600"/>
          </a:p>
          <a:p>
            <a:pPr marL="114300" indent="-114300">
              <a:buFont typeface="Wingdings" pitchFamily="2" charset="2"/>
              <a:buChar char="§"/>
            </a:pPr>
            <a:r>
              <a:rPr lang="en-US" sz="2600"/>
              <a:t> Prevalence in female (6.4%) was higher than </a:t>
            </a:r>
          </a:p>
          <a:p>
            <a:pPr marL="114300" indent="-114300">
              <a:buFont typeface="Wingdings" pitchFamily="2" charset="2"/>
              <a:buNone/>
            </a:pPr>
            <a:r>
              <a:rPr lang="en-US" sz="2600"/>
              <a:t>   in male (4.9%) </a:t>
            </a:r>
          </a:p>
          <a:p>
            <a:pPr marL="114300" indent="-114300">
              <a:buFont typeface="Wingdings" pitchFamily="2" charset="2"/>
              <a:buNone/>
            </a:pPr>
            <a:endParaRPr lang="en-US" sz="2600"/>
          </a:p>
          <a:p>
            <a:pPr marL="114300" indent="-114300">
              <a:buFont typeface="Wingdings" pitchFamily="2" charset="2"/>
              <a:buChar char="§"/>
            </a:pPr>
            <a:r>
              <a:rPr lang="en-US" sz="2600"/>
              <a:t> The highest prevalence was in quintile 5 (7.1%).         </a:t>
            </a:r>
          </a:p>
          <a:p>
            <a:pPr marL="114300" indent="-114300"/>
            <a:endParaRPr lang="en-US" sz="2600" b="1"/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95500" y="987425"/>
            <a:ext cx="619857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>
                <a:solidFill>
                  <a:srgbClr val="006666"/>
                </a:solidFill>
              </a:rPr>
              <a:t>Diabetes Mellitus (Urban Area) </a:t>
            </a:r>
            <a:r>
              <a:rPr lang="en-US" sz="3600" b="1">
                <a:solidFill>
                  <a:srgbClr val="006666"/>
                </a:solidFill>
              </a:rPr>
              <a:t> </a:t>
            </a:r>
            <a:endParaRPr lang="id-ID" sz="3600" b="1">
              <a:solidFill>
                <a:srgbClr val="006666"/>
              </a:solidFill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915866" y="6092825"/>
            <a:ext cx="28575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/>
              <a:t>Source: BHR,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8125" t="19000" r="8750" b="20000"/>
          <a:stretch>
            <a:fillRect/>
          </a:stretch>
        </p:blipFill>
        <p:spPr bwMode="auto">
          <a:xfrm>
            <a:off x="2023696" y="974725"/>
            <a:ext cx="528418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1116623" y="4592638"/>
            <a:ext cx="6912220" cy="16446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pPr marL="635000" lvl="2" indent="-228600">
              <a:spcBef>
                <a:spcPct val="5000"/>
              </a:spcBef>
              <a:buClr>
                <a:srgbClr val="008080"/>
              </a:buClr>
              <a:buFont typeface="Wingdings" pitchFamily="2" charset="2"/>
              <a:buChar char="§"/>
              <a:tabLst>
                <a:tab pos="63500" algn="l"/>
                <a:tab pos="1074738" algn="l"/>
              </a:tabLst>
            </a:pPr>
            <a:r>
              <a:rPr lang="en-US" sz="2000" b="1"/>
              <a:t>Strengthening control program of</a:t>
            </a:r>
            <a:r>
              <a:rPr lang="id-ID" sz="2000" b="1"/>
              <a:t> </a:t>
            </a:r>
            <a:r>
              <a:rPr lang="en-US" sz="2000" b="1"/>
              <a:t>Cervical cancer, </a:t>
            </a:r>
          </a:p>
          <a:p>
            <a:pPr marL="635000" lvl="2" indent="-228600">
              <a:spcBef>
                <a:spcPct val="5000"/>
              </a:spcBef>
              <a:buClr>
                <a:srgbClr val="008080"/>
              </a:buClr>
              <a:buFont typeface="Wingdings" pitchFamily="2" charset="2"/>
              <a:buNone/>
              <a:tabLst>
                <a:tab pos="63500" algn="l"/>
                <a:tab pos="1074738" algn="l"/>
              </a:tabLst>
            </a:pPr>
            <a:r>
              <a:rPr lang="en-US" sz="2000" b="1"/>
              <a:t>   and Breast cancer</a:t>
            </a:r>
            <a:endParaRPr lang="id-ID" sz="2000" b="1"/>
          </a:p>
          <a:p>
            <a:pPr marL="635000" lvl="2" indent="-228600">
              <a:spcBef>
                <a:spcPct val="5000"/>
              </a:spcBef>
              <a:buClr>
                <a:srgbClr val="008080"/>
              </a:buClr>
              <a:buFont typeface="Wingdings" pitchFamily="2" charset="2"/>
              <a:buChar char="§"/>
              <a:tabLst>
                <a:tab pos="63500" algn="l"/>
                <a:tab pos="1074738" algn="l"/>
              </a:tabLst>
            </a:pPr>
            <a:r>
              <a:rPr lang="en-US" sz="2000" b="1"/>
              <a:t>Strengthening control program of</a:t>
            </a:r>
            <a:r>
              <a:rPr lang="id-ID" sz="2000" b="1"/>
              <a:t> </a:t>
            </a:r>
            <a:r>
              <a:rPr lang="en-US" sz="2000" b="1"/>
              <a:t>Lung cancer</a:t>
            </a:r>
            <a:endParaRPr lang="id-ID" sz="2000" b="1"/>
          </a:p>
          <a:p>
            <a:pPr marL="635000" lvl="2" indent="-228600">
              <a:spcBef>
                <a:spcPct val="5000"/>
              </a:spcBef>
              <a:buClr>
                <a:srgbClr val="008080"/>
              </a:buClr>
              <a:buFont typeface="Wingdings" pitchFamily="2" charset="2"/>
              <a:buChar char="§"/>
              <a:tabLst>
                <a:tab pos="63500" algn="l"/>
                <a:tab pos="1074738" algn="l"/>
              </a:tabLst>
            </a:pPr>
            <a:r>
              <a:rPr lang="en-US" sz="2000" b="1"/>
              <a:t>Strengthening of</a:t>
            </a:r>
            <a:r>
              <a:rPr lang="id-ID" sz="2000" b="1"/>
              <a:t> </a:t>
            </a:r>
            <a:r>
              <a:rPr lang="en-US" sz="2000" b="1"/>
              <a:t>Cancer Registry (community based)</a:t>
            </a:r>
            <a:endParaRPr lang="id-ID" sz="2000" b="1"/>
          </a:p>
          <a:p>
            <a:pPr marL="635000" lvl="2" indent="-228600">
              <a:spcBef>
                <a:spcPct val="5000"/>
              </a:spcBef>
              <a:buClr>
                <a:srgbClr val="008080"/>
              </a:buClr>
              <a:buFont typeface="Wingdings" pitchFamily="2" charset="2"/>
              <a:buChar char="§"/>
              <a:tabLst>
                <a:tab pos="63500" algn="l"/>
                <a:tab pos="1074738" algn="l"/>
              </a:tabLst>
            </a:pPr>
            <a:r>
              <a:rPr lang="id-ID" sz="2000" b="1"/>
              <a:t>Repli</a:t>
            </a:r>
            <a:r>
              <a:rPr lang="en-US" sz="2000" b="1"/>
              <a:t>c</a:t>
            </a:r>
            <a:r>
              <a:rPr lang="id-ID" sz="2000" b="1"/>
              <a:t>a</a:t>
            </a:r>
            <a:r>
              <a:rPr lang="en-US" sz="2000" b="1"/>
              <a:t>t</a:t>
            </a:r>
            <a:r>
              <a:rPr lang="id-ID" sz="2000" b="1"/>
              <a:t>i</a:t>
            </a:r>
            <a:r>
              <a:rPr lang="en-US" sz="2000" b="1"/>
              <a:t>on</a:t>
            </a:r>
            <a:r>
              <a:rPr lang="id-ID" sz="2000" b="1"/>
              <a:t> </a:t>
            </a:r>
            <a:r>
              <a:rPr lang="en-US" sz="2000" b="1"/>
              <a:t>of V</a:t>
            </a:r>
            <a:r>
              <a:rPr lang="id-ID" sz="2000" b="1"/>
              <a:t>IA &amp; CBE</a:t>
            </a:r>
            <a:endParaRPr lang="en-US" sz="2000" b="1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176954" y="246063"/>
            <a:ext cx="4851889" cy="519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66"/>
                </a:solidFill>
              </a:rPr>
              <a:t>Cancer</a:t>
            </a:r>
            <a:r>
              <a:rPr lang="en-US" sz="2800" dirty="0">
                <a:solidFill>
                  <a:srgbClr val="006666"/>
                </a:solidFill>
              </a:rPr>
              <a:t> </a:t>
            </a:r>
            <a:r>
              <a:rPr lang="en-US" sz="2800" b="1" dirty="0">
                <a:solidFill>
                  <a:srgbClr val="006666"/>
                </a:solidFill>
              </a:rPr>
              <a:t>Control Program</a:t>
            </a:r>
            <a:r>
              <a:rPr lang="id-ID" sz="2800" b="1" dirty="0">
                <a:solidFill>
                  <a:srgbClr val="006666"/>
                </a:solidFill>
              </a:rPr>
              <a:t> </a:t>
            </a:r>
            <a:endParaRPr lang="en-US" sz="2800" b="1" dirty="0">
              <a:solidFill>
                <a:srgbClr val="006666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44970" y="1196976"/>
            <a:ext cx="2793023" cy="581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/>
              <a:t>Prevalence of tumor/cancer by province,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406770" y="1357314"/>
            <a:ext cx="6047643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Prevalence in 15-24 age group was recorded </a:t>
            </a:r>
          </a:p>
          <a:p>
            <a:pPr marL="114300" indent="-114300">
              <a:buFont typeface="Wingdings" pitchFamily="2" charset="2"/>
              <a:buNone/>
            </a:pPr>
            <a:r>
              <a:rPr lang="en-US" sz="2300"/>
              <a:t>   2.4%</a:t>
            </a:r>
          </a:p>
          <a:p>
            <a:pPr marL="114300" indent="-114300">
              <a:buFont typeface="Wingdings" pitchFamily="2" charset="2"/>
              <a:buNone/>
            </a:pPr>
            <a:r>
              <a:rPr lang="en-US"/>
              <a:t> </a:t>
            </a:r>
            <a:endParaRPr lang="en-US" sz="2300"/>
          </a:p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Prevalence in female (5.7%) was higher than </a:t>
            </a:r>
          </a:p>
          <a:p>
            <a:pPr marL="114300" indent="-114300">
              <a:buFont typeface="Wingdings" pitchFamily="2" charset="2"/>
              <a:buNone/>
            </a:pPr>
            <a:r>
              <a:rPr lang="en-US" sz="2300"/>
              <a:t>   in male (2.9%) </a:t>
            </a:r>
          </a:p>
          <a:p>
            <a:pPr marL="114300" indent="-114300">
              <a:buFont typeface="Wingdings" pitchFamily="2" charset="2"/>
              <a:buNone/>
            </a:pPr>
            <a:endParaRPr lang="en-US" sz="2300"/>
          </a:p>
          <a:p>
            <a:pPr marL="114300" indent="-114300">
              <a:buFont typeface="Wingdings" pitchFamily="2" charset="2"/>
              <a:buChar char="§"/>
            </a:pPr>
            <a:r>
              <a:rPr lang="en-US"/>
              <a:t> Prevalence in urban (5.3%) was higher than </a:t>
            </a:r>
          </a:p>
          <a:p>
            <a:pPr marL="114300" indent="-114300"/>
            <a:r>
              <a:rPr lang="en-US"/>
              <a:t>   in rural (3.7%)</a:t>
            </a:r>
          </a:p>
          <a:p>
            <a:pPr marL="114300" indent="-114300">
              <a:buFont typeface="Wingdings" pitchFamily="2" charset="2"/>
              <a:buNone/>
            </a:pPr>
            <a:endParaRPr lang="en-US" sz="2300"/>
          </a:p>
          <a:p>
            <a:pPr marL="114300" indent="-114300">
              <a:buFont typeface="Wingdings" pitchFamily="2" charset="2"/>
              <a:buChar char="§"/>
            </a:pPr>
            <a:r>
              <a:rPr lang="en-US" sz="2300"/>
              <a:t> By quintile the highest prevalence was in </a:t>
            </a:r>
          </a:p>
          <a:p>
            <a:pPr marL="114300" indent="-114300">
              <a:buFont typeface="Wingdings" pitchFamily="2" charset="2"/>
              <a:buNone/>
            </a:pPr>
            <a:r>
              <a:rPr lang="en-US" sz="2300"/>
              <a:t>   quintile 5 (5.9%).         </a:t>
            </a:r>
          </a:p>
          <a:p>
            <a:pPr marL="114300" indent="-114300"/>
            <a:endParaRPr lang="en-US" sz="2300" b="1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714500" y="142875"/>
            <a:ext cx="619857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>
                <a:solidFill>
                  <a:srgbClr val="006666"/>
                </a:solidFill>
              </a:rPr>
              <a:t>Tumor/Cancer </a:t>
            </a:r>
            <a:r>
              <a:rPr lang="en-US" sz="3600" b="1">
                <a:solidFill>
                  <a:srgbClr val="006666"/>
                </a:solidFill>
              </a:rPr>
              <a:t> </a:t>
            </a:r>
            <a:endParaRPr lang="id-ID" sz="3600" b="1">
              <a:solidFill>
                <a:srgbClr val="006666"/>
              </a:solidFill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847851" y="6092825"/>
            <a:ext cx="28575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/>
              <a:t>Source: BHR,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93" name="Group 29"/>
          <p:cNvGraphicFramePr>
            <a:graphicFrameLocks noGrp="1"/>
          </p:cNvGraphicFramePr>
          <p:nvPr/>
        </p:nvGraphicFramePr>
        <p:xfrm>
          <a:off x="252046" y="1633538"/>
          <a:ext cx="8641374" cy="4169664"/>
        </p:xfrm>
        <a:graphic>
          <a:graphicData uri="http://schemas.openxmlformats.org/drawingml/2006/table">
            <a:tbl>
              <a:tblPr/>
              <a:tblGrid>
                <a:gridCol w="2159977"/>
                <a:gridCol w="2161443"/>
                <a:gridCol w="2158511"/>
                <a:gridCol w="2161443"/>
              </a:tblGrid>
              <a:tr h="410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Promotion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&amp; Prevention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Controlling Cancer Risk 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Early Detection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(Screening): VIA, CBE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Early Diagnosis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Diagnosis &amp; Treatment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Follow 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Rehabilitation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(Pathology, Radiology, Nuclear Medicine, Radiotherapy, Chemotherapy, Surgery, Other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(in progress)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Palliative Care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Symptom control &amp; management (Opiates and Radiotherapy)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Psychosocial  and spritual support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Bereavement support for families and caregivers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(in progress)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4126" name="Group 14"/>
          <p:cNvGraphicFramePr>
            <a:graphicFrameLocks noGrp="1"/>
          </p:cNvGraphicFramePr>
          <p:nvPr/>
        </p:nvGraphicFramePr>
        <p:xfrm>
          <a:off x="252046" y="5661025"/>
          <a:ext cx="8641374" cy="431800"/>
        </p:xfrm>
        <a:graphic>
          <a:graphicData uri="http://schemas.openxmlformats.org/drawingml/2006/table">
            <a:tbl>
              <a:tblPr/>
              <a:tblGrid>
                <a:gridCol w="2159977"/>
                <a:gridCol w="2161443"/>
                <a:gridCol w="2158511"/>
                <a:gridCol w="216144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DETECT EARLY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TREAT &amp; CURE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65993" y="395288"/>
            <a:ext cx="8425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006666"/>
                </a:solidFill>
              </a:rPr>
              <a:t>Integrated System for Comprehensive </a:t>
            </a:r>
            <a:r>
              <a:rPr lang="id-ID" sz="2800" b="1">
                <a:solidFill>
                  <a:srgbClr val="006666"/>
                </a:solidFill>
              </a:rPr>
              <a:t>               </a:t>
            </a:r>
            <a:r>
              <a:rPr lang="en-US" sz="2800" b="1">
                <a:solidFill>
                  <a:srgbClr val="006666"/>
                </a:solidFill>
              </a:rPr>
              <a:t>Cancer Control Program</a:t>
            </a:r>
            <a:endParaRPr lang="id-ID" sz="2800" b="1">
              <a:solidFill>
                <a:srgbClr val="006666"/>
              </a:solidFill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133350" y="6092825"/>
            <a:ext cx="497058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Ref.: PACT: Rev.17.0 2009-01-12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Group 2"/>
          <p:cNvGraphicFramePr>
            <a:graphicFrameLocks noGrp="1"/>
          </p:cNvGraphicFramePr>
          <p:nvPr/>
        </p:nvGraphicFramePr>
        <p:xfrm>
          <a:off x="583223" y="1268413"/>
          <a:ext cx="8043496" cy="3657600"/>
        </p:xfrm>
        <a:graphic>
          <a:graphicData uri="http://schemas.openxmlformats.org/drawingml/2006/table">
            <a:tbl>
              <a:tblPr/>
              <a:tblGrid>
                <a:gridCol w="531935"/>
                <a:gridCol w="1330569"/>
                <a:gridCol w="1395046"/>
                <a:gridCol w="1197219"/>
                <a:gridCol w="1460989"/>
                <a:gridCol w="997926"/>
                <a:gridCol w="1129812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No.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District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No. of screened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No. of  VIA positive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No. of suspected cervical cancer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No. of cervical cancer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No. of breast cancer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Deli Serdang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25,396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234 (0.92%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(0.00%)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 (0.07%)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(0.01%)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Karawang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31,774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534 (1.68%)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118 (0.37%)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 (0.07%)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272 (0.86%)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Kebumen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28,344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1,142 (4.03%)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 (0.12%)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(0.00%)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138 (0.49%)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Gresik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16,942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1,160 (6,85%)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102 (0.60%)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 (0.07%)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86 (0.51)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Gunung Kidul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5,594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136 (2,43%)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 (0.29%)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(0.00%)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 (0.21%)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561" name="Group 65"/>
          <p:cNvGraphicFramePr>
            <a:graphicFrameLocks noGrp="1"/>
          </p:cNvGraphicFramePr>
          <p:nvPr/>
        </p:nvGraphicFramePr>
        <p:xfrm>
          <a:off x="574431" y="3848100"/>
          <a:ext cx="8043496" cy="2786634"/>
        </p:xfrm>
        <a:graphic>
          <a:graphicData uri="http://schemas.openxmlformats.org/drawingml/2006/table">
            <a:tbl>
              <a:tblPr/>
              <a:tblGrid>
                <a:gridCol w="540727"/>
                <a:gridCol w="1321777"/>
                <a:gridCol w="1395046"/>
                <a:gridCol w="1197219"/>
                <a:gridCol w="1469781"/>
                <a:gridCol w="997926"/>
                <a:gridCol w="112102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Gowa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4,416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128 (2.90%)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 (1.81)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 (0,54%)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 (1.09%)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Pekalongan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11,208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792 (7.07%)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 (0.41%)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(0.00%) 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 (0.54%)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Malang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2,686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240 (8.94%)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 (0.60%)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8(0.30%)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 (0.54%)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Wonosobo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18,246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642 (3,52%)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(0,0%)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(0.0%)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Trenggalek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4,000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232 (5,80%)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(0.0%)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(0.00%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Kediri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o t a l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1,276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149,882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 (2.19%)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5,268 (7,03%)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(0.16%)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414 (0.55%)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(0.00%)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 (0.11%)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618 (0.83%)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06624" name="Text Box 128"/>
          <p:cNvSpPr txBox="1">
            <a:spLocks noChangeArrowheads="1"/>
          </p:cNvSpPr>
          <p:nvPr/>
        </p:nvSpPr>
        <p:spPr bwMode="auto">
          <a:xfrm>
            <a:off x="873370" y="260351"/>
            <a:ext cx="777679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>
                <a:solidFill>
                  <a:srgbClr val="006666"/>
                </a:solidFill>
              </a:rPr>
              <a:t>Results of VIA (“IVA”) and CBE Examinations                  in 12 Districts in Indonesia, 2007-2010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346" y="1000126"/>
            <a:ext cx="7772400" cy="5572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- </a:t>
            </a:r>
            <a:r>
              <a:rPr lang="id-ID" sz="2400" dirty="0" smtClean="0">
                <a:solidFill>
                  <a:srgbClr val="C00000"/>
                </a:solidFill>
              </a:rPr>
              <a:t>Indonesia faces triple burden</a:t>
            </a:r>
            <a:br>
              <a:rPr lang="id-ID" sz="2400" dirty="0" smtClean="0">
                <a:solidFill>
                  <a:srgbClr val="C00000"/>
                </a:solidFill>
              </a:rPr>
            </a:br>
            <a:r>
              <a:rPr lang="id-ID" sz="24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  <a: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  <a:t>- Communicable disease still prevalence</a:t>
            </a:r>
            <a:b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  <a:t>	- NCD are increasing</a:t>
            </a:r>
            <a:b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  <a:t>	- Emerging &amp; Re-emerging diseases</a:t>
            </a:r>
            <a:b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id-ID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dirty="0" smtClean="0">
                <a:solidFill>
                  <a:srgbClr val="C00000"/>
                </a:solidFill>
              </a:rPr>
              <a:t>- Government of Indonesia take NCD as an  </a:t>
            </a:r>
            <a:br>
              <a:rPr lang="id-ID" sz="2400" dirty="0" smtClean="0">
                <a:solidFill>
                  <a:srgbClr val="C00000"/>
                </a:solidFill>
              </a:rPr>
            </a:br>
            <a:r>
              <a:rPr lang="id-ID" sz="2400" dirty="0" smtClean="0">
                <a:solidFill>
                  <a:srgbClr val="C00000"/>
                </a:solidFill>
              </a:rPr>
              <a:t>  Important Public  Health Problem</a:t>
            </a:r>
            <a:br>
              <a:rPr lang="id-ID" sz="2400" dirty="0" smtClean="0">
                <a:solidFill>
                  <a:srgbClr val="C00000"/>
                </a:solidFill>
              </a:rPr>
            </a:br>
            <a:r>
              <a:rPr lang="id-ID" sz="2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id-ID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dirty="0" smtClean="0">
                <a:solidFill>
                  <a:srgbClr val="C00000"/>
                </a:solidFill>
              </a:rPr>
              <a:t>- NCD Program in Indonesia consists of :</a:t>
            </a:r>
            <a:br>
              <a:rPr lang="id-ID" sz="2400" dirty="0" smtClean="0">
                <a:solidFill>
                  <a:srgbClr val="C00000"/>
                </a:solidFill>
              </a:rPr>
            </a:br>
            <a:r>
              <a:rPr lang="id-ID" sz="24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  <a: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  <a:t>- Advocacy</a:t>
            </a:r>
            <a:b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  <a:t>	- Community awareness</a:t>
            </a:r>
            <a:b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  <a:t>	- Capacity building</a:t>
            </a:r>
            <a:b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  <a:t>	- Surveilance &amp; data collection</a:t>
            </a:r>
            <a:b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  <a:t>	- Screening</a:t>
            </a:r>
            <a:b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  <a:t>	- Disease management &amp; control</a:t>
            </a:r>
            <a:b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  <a:t>	- Strengthen the regulation </a:t>
            </a:r>
            <a:br>
              <a:rPr lang="id-ID" sz="2400" b="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/>
            </a:r>
            <a:br>
              <a:rPr lang="id-ID" sz="2400" dirty="0" smtClean="0"/>
            </a:b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9155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5243513"/>
            <a:ext cx="2791558" cy="685800"/>
          </a:xfrm>
        </p:spPr>
        <p:txBody>
          <a:bodyPr>
            <a:normAutofit fontScale="90000"/>
          </a:bodyPr>
          <a:lstStyle/>
          <a:p>
            <a:r>
              <a:rPr lang="id-ID" smtClean="0">
                <a:solidFill>
                  <a:srgbClr val="FFFF00"/>
                </a:solidFill>
              </a:rPr>
              <a:t>THANK YOU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1558" y="5000626"/>
            <a:ext cx="30992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1558" y="3643313"/>
            <a:ext cx="30992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1559" y="2071689"/>
            <a:ext cx="3033346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1558" y="0"/>
            <a:ext cx="30992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846" y="0"/>
            <a:ext cx="3253154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11"/>
          <p:cNvSpPr txBox="1">
            <a:spLocks noChangeArrowheads="1"/>
          </p:cNvSpPr>
          <p:nvPr/>
        </p:nvSpPr>
        <p:spPr bwMode="auto">
          <a:xfrm>
            <a:off x="6154616" y="142875"/>
            <a:ext cx="266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200" b="1">
                <a:solidFill>
                  <a:srgbClr val="FFC000"/>
                </a:solidFill>
              </a:rPr>
              <a:t>TERIMA KASIH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aternal Mortalit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F192950-9C0B-45C4-B0E5-808F9D196B0F}" type="slidenum">
              <a:rPr lang="en-US"/>
              <a:pPr/>
              <a:t>4</a:t>
            </a:fld>
            <a:endParaRPr lang="en-US"/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285751" y="428625"/>
            <a:ext cx="8805496" cy="457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id-ID" sz="2800" i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Trend of Population Growth in Indonesia (1930-2010)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20616" y="457200"/>
            <a:ext cx="8096250" cy="457200"/>
          </a:xfrm>
        </p:spPr>
        <p:txBody>
          <a:bodyPr>
            <a:normAutofit fontScale="90000"/>
          </a:bodyPr>
          <a:lstStyle/>
          <a:p>
            <a:pPr algn="r"/>
            <a:r>
              <a:rPr lang="id-ID" sz="2800" i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Population Density in Indonesia 2010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1950" y="1000125"/>
            <a:ext cx="8458200" cy="5486400"/>
            <a:chOff x="381000" y="1676400"/>
            <a:chExt cx="7644452" cy="3733800"/>
          </a:xfrm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1676400"/>
              <a:ext cx="3800475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77352" y="1676400"/>
              <a:ext cx="38481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1352550" y="6048376"/>
            <a:ext cx="3352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5F5F5F"/>
                </a:solidFill>
              </a:rPr>
              <a:t>HHS=Household Health Survey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5F5F5F"/>
                </a:solidFill>
              </a:rPr>
              <a:t>BHR=Basic Health Research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81404" y="188914"/>
            <a:ext cx="7848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rgbClr val="006666"/>
                </a:solidFill>
              </a:rPr>
              <a:t>Distribution of Causes of Death, </a:t>
            </a:r>
            <a:r>
              <a:rPr lang="id-ID" sz="2800" b="1">
                <a:solidFill>
                  <a:srgbClr val="006666"/>
                </a:solidFill>
              </a:rPr>
              <a:t>A</a:t>
            </a:r>
            <a:r>
              <a:rPr lang="en-US" sz="2800" b="1">
                <a:solidFill>
                  <a:srgbClr val="006666"/>
                </a:solidFill>
              </a:rPr>
              <a:t>ll Ages, Indonesia, 1995, 2001, 2007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9292" y="1341439"/>
          <a:ext cx="9292004" cy="4829175"/>
        </p:xfrm>
        <a:graphic>
          <a:graphicData uri="http://schemas.openxmlformats.org/presentationml/2006/ole">
            <p:oleObj spid="_x0000_s1026" name="Chart" r:id="rId3" imgW="9629675" imgH="439112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Diseases control in Indonesia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428751"/>
            <a:ext cx="7772400" cy="48291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Up to 2005 the name of the </a:t>
            </a:r>
            <a:r>
              <a:rPr lang="id-ID" dirty="0" smtClean="0"/>
              <a:t>D</a:t>
            </a:r>
            <a:r>
              <a:rPr lang="en-US" dirty="0" err="1" smtClean="0"/>
              <a:t>irectorate</a:t>
            </a:r>
            <a:r>
              <a:rPr lang="id-ID" dirty="0" smtClean="0"/>
              <a:t> General</a:t>
            </a:r>
            <a:r>
              <a:rPr lang="en-US" dirty="0" smtClean="0"/>
              <a:t> </a:t>
            </a:r>
            <a:r>
              <a:rPr lang="id-ID" dirty="0" smtClean="0"/>
              <a:t>which </a:t>
            </a:r>
            <a:r>
              <a:rPr lang="en-US" dirty="0" smtClean="0"/>
              <a:t>implementing disease control</a:t>
            </a:r>
            <a:r>
              <a:rPr lang="id-ID" dirty="0" smtClean="0"/>
              <a:t> in Indonesia</a:t>
            </a:r>
            <a:r>
              <a:rPr lang="en-US" dirty="0" smtClean="0"/>
              <a:t> is the Directorate </a:t>
            </a:r>
            <a:r>
              <a:rPr lang="id-ID" dirty="0" smtClean="0"/>
              <a:t>General </a:t>
            </a:r>
            <a:r>
              <a:rPr lang="en-US" dirty="0" smtClean="0"/>
              <a:t>of  </a:t>
            </a:r>
            <a:r>
              <a:rPr lang="id-ID" dirty="0" smtClean="0"/>
              <a:t>Communicable</a:t>
            </a:r>
            <a:r>
              <a:rPr lang="en-US" dirty="0" smtClean="0"/>
              <a:t> Disease </a:t>
            </a:r>
            <a:r>
              <a:rPr lang="id-ID" dirty="0" smtClean="0"/>
              <a:t>Control</a:t>
            </a:r>
            <a:r>
              <a:rPr lang="en-US" dirty="0" smtClean="0"/>
              <a:t> and Environmental Health</a:t>
            </a:r>
            <a:endParaRPr lang="id-ID" dirty="0" smtClean="0"/>
          </a:p>
          <a:p>
            <a:pPr>
              <a:buFont typeface="Wingdings" pitchFamily="2" charset="2"/>
              <a:buNone/>
            </a:pPr>
            <a:endParaRPr lang="id-ID" dirty="0" smtClean="0"/>
          </a:p>
          <a:p>
            <a:r>
              <a:rPr lang="en-US" dirty="0" smtClean="0"/>
              <a:t>Since </a:t>
            </a:r>
            <a:r>
              <a:rPr lang="en-US" dirty="0" smtClean="0"/>
              <a:t>2006 </a:t>
            </a:r>
            <a:r>
              <a:rPr lang="en-US" dirty="0" smtClean="0"/>
              <a:t>the name changed to the Directorate</a:t>
            </a:r>
            <a:r>
              <a:rPr lang="id-ID" dirty="0" smtClean="0"/>
              <a:t> General</a:t>
            </a:r>
            <a:r>
              <a:rPr lang="en-US" dirty="0" smtClean="0"/>
              <a:t> of Disease Control and Environmental Health</a:t>
            </a:r>
            <a:endParaRPr lang="id-ID" dirty="0" smtClean="0"/>
          </a:p>
          <a:p>
            <a:pPr>
              <a:buFont typeface="Wingdings" pitchFamily="2" charset="2"/>
              <a:buNone/>
            </a:pPr>
            <a:endParaRPr lang="id-ID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Directorate of Non-Communicable Diseases</a:t>
            </a:r>
            <a:r>
              <a:rPr lang="id-ID" dirty="0" smtClean="0">
                <a:solidFill>
                  <a:srgbClr val="C00000"/>
                </a:solidFill>
              </a:rPr>
              <a:t> (NCD)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id-ID" dirty="0" smtClean="0">
                <a:solidFill>
                  <a:srgbClr val="C00000"/>
                </a:solidFill>
              </a:rPr>
              <a:t>Control started </a:t>
            </a:r>
            <a:r>
              <a:rPr lang="en-US" dirty="0" smtClean="0">
                <a:solidFill>
                  <a:srgbClr val="C00000"/>
                </a:solidFill>
              </a:rPr>
              <a:t>since </a:t>
            </a:r>
            <a:r>
              <a:rPr lang="en-US" dirty="0" smtClean="0">
                <a:solidFill>
                  <a:srgbClr val="C00000"/>
                </a:solidFill>
              </a:rPr>
              <a:t>2006</a:t>
            </a:r>
            <a:endParaRPr lang="id-ID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1" y="188915"/>
            <a:ext cx="8591550" cy="725487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MOH of RI Organization Structure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33750" y="2565401"/>
            <a:ext cx="2000250" cy="707886"/>
          </a:xfrm>
          <a:prstGeom prst="rect">
            <a:avLst/>
          </a:prstGeom>
          <a:solidFill>
            <a:srgbClr val="001F3E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>
                <a:solidFill>
                  <a:srgbClr val="FFFF00"/>
                </a:solidFill>
                <a:ea typeface="굴림" charset="-127"/>
              </a:rPr>
              <a:t>DG of Disease Control &amp; EH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06825" y="4375152"/>
            <a:ext cx="144145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Directorate VBDC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513389" y="4425951"/>
            <a:ext cx="1673225" cy="646331"/>
          </a:xfrm>
          <a:prstGeom prst="rect">
            <a:avLst/>
          </a:prstGeom>
          <a:solidFill>
            <a:srgbClr val="001F3E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solidFill>
                  <a:srgbClr val="FFFF00"/>
                </a:solidFill>
                <a:ea typeface="굴림" charset="-127"/>
              </a:rPr>
              <a:t>Directorate of NCDC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407276" y="4375152"/>
            <a:ext cx="154781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Directorate of EH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2276" y="4375152"/>
            <a:ext cx="13303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Directorate of SESPIM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608638" y="3429001"/>
            <a:ext cx="353536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Secretary of DG of DC &amp; EH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989" y="5791201"/>
            <a:ext cx="1331912" cy="83099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>
                <a:ea typeface="굴림" charset="-127"/>
              </a:rPr>
              <a:t>Subdit Cardiovascular Disease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503363" y="5791202"/>
            <a:ext cx="1943100" cy="5847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>
                <a:ea typeface="굴림" charset="-127"/>
              </a:rPr>
              <a:t>Subdit. DM &amp; Other Metabolik Disease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486400" y="5791201"/>
            <a:ext cx="1828800" cy="369332"/>
          </a:xfrm>
          <a:prstGeom prst="rect">
            <a:avLst/>
          </a:prstGeom>
          <a:solidFill>
            <a:srgbClr val="001F3E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solidFill>
                  <a:srgbClr val="FFFF00"/>
                </a:solidFill>
                <a:ea typeface="굴림" charset="-127"/>
              </a:rPr>
              <a:t>Subdit    Cancer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505200" y="5791202"/>
            <a:ext cx="1944688" cy="646331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Subdit.  Chronic &amp; degeneratif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405689" y="5827714"/>
            <a:ext cx="1585912" cy="523220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>
                <a:ea typeface="굴림" charset="-127"/>
              </a:rPr>
              <a:t>Subdit. Violence &amp; Injury &amp; Disability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151064" y="4375152"/>
            <a:ext cx="13684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Directorate of DCDC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782639" y="3944938"/>
            <a:ext cx="7272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782638" y="3944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>
            <a:off x="2798763" y="3944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>
            <a:off x="6254750" y="3944938"/>
            <a:ext cx="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>
            <a:off x="8054975" y="3944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1"/>
          <p:cNvSpPr>
            <a:spLocks noChangeShapeType="1"/>
          </p:cNvSpPr>
          <p:nvPr/>
        </p:nvSpPr>
        <p:spPr bwMode="auto">
          <a:xfrm>
            <a:off x="4343400" y="3581402"/>
            <a:ext cx="12636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2"/>
          <p:cNvSpPr>
            <a:spLocks noChangeShapeType="1"/>
          </p:cNvSpPr>
          <p:nvPr/>
        </p:nvSpPr>
        <p:spPr bwMode="auto">
          <a:xfrm>
            <a:off x="711200" y="5384800"/>
            <a:ext cx="7272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3"/>
          <p:cNvSpPr>
            <a:spLocks noChangeShapeType="1"/>
          </p:cNvSpPr>
          <p:nvPr/>
        </p:nvSpPr>
        <p:spPr bwMode="auto">
          <a:xfrm>
            <a:off x="6248400" y="5105400"/>
            <a:ext cx="6350" cy="7127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4"/>
          <p:cNvSpPr>
            <a:spLocks noChangeShapeType="1"/>
          </p:cNvSpPr>
          <p:nvPr/>
        </p:nvSpPr>
        <p:spPr bwMode="auto">
          <a:xfrm>
            <a:off x="711200" y="53848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5"/>
          <p:cNvSpPr>
            <a:spLocks noChangeShapeType="1"/>
          </p:cNvSpPr>
          <p:nvPr/>
        </p:nvSpPr>
        <p:spPr bwMode="auto">
          <a:xfrm>
            <a:off x="2438400" y="53848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6"/>
          <p:cNvSpPr>
            <a:spLocks noChangeShapeType="1"/>
          </p:cNvSpPr>
          <p:nvPr/>
        </p:nvSpPr>
        <p:spPr bwMode="auto">
          <a:xfrm>
            <a:off x="4311650" y="53848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7"/>
          <p:cNvSpPr>
            <a:spLocks noChangeShapeType="1"/>
          </p:cNvSpPr>
          <p:nvPr/>
        </p:nvSpPr>
        <p:spPr bwMode="auto">
          <a:xfrm>
            <a:off x="1358900" y="60325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8"/>
          <p:cNvSpPr>
            <a:spLocks noChangeShapeType="1"/>
          </p:cNvSpPr>
          <p:nvPr/>
        </p:nvSpPr>
        <p:spPr bwMode="auto">
          <a:xfrm>
            <a:off x="7983538" y="53848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Text Box 29"/>
          <p:cNvSpPr txBox="1">
            <a:spLocks noChangeArrowheads="1"/>
          </p:cNvSpPr>
          <p:nvPr/>
        </p:nvSpPr>
        <p:spPr bwMode="auto">
          <a:xfrm>
            <a:off x="2654300" y="847726"/>
            <a:ext cx="3124200" cy="400110"/>
          </a:xfrm>
          <a:prstGeom prst="rect">
            <a:avLst/>
          </a:prstGeom>
          <a:solidFill>
            <a:srgbClr val="001F3E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FFFF00"/>
                </a:solidFill>
                <a:ea typeface="굴림" charset="-127"/>
              </a:rPr>
              <a:t>    </a:t>
            </a:r>
            <a:r>
              <a:rPr lang="en-US" altLang="ko-KR" sz="2000">
                <a:solidFill>
                  <a:srgbClr val="FFFF00"/>
                </a:solidFill>
                <a:latin typeface="Arial Black" pitchFamily="34" charset="0"/>
                <a:ea typeface="굴림" charset="-127"/>
              </a:rPr>
              <a:t>Ministry of Health</a:t>
            </a:r>
          </a:p>
        </p:txBody>
      </p:sp>
      <p:sp>
        <p:nvSpPr>
          <p:cNvPr id="7197" name="Text Box 31"/>
          <p:cNvSpPr txBox="1">
            <a:spLocks noChangeArrowheads="1"/>
          </p:cNvSpPr>
          <p:nvPr/>
        </p:nvSpPr>
        <p:spPr bwMode="auto">
          <a:xfrm>
            <a:off x="5549900" y="2552701"/>
            <a:ext cx="1673225" cy="64633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DG of     Public Health</a:t>
            </a:r>
          </a:p>
        </p:txBody>
      </p:sp>
      <p:sp>
        <p:nvSpPr>
          <p:cNvPr id="7198" name="Text Box 32"/>
          <p:cNvSpPr txBox="1">
            <a:spLocks noChangeArrowheads="1"/>
          </p:cNvSpPr>
          <p:nvPr/>
        </p:nvSpPr>
        <p:spPr bwMode="auto">
          <a:xfrm>
            <a:off x="7443788" y="2549527"/>
            <a:ext cx="154781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Inspectorate General</a:t>
            </a:r>
          </a:p>
        </p:txBody>
      </p:sp>
      <p:sp>
        <p:nvSpPr>
          <p:cNvPr id="7199" name="Text Box 33"/>
          <p:cNvSpPr txBox="1">
            <a:spLocks noChangeArrowheads="1"/>
          </p:cNvSpPr>
          <p:nvPr/>
        </p:nvSpPr>
        <p:spPr bwMode="auto">
          <a:xfrm>
            <a:off x="228600" y="2487614"/>
            <a:ext cx="145415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DG of Medical Services</a:t>
            </a:r>
          </a:p>
        </p:txBody>
      </p:sp>
      <p:sp>
        <p:nvSpPr>
          <p:cNvPr id="7200" name="Text Box 34"/>
          <p:cNvSpPr txBox="1">
            <a:spLocks noChangeArrowheads="1"/>
          </p:cNvSpPr>
          <p:nvPr/>
        </p:nvSpPr>
        <p:spPr bwMode="auto">
          <a:xfrm>
            <a:off x="5645151" y="1554164"/>
            <a:ext cx="230346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Secretary General</a:t>
            </a:r>
          </a:p>
        </p:txBody>
      </p:sp>
      <p:sp>
        <p:nvSpPr>
          <p:cNvPr id="7201" name="Text Box 35"/>
          <p:cNvSpPr txBox="1">
            <a:spLocks noChangeArrowheads="1"/>
          </p:cNvSpPr>
          <p:nvPr/>
        </p:nvSpPr>
        <p:spPr bwMode="auto">
          <a:xfrm>
            <a:off x="1752600" y="2514601"/>
            <a:ext cx="146685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DG of Farmacies&amp; med-supp</a:t>
            </a:r>
          </a:p>
        </p:txBody>
      </p:sp>
      <p:sp>
        <p:nvSpPr>
          <p:cNvPr id="7202" name="Line 36"/>
          <p:cNvSpPr>
            <a:spLocks noChangeShapeType="1"/>
          </p:cNvSpPr>
          <p:nvPr/>
        </p:nvSpPr>
        <p:spPr bwMode="auto">
          <a:xfrm>
            <a:off x="819150" y="2057400"/>
            <a:ext cx="7272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37"/>
          <p:cNvSpPr>
            <a:spLocks noChangeShapeType="1"/>
          </p:cNvSpPr>
          <p:nvPr/>
        </p:nvSpPr>
        <p:spPr bwMode="auto">
          <a:xfrm flipH="1">
            <a:off x="4343401" y="1265238"/>
            <a:ext cx="4763" cy="1249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Line 38"/>
          <p:cNvSpPr>
            <a:spLocks noChangeShapeType="1"/>
          </p:cNvSpPr>
          <p:nvPr/>
        </p:nvSpPr>
        <p:spPr bwMode="auto">
          <a:xfrm>
            <a:off x="819150" y="2057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Line 39"/>
          <p:cNvSpPr>
            <a:spLocks noChangeShapeType="1"/>
          </p:cNvSpPr>
          <p:nvPr/>
        </p:nvSpPr>
        <p:spPr bwMode="auto">
          <a:xfrm>
            <a:off x="2419350" y="2057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Line 40"/>
          <p:cNvSpPr>
            <a:spLocks noChangeShapeType="1"/>
          </p:cNvSpPr>
          <p:nvPr/>
        </p:nvSpPr>
        <p:spPr bwMode="auto">
          <a:xfrm>
            <a:off x="6291263" y="2057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Line 41"/>
          <p:cNvSpPr>
            <a:spLocks noChangeShapeType="1"/>
          </p:cNvSpPr>
          <p:nvPr/>
        </p:nvSpPr>
        <p:spPr bwMode="auto">
          <a:xfrm>
            <a:off x="8091488" y="2057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Line 42"/>
          <p:cNvSpPr>
            <a:spLocks noChangeShapeType="1"/>
          </p:cNvSpPr>
          <p:nvPr/>
        </p:nvSpPr>
        <p:spPr bwMode="auto">
          <a:xfrm>
            <a:off x="4348163" y="16970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Line 43"/>
          <p:cNvSpPr>
            <a:spLocks noChangeShapeType="1"/>
          </p:cNvSpPr>
          <p:nvPr/>
        </p:nvSpPr>
        <p:spPr bwMode="auto">
          <a:xfrm>
            <a:off x="4343400" y="33528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Line 44"/>
          <p:cNvSpPr>
            <a:spLocks noChangeShapeType="1"/>
          </p:cNvSpPr>
          <p:nvPr/>
        </p:nvSpPr>
        <p:spPr bwMode="auto">
          <a:xfrm>
            <a:off x="43434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Line 45"/>
          <p:cNvSpPr>
            <a:spLocks noChangeShapeType="1"/>
          </p:cNvSpPr>
          <p:nvPr/>
        </p:nvSpPr>
        <p:spPr bwMode="auto">
          <a:xfrm>
            <a:off x="4343400" y="3962400"/>
            <a:ext cx="1905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mtClean="0"/>
              <a:t>Program under Non-Communicable Disease Control Directorate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34" y="1785938"/>
            <a:ext cx="8044989" cy="4500582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6666"/>
                </a:solidFill>
              </a:rPr>
              <a:t>Cardiovascular Disease (CVD)</a:t>
            </a:r>
            <a:r>
              <a:rPr lang="id-ID" sz="2800" dirty="0" smtClean="0">
                <a:solidFill>
                  <a:srgbClr val="006666"/>
                </a:solidFill>
              </a:rPr>
              <a:t> </a:t>
            </a:r>
            <a:r>
              <a:rPr lang="en-US" sz="2800" dirty="0" smtClean="0">
                <a:solidFill>
                  <a:srgbClr val="006666"/>
                </a:solidFill>
              </a:rPr>
              <a:t>Control Program </a:t>
            </a:r>
            <a:endParaRPr lang="id-ID" sz="2800" dirty="0" smtClean="0">
              <a:solidFill>
                <a:srgbClr val="006666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6666"/>
                </a:solidFill>
              </a:rPr>
              <a:t>Chronic Disease and Other Degenerative Control Program</a:t>
            </a:r>
            <a:r>
              <a:rPr lang="id-ID" sz="2800" dirty="0" smtClean="0">
                <a:solidFill>
                  <a:srgbClr val="006666"/>
                </a:solidFill>
              </a:rPr>
              <a:t> </a:t>
            </a:r>
          </a:p>
          <a:p>
            <a:pPr>
              <a:defRPr/>
            </a:pPr>
            <a:r>
              <a:rPr lang="en-US" sz="2800" dirty="0" smtClean="0">
                <a:solidFill>
                  <a:srgbClr val="006666"/>
                </a:solidFill>
              </a:rPr>
              <a:t>Diabetes </a:t>
            </a:r>
            <a:r>
              <a:rPr lang="id-ID" sz="2800" dirty="0" smtClean="0">
                <a:solidFill>
                  <a:srgbClr val="006666"/>
                </a:solidFill>
              </a:rPr>
              <a:t> and </a:t>
            </a:r>
            <a:r>
              <a:rPr lang="en-US" sz="2800" dirty="0" smtClean="0">
                <a:solidFill>
                  <a:srgbClr val="006666"/>
                </a:solidFill>
              </a:rPr>
              <a:t>Metabolic Disease</a:t>
            </a:r>
            <a:r>
              <a:rPr lang="id-ID" sz="2800" dirty="0" smtClean="0">
                <a:solidFill>
                  <a:srgbClr val="006666"/>
                </a:solidFill>
              </a:rPr>
              <a:t> </a:t>
            </a:r>
            <a:r>
              <a:rPr lang="en-US" sz="2800" dirty="0" smtClean="0">
                <a:solidFill>
                  <a:srgbClr val="006666"/>
                </a:solidFill>
              </a:rPr>
              <a:t>Control Program </a:t>
            </a:r>
            <a:endParaRPr lang="id-ID" sz="2800" dirty="0" smtClean="0">
              <a:solidFill>
                <a:srgbClr val="006666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6666"/>
                </a:solidFill>
              </a:rPr>
              <a:t>Cancer</a:t>
            </a:r>
            <a:r>
              <a:rPr lang="id-ID" sz="2800" dirty="0" smtClean="0">
                <a:solidFill>
                  <a:srgbClr val="006666"/>
                </a:solidFill>
              </a:rPr>
              <a:t> </a:t>
            </a:r>
            <a:r>
              <a:rPr lang="en-US" sz="2800" dirty="0" smtClean="0">
                <a:solidFill>
                  <a:srgbClr val="006666"/>
                </a:solidFill>
              </a:rPr>
              <a:t>Control Program </a:t>
            </a:r>
            <a:endParaRPr lang="id-ID" sz="2800" dirty="0" smtClean="0">
              <a:solidFill>
                <a:srgbClr val="006666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Accidents and Violence</a:t>
            </a:r>
            <a:r>
              <a:rPr lang="id-ID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006666"/>
                </a:solidFill>
              </a:rPr>
              <a:t>Control Program</a:t>
            </a:r>
            <a:endParaRPr lang="en-US" dirty="0" smtClean="0">
              <a:solidFill>
                <a:srgbClr val="006666"/>
              </a:solidFill>
            </a:endParaRPr>
          </a:p>
          <a:p>
            <a:pPr>
              <a:defRPr/>
            </a:pPr>
            <a:endParaRPr lang="id-ID" dirty="0" smtClean="0">
              <a:solidFill>
                <a:srgbClr val="006666"/>
              </a:solidFill>
            </a:endParaRPr>
          </a:p>
          <a:p>
            <a:pPr>
              <a:defRPr/>
            </a:pPr>
            <a:endParaRPr lang="id-ID" dirty="0" smtClean="0">
              <a:solidFill>
                <a:srgbClr val="006666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666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id-ID" dirty="0" smtClean="0">
              <a:solidFill>
                <a:srgbClr val="006666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6666"/>
              </a:solidFill>
            </a:endParaRPr>
          </a:p>
          <a:p>
            <a:pPr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2893</Words>
  <Application>Microsoft Office PowerPoint</Application>
  <PresentationFormat>On-screen Show (4:3)</PresentationFormat>
  <Paragraphs>566</Paragraphs>
  <Slides>37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Chart</vt:lpstr>
      <vt:lpstr>Worksheet</vt:lpstr>
      <vt:lpstr>NONCOMMUNICABLE DISEASES CONTROL PROGRAM  IN INDONESIA</vt:lpstr>
      <vt:lpstr>Slide 2</vt:lpstr>
      <vt:lpstr>Slide 3</vt:lpstr>
      <vt:lpstr>Trend of Population Growth in Indonesia (1930-2010)</vt:lpstr>
      <vt:lpstr>Population Density in Indonesia 2010</vt:lpstr>
      <vt:lpstr>Slide 6</vt:lpstr>
      <vt:lpstr>Diseases control in Indonesia</vt:lpstr>
      <vt:lpstr>MOH of RI Organization Structure</vt:lpstr>
      <vt:lpstr>Program under Non-Communicable Disease Control Directorate</vt:lpstr>
      <vt:lpstr>Slide 10</vt:lpstr>
      <vt:lpstr>Slide 11</vt:lpstr>
      <vt:lpstr> Risk Factors </vt:lpstr>
      <vt:lpstr>Slide 13</vt:lpstr>
      <vt:lpstr>Proportion of start smoking by age groups INDONESIA-SUSENAS 1995, 2001, 2004 BHR 2007, 2010 </vt:lpstr>
      <vt:lpstr>Teenage Trend smoking prevalence </vt:lpstr>
      <vt:lpstr>Monthly Expenditure by Households,                Indonesia, 2007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Tobacco control</vt:lpstr>
      <vt:lpstr>Slide 30</vt:lpstr>
      <vt:lpstr>Slide 31</vt:lpstr>
      <vt:lpstr>Slide 32</vt:lpstr>
      <vt:lpstr>Slide 33</vt:lpstr>
      <vt:lpstr>Slide 34</vt:lpstr>
      <vt:lpstr>Slide 35</vt:lpstr>
      <vt:lpstr>- Indonesia faces triple burden  - Communicable disease still prevalence  - NCD are increasing  - Emerging &amp; Re-emerging diseases  - Government of Indonesia take NCD as an     Important Public  Health Problem  - NCD Program in Indonesia consists of :  - Advocacy  - Community awareness  - Capacity building  - Surveilance &amp; data collection  - Screening  - Disease management &amp; control  - Strengthen the regulation    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NONCOMMUNICABLE DISEASES CONTROL PROGRAM  IN INDONESIA</dc:title>
  <dc:creator/>
  <cp:lastModifiedBy>SONYVAIO</cp:lastModifiedBy>
  <cp:revision>13</cp:revision>
  <dcterms:created xsi:type="dcterms:W3CDTF">2006-08-16T00:00:00Z</dcterms:created>
  <dcterms:modified xsi:type="dcterms:W3CDTF">2011-09-03T05:29:06Z</dcterms:modified>
</cp:coreProperties>
</file>