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94" r:id="rId2"/>
    <p:sldId id="297" r:id="rId3"/>
    <p:sldId id="318" r:id="rId4"/>
    <p:sldId id="319" r:id="rId5"/>
    <p:sldId id="296" r:id="rId6"/>
    <p:sldId id="320" r:id="rId7"/>
    <p:sldId id="324" r:id="rId8"/>
    <p:sldId id="321" r:id="rId9"/>
    <p:sldId id="325" r:id="rId10"/>
    <p:sldId id="322" r:id="rId11"/>
    <p:sldId id="323" r:id="rId12"/>
    <p:sldId id="303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tiss" initials="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42975"/>
    <a:srgbClr val="00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6416" autoAdjust="0"/>
  </p:normalViewPr>
  <p:slideViewPr>
    <p:cSldViewPr>
      <p:cViewPr>
        <p:scale>
          <a:sx n="72" d="100"/>
          <a:sy n="72" d="100"/>
        </p:scale>
        <p:origin x="-12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3FFC9-219B-4F72-AC5A-BC13401682CF}" type="datetimeFigureOut">
              <a:rPr lang="en-GB" smtClean="0"/>
              <a:pPr/>
              <a:t>02/06/2014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25CBE-9027-470A-AD7A-A5499B337B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364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A49EE30-1981-4AB4-9CC6-72C43D502D02}" type="datetimeFigureOut">
              <a:rPr lang="en-GB" smtClean="0"/>
              <a:pPr/>
              <a:t>02/06/2014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B1E237E-00F2-419E-89C6-95378BB907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819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24C4CEA-2253-427F-944D-ADEF84FB001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ktangel 6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pic>
        <p:nvPicPr>
          <p:cNvPr id="34824" name="Billede 7" descr="WHO-EURO-EN-W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B630-9DAE-4978-8705-277A1D9422A6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B630-9DAE-4978-8705-277A1D9422A6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B630-9DAE-4978-8705-277A1D9422A6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5385E9-A12F-4EFC-B46D-8BA154F8D8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3852862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412875"/>
            <a:ext cx="38544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AE5356-CC17-4513-9AD5-9761569ED7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B630-9DAE-4978-8705-277A1D9422A6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31EAE57-E1B4-4B6F-B60B-3E99135A4D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0F663E-B2B6-4250-95FE-4965419A29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B630-9DAE-4978-8705-277A1D9422A6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B630-9DAE-4978-8705-277A1D9422A6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859712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55727FEF-E655-4F1A-A49F-680BE97CEB10}" type="datetime1">
              <a:rPr lang="da-DK" smtClean="0"/>
              <a:pPr>
                <a:defRPr/>
              </a:pPr>
              <a:t>02-06-2014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ktangel 6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pic>
        <p:nvPicPr>
          <p:cNvPr id="1032" name="Billede 7" descr="WHO-EURO-EN-W.eps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15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1500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15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Elena\Desktop\Uzbekistan\pt1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429000"/>
            <a:ext cx="8280920" cy="2304256"/>
          </a:xfrm>
        </p:spPr>
        <p:txBody>
          <a:bodyPr/>
          <a:lstStyle/>
          <a:p>
            <a:pPr algn="ctr">
              <a:buNone/>
            </a:pPr>
            <a:r>
              <a:rPr lang="fr-CH" sz="4000" b="1" dirty="0" smtClean="0">
                <a:solidFill>
                  <a:schemeClr val="accent6">
                    <a:lumMod val="50000"/>
                  </a:schemeClr>
                </a:solidFill>
              </a:rPr>
              <a:t>Country policies and programs on NCD prevention and control in Uzbekistan </a:t>
            </a:r>
            <a:endParaRPr lang="en-GB" sz="4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14" descr="g3283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454616">
            <a:off x="3231595" y="882679"/>
            <a:ext cx="2813050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07904" y="5877272"/>
            <a:ext cx="54360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2-7 June 2014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5831"/>
          </a:xfrm>
        </p:spPr>
        <p:txBody>
          <a:bodyPr/>
          <a:lstStyle/>
          <a:p>
            <a:pPr algn="ctr"/>
            <a:r>
              <a:rPr lang="fr-CH" b="1" dirty="0" smtClean="0"/>
              <a:t>Lessons learnt over the last 5 years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7"/>
            <a:ext cx="8208912" cy="4464497"/>
          </a:xfrm>
        </p:spPr>
        <p:txBody>
          <a:bodyPr/>
          <a:lstStyle/>
          <a:p>
            <a:r>
              <a:rPr lang="en-US" dirty="0" smtClean="0"/>
              <a:t>High political will is very important</a:t>
            </a:r>
          </a:p>
          <a:p>
            <a:r>
              <a:rPr lang="en-US" dirty="0" smtClean="0"/>
              <a:t>National and international </a:t>
            </a:r>
            <a:r>
              <a:rPr lang="en-US" dirty="0" err="1" smtClean="0"/>
              <a:t>intersectoral</a:t>
            </a:r>
            <a:r>
              <a:rPr lang="en-US" dirty="0" smtClean="0"/>
              <a:t> workshops and events raise awareness and make easier technical collaboration</a:t>
            </a:r>
          </a:p>
          <a:p>
            <a:r>
              <a:rPr lang="en-US" dirty="0" smtClean="0"/>
              <a:t>Evidence of cost-effectiveness and cost-benefits help to convince Ministries of Finance and Economy</a:t>
            </a:r>
          </a:p>
          <a:p>
            <a:r>
              <a:rPr lang="en-US" dirty="0" smtClean="0"/>
              <a:t>Coordination mechanisms within UN and donor organizations should be well functioning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635896" y="5877272"/>
            <a:ext cx="5508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pPr algn="r"/>
            <a:endParaRPr lang="en-US" sz="1400" b="1" dirty="0" smtClean="0">
              <a:solidFill>
                <a:schemeClr val="bg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2-7 June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CH" b="1" dirty="0" err="1" smtClean="0"/>
              <a:t>Next</a:t>
            </a:r>
            <a:r>
              <a:rPr lang="fr-CH" b="1" dirty="0" smtClean="0"/>
              <a:t> </a:t>
            </a:r>
            <a:r>
              <a:rPr lang="fr-CH" b="1" dirty="0" err="1" smtClean="0"/>
              <a:t>steps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680521"/>
          </a:xfrm>
        </p:spPr>
        <p:txBody>
          <a:bodyPr/>
          <a:lstStyle/>
          <a:p>
            <a:r>
              <a:rPr lang="en-US" dirty="0" smtClean="0"/>
              <a:t>Pilot projects on integrated care for PEN implementation in 2 regions with the link to HIS and P4P components </a:t>
            </a:r>
          </a:p>
          <a:p>
            <a:r>
              <a:rPr lang="en-US" dirty="0" smtClean="0"/>
              <a:t>STEPs and GYTS results </a:t>
            </a:r>
            <a:r>
              <a:rPr lang="en-US" dirty="0" err="1" smtClean="0"/>
              <a:t>intersectoral</a:t>
            </a:r>
            <a:r>
              <a:rPr lang="en-US" dirty="0" smtClean="0"/>
              <a:t> launch meetings in October 2014 with policy making discussion</a:t>
            </a:r>
          </a:p>
          <a:p>
            <a:r>
              <a:rPr lang="en-US" dirty="0" smtClean="0"/>
              <a:t>Work with the Ministry of Finance on excise tax increase for tobacco products and revenue modeling for Uzbekistan</a:t>
            </a:r>
          </a:p>
          <a:p>
            <a:r>
              <a:rPr lang="en-US" dirty="0" smtClean="0"/>
              <a:t>Implementation of Healthy cities initiatives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57091"/>
            <a:ext cx="7859712" cy="1008013"/>
          </a:xfrm>
        </p:spPr>
        <p:txBody>
          <a:bodyPr/>
          <a:lstStyle/>
          <a:p>
            <a:pPr>
              <a:buNone/>
            </a:pPr>
            <a:r>
              <a:rPr lang="en-GB" sz="4800" dirty="0" smtClean="0"/>
              <a:t>       Questions?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5949280"/>
            <a:ext cx="30963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Strengthening the response to </a:t>
            </a:r>
            <a:r>
              <a:rPr lang="en-GB" sz="1100" b="1" dirty="0" err="1" smtClean="0">
                <a:solidFill>
                  <a:schemeClr val="bg1"/>
                </a:solidFill>
              </a:rPr>
              <a:t>NCDs</a:t>
            </a:r>
            <a:r>
              <a:rPr lang="en-GB" sz="1100" b="1" dirty="0" smtClean="0">
                <a:solidFill>
                  <a:schemeClr val="bg1"/>
                </a:solidFill>
              </a:rPr>
              <a:t> in </a:t>
            </a:r>
            <a:br>
              <a:rPr lang="en-GB" sz="1100" b="1" dirty="0" smtClean="0">
                <a:solidFill>
                  <a:schemeClr val="bg1"/>
                </a:solidFill>
              </a:rPr>
            </a:br>
            <a:r>
              <a:rPr lang="en-GB" sz="1100" b="1" dirty="0" smtClean="0">
                <a:solidFill>
                  <a:schemeClr val="bg1"/>
                </a:solidFill>
              </a:rPr>
              <a:t>Central Asia and Eastern Europe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1000" b="1" dirty="0" smtClean="0">
                <a:solidFill>
                  <a:schemeClr val="bg1"/>
                </a:solidFill>
              </a:rPr>
              <a:t>Bad </a:t>
            </a:r>
            <a:r>
              <a:rPr lang="en-GB" sz="1000" b="1" dirty="0" err="1" smtClean="0">
                <a:solidFill>
                  <a:schemeClr val="bg1"/>
                </a:solidFill>
              </a:rPr>
              <a:t>Gastein</a:t>
            </a:r>
            <a:r>
              <a:rPr lang="en-GB" sz="1000" b="1" dirty="0" smtClean="0">
                <a:solidFill>
                  <a:schemeClr val="bg1"/>
                </a:solidFill>
              </a:rPr>
              <a:t>, Austria, 2-3 October 2013.</a:t>
            </a:r>
            <a:endParaRPr lang="en-GB" sz="1000" dirty="0" smtClean="0"/>
          </a:p>
          <a:p>
            <a:endParaRPr lang="en-GB" dirty="0"/>
          </a:p>
        </p:txBody>
      </p:sp>
      <p:pic>
        <p:nvPicPr>
          <p:cNvPr id="5" name="Picture 14" descr="g3283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454616">
            <a:off x="3231595" y="882679"/>
            <a:ext cx="2813050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823"/>
          </a:xfrm>
        </p:spPr>
        <p:txBody>
          <a:bodyPr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GB" sz="1400" dirty="0" smtClean="0">
                <a:solidFill>
                  <a:srgbClr val="000000"/>
                </a:solidFill>
                <a:latin typeface="Calibri"/>
              </a:rPr>
            </a:br>
            <a:r>
              <a:rPr lang="en-US" b="1" dirty="0" smtClean="0">
                <a:solidFill>
                  <a:srgbClr val="142975"/>
                </a:solidFill>
                <a:latin typeface="+mn-lt"/>
                <a:ea typeface="+mn-ea"/>
                <a:cs typeface="+mn-cs"/>
              </a:rPr>
              <a:t>Brief country information</a:t>
            </a:r>
            <a:endParaRPr lang="en-GB" b="1" dirty="0">
              <a:solidFill>
                <a:srgbClr val="14297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968552" cy="4680521"/>
          </a:xfrm>
        </p:spPr>
        <p:txBody>
          <a:bodyPr/>
          <a:lstStyle/>
          <a:p>
            <a:pPr marL="457200" indent="-457200"/>
            <a:r>
              <a:rPr lang="en-GB" sz="2200" dirty="0" smtClean="0"/>
              <a:t>The total area of the country is ​​447.4 thousand km</a:t>
            </a:r>
            <a:r>
              <a:rPr lang="en-GB" sz="2200" baseline="30000" dirty="0" smtClean="0"/>
              <a:t>2</a:t>
            </a:r>
            <a:r>
              <a:rPr lang="en-GB" sz="2200" dirty="0" smtClean="0"/>
              <a:t> </a:t>
            </a:r>
          </a:p>
          <a:p>
            <a:pPr marL="457200" indent="-457200"/>
            <a:r>
              <a:rPr lang="en-GB" sz="2200" dirty="0" smtClean="0"/>
              <a:t>Population density is 63.4 people per km</a:t>
            </a:r>
            <a:r>
              <a:rPr lang="en-GB" sz="2200" baseline="30000" dirty="0" smtClean="0"/>
              <a:t>2</a:t>
            </a:r>
          </a:p>
          <a:p>
            <a:pPr marL="457200" indent="-457200"/>
            <a:r>
              <a:rPr lang="en-GB" sz="2200" dirty="0" smtClean="0"/>
              <a:t>Agriculture provides more than 40% of the GNP. Cotton is the main agricultural product </a:t>
            </a:r>
          </a:p>
          <a:p>
            <a:pPr marL="457200" indent="-457200"/>
            <a:r>
              <a:rPr lang="en-GB" sz="2200" dirty="0" smtClean="0"/>
              <a:t>Developed energy, chemical, oil and gas industries, and engineering industries </a:t>
            </a:r>
          </a:p>
          <a:p>
            <a:pPr marL="457200" indent="-457200"/>
            <a:r>
              <a:rPr lang="en-GB" sz="2200" dirty="0" smtClean="0"/>
              <a:t>Rich natural resources of minerals, gas and gold.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95936" y="5877272"/>
            <a:ext cx="5148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</a:t>
            </a:r>
            <a:r>
              <a:rPr lang="en-US" sz="1400" baseline="30000" dirty="0" smtClean="0">
                <a:solidFill>
                  <a:schemeClr val="bg1"/>
                </a:solidFill>
              </a:rPr>
              <a:t>th</a:t>
            </a:r>
            <a:r>
              <a:rPr lang="en-US" sz="1400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Geneva and Lausanne, Switzerland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2-7 June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7" name="Рисунок 22" descr="Описание: C:\Users\Elena\Desktop\Uzbekistan\pt1.gif"/>
          <p:cNvPicPr>
            <a:picLocks noGrp="1"/>
          </p:cNvPicPr>
          <p:nvPr>
            <p:ph sz="half" idx="2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220072" y="1124744"/>
            <a:ext cx="374441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807"/>
          </a:xfrm>
        </p:spPr>
        <p:txBody>
          <a:bodyPr/>
          <a:lstStyle/>
          <a:p>
            <a:pPr marL="457200" lvl="0" indent="-457200" algn="ctr">
              <a:spcBef>
                <a:spcPct val="20000"/>
              </a:spcBef>
              <a:spcAft>
                <a:spcPct val="15000"/>
              </a:spcAft>
            </a:pPr>
            <a:r>
              <a:rPr lang="en-US" b="1" dirty="0" smtClean="0">
                <a:solidFill>
                  <a:srgbClr val="142975"/>
                </a:solidFill>
                <a:ea typeface="+mn-ea"/>
                <a:cs typeface="+mn-cs"/>
              </a:rPr>
              <a:t>NCD country profile </a:t>
            </a:r>
            <a:endParaRPr lang="en-GB" b="1" dirty="0" smtClean="0">
              <a:solidFill>
                <a:srgbClr val="142975"/>
              </a:solidFill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1478" y="836712"/>
            <a:ext cx="4502522" cy="429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446449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95936" y="5877272"/>
            <a:ext cx="5148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8</a:t>
            </a:r>
            <a:r>
              <a:rPr lang="en-US" sz="1400" baseline="30000" dirty="0" smtClean="0">
                <a:solidFill>
                  <a:schemeClr val="bg1"/>
                </a:solidFill>
              </a:rPr>
              <a:t>th</a:t>
            </a:r>
            <a:r>
              <a:rPr lang="en-US" sz="1400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pPr algn="r"/>
            <a:endParaRPr lang="en-US" sz="1400" dirty="0" smtClean="0">
              <a:solidFill>
                <a:schemeClr val="bg1"/>
              </a:solidFill>
            </a:endParaRP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2-7 June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188913"/>
            <a:ext cx="8568952" cy="1143000"/>
          </a:xfrm>
        </p:spPr>
        <p:txBody>
          <a:bodyPr/>
          <a:lstStyle/>
          <a:p>
            <a:pPr algn="ctr"/>
            <a:r>
              <a:rPr lang="fr-CH" b="1" dirty="0" smtClean="0"/>
              <a:t>Key achievements in tackling NCDs and risk factors</a:t>
            </a:r>
            <a:endParaRPr lang="ru-RU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392488"/>
          </a:xfrm>
        </p:spPr>
        <p:txBody>
          <a:bodyPr/>
          <a:lstStyle/>
          <a:p>
            <a:r>
              <a:rPr lang="en-US" sz="2600" dirty="0" smtClean="0"/>
              <a:t>Developed comprehensive national NCD prevention and control strategy and action plan 2014-2020:</a:t>
            </a:r>
          </a:p>
          <a:p>
            <a:pPr lvl="1"/>
            <a:r>
              <a:rPr lang="en-US" sz="2200" dirty="0" smtClean="0"/>
              <a:t>a</a:t>
            </a:r>
            <a:r>
              <a:rPr lang="en-US" sz="2200" dirty="0" smtClean="0"/>
              <a:t>bout ¾ of actions related to other </a:t>
            </a:r>
            <a:r>
              <a:rPr lang="en-US" sz="2200" dirty="0" smtClean="0"/>
              <a:t>sectors, and only ¼ - to health care system</a:t>
            </a:r>
          </a:p>
          <a:p>
            <a:pPr lvl="1"/>
            <a:r>
              <a:rPr lang="en-US" sz="2200" dirty="0" smtClean="0"/>
              <a:t>includes adapted national targets in line with 9 global monitoring indicators for NCDs</a:t>
            </a:r>
          </a:p>
          <a:p>
            <a:pPr lvl="1"/>
            <a:r>
              <a:rPr lang="en-US" sz="2200" dirty="0" smtClean="0"/>
              <a:t>s</a:t>
            </a:r>
            <a:r>
              <a:rPr lang="en-US" sz="2200" dirty="0" smtClean="0"/>
              <a:t>igned by</a:t>
            </a:r>
            <a:r>
              <a:rPr lang="en-US" sz="2200" dirty="0" smtClean="0"/>
              <a:t> 25 ministries, state agencies, organizations, incl. NGOs</a:t>
            </a:r>
          </a:p>
          <a:p>
            <a:pPr lvl="1"/>
            <a:r>
              <a:rPr lang="en-US" sz="2200" dirty="0" smtClean="0"/>
              <a:t>proposing establishing high-level Public Health Steering Committee lead by Deputy Vise-Minister</a:t>
            </a:r>
          </a:p>
          <a:p>
            <a:pPr lvl="1"/>
            <a:r>
              <a:rPr lang="en-US" sz="2200" dirty="0" smtClean="0"/>
              <a:t>s</a:t>
            </a:r>
            <a:r>
              <a:rPr lang="en-US" sz="2200" dirty="0" smtClean="0"/>
              <a:t>ubmitted for governmental approval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3635896" y="5805264"/>
            <a:ext cx="5508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pPr algn="r"/>
            <a:endParaRPr lang="en-US" sz="1400" b="1" dirty="0" smtClean="0">
              <a:solidFill>
                <a:schemeClr val="bg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2-7 June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188913"/>
            <a:ext cx="8568952" cy="1143000"/>
          </a:xfrm>
        </p:spPr>
        <p:txBody>
          <a:bodyPr/>
          <a:lstStyle/>
          <a:p>
            <a:pPr algn="ctr"/>
            <a:r>
              <a:rPr lang="fr-CH" b="1" dirty="0" smtClean="0"/>
              <a:t>Key achievements in tackling NCDs and risk </a:t>
            </a:r>
            <a:r>
              <a:rPr lang="fr-CH" b="1" dirty="0" smtClean="0"/>
              <a:t>factors (2)</a:t>
            </a:r>
            <a:endParaRPr lang="ru-RU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248472"/>
          </a:xfrm>
        </p:spPr>
        <p:txBody>
          <a:bodyPr/>
          <a:lstStyle/>
          <a:p>
            <a:r>
              <a:rPr lang="en-US" dirty="0" smtClean="0"/>
              <a:t>Adoption of the Law on tobacco and alcohol use restriction in 2012</a:t>
            </a:r>
          </a:p>
          <a:p>
            <a:r>
              <a:rPr lang="en-US" dirty="0" smtClean="0"/>
              <a:t>Ratification of the WHO FCTC</a:t>
            </a:r>
          </a:p>
          <a:p>
            <a:r>
              <a:rPr lang="en-US" dirty="0" smtClean="0"/>
              <a:t>Conduction of national STEPs and GYTS surveys 2014</a:t>
            </a:r>
          </a:p>
          <a:p>
            <a:r>
              <a:rPr lang="en-US" dirty="0" smtClean="0"/>
              <a:t>Adapted WHO PEN protocols at national level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3635896" y="5805264"/>
            <a:ext cx="5508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pPr algn="r"/>
            <a:endParaRPr lang="en-US" sz="1400" b="1" dirty="0" smtClean="0">
              <a:solidFill>
                <a:schemeClr val="bg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2-7 June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b="1" dirty="0" smtClean="0"/>
              <a:t>Main challenges</a:t>
            </a:r>
            <a:endParaRPr lang="ru-RU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268759"/>
            <a:ext cx="8424936" cy="4536505"/>
          </a:xfrm>
        </p:spPr>
        <p:txBody>
          <a:bodyPr/>
          <a:lstStyle/>
          <a:p>
            <a:r>
              <a:rPr lang="en-US" dirty="0" smtClean="0"/>
              <a:t>Failure to include considerable excise tax increase on tobacco and alcohol </a:t>
            </a:r>
            <a:r>
              <a:rPr lang="en-US" dirty="0" smtClean="0"/>
              <a:t>products (most </a:t>
            </a:r>
            <a:r>
              <a:rPr lang="en-US" dirty="0" smtClean="0"/>
              <a:t>possible due to </a:t>
            </a:r>
            <a:r>
              <a:rPr lang="en-US" dirty="0" err="1" smtClean="0"/>
              <a:t>UzBAT</a:t>
            </a:r>
            <a:r>
              <a:rPr lang="en-US" dirty="0" smtClean="0"/>
              <a:t> strong </a:t>
            </a:r>
            <a:r>
              <a:rPr lang="en-US" dirty="0" smtClean="0"/>
              <a:t>lobbying)</a:t>
            </a:r>
          </a:p>
          <a:p>
            <a:r>
              <a:rPr lang="en-US" dirty="0" smtClean="0"/>
              <a:t>Failure in establishing Health promotion fund in order to ensure sustainable funding of Health promotion and NCD prevention (as 1% of revenue from tobacco and alcohol tax)</a:t>
            </a:r>
          </a:p>
          <a:p>
            <a:r>
              <a:rPr lang="en-US" dirty="0" smtClean="0"/>
              <a:t>Weak </a:t>
            </a:r>
            <a:r>
              <a:rPr lang="en-US" dirty="0" err="1" smtClean="0"/>
              <a:t>intersectoral</a:t>
            </a:r>
            <a:r>
              <a:rPr lang="en-US" dirty="0" smtClean="0"/>
              <a:t> collaboration and not clear mechanisms of technical interaction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3635896" y="5877272"/>
            <a:ext cx="5508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pPr algn="r"/>
            <a:endParaRPr lang="en-US" sz="1400" b="1" dirty="0" smtClean="0">
              <a:solidFill>
                <a:schemeClr val="bg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2-7 June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b="1" dirty="0" smtClean="0"/>
              <a:t>Main </a:t>
            </a:r>
            <a:r>
              <a:rPr lang="fr-CH" b="1" dirty="0" smtClean="0"/>
              <a:t>challenges (2)</a:t>
            </a:r>
            <a:endParaRPr lang="ru-RU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412875"/>
            <a:ext cx="7920880" cy="4320381"/>
          </a:xfrm>
        </p:spPr>
        <p:txBody>
          <a:bodyPr/>
          <a:lstStyle/>
          <a:p>
            <a:r>
              <a:rPr lang="en-US" dirty="0" smtClean="0"/>
              <a:t>Low awareness about NCD burden and “best-buys” in other sectors</a:t>
            </a:r>
            <a:endParaRPr lang="en-US" dirty="0" smtClean="0"/>
          </a:p>
          <a:p>
            <a:r>
              <a:rPr lang="en-US" dirty="0" smtClean="0"/>
              <a:t>Weak evidence-based policy making capacity</a:t>
            </a:r>
          </a:p>
          <a:p>
            <a:r>
              <a:rPr lang="en-US" dirty="0" smtClean="0"/>
              <a:t>Weak NCD and risk factors surveillance system</a:t>
            </a:r>
          </a:p>
          <a:p>
            <a:r>
              <a:rPr lang="en-US" dirty="0" smtClean="0"/>
              <a:t>Low research capacity </a:t>
            </a:r>
            <a:r>
              <a:rPr lang="en-US" dirty="0" smtClean="0"/>
              <a:t>in NCD, especially with economical aspects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3635896" y="5877272"/>
            <a:ext cx="5508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400" b="1" dirty="0" smtClean="0">
                <a:solidFill>
                  <a:schemeClr val="bg1"/>
                </a:solidFill>
              </a:rPr>
              <a:t> International seminar on the public health aspects of NCDs </a:t>
            </a:r>
          </a:p>
          <a:p>
            <a:pPr algn="r"/>
            <a:endParaRPr lang="en-US" sz="1400" b="1" dirty="0" smtClean="0">
              <a:solidFill>
                <a:schemeClr val="bg1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Geneva and Lausanne, Switzerland 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2-7 June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O-Europe-powerpoint-template-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</TotalTime>
  <Words>550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WHO-Europe-powerpoint-template-2010</vt:lpstr>
      <vt:lpstr>Slide 1</vt:lpstr>
      <vt:lpstr> Brief country information</vt:lpstr>
      <vt:lpstr>Slide 3</vt:lpstr>
      <vt:lpstr>Slide 4</vt:lpstr>
      <vt:lpstr>NCD country profile </vt:lpstr>
      <vt:lpstr>Key achievements in tackling NCDs and risk factors</vt:lpstr>
      <vt:lpstr>Key achievements in tackling NCDs and risk factors (2)</vt:lpstr>
      <vt:lpstr>Main challenges</vt:lpstr>
      <vt:lpstr>Main challenges (2)</vt:lpstr>
      <vt:lpstr>Lessons learnt over the last 5 years</vt:lpstr>
      <vt:lpstr>Next steps</vt:lpstr>
      <vt:lpstr>Slide 12</vt:lpstr>
    </vt:vector>
  </TitlesOfParts>
  <Company>World Health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Liza Lebedeva</dc:creator>
  <cp:lastModifiedBy>Elena Tsoy</cp:lastModifiedBy>
  <cp:revision>559</cp:revision>
  <dcterms:created xsi:type="dcterms:W3CDTF">2011-02-25T01:35:09Z</dcterms:created>
  <dcterms:modified xsi:type="dcterms:W3CDTF">2014-06-02T15:01:29Z</dcterms:modified>
</cp:coreProperties>
</file>