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97" r:id="rId2"/>
  </p:sldMasterIdLst>
  <p:notesMasterIdLst>
    <p:notesMasterId r:id="rId19"/>
  </p:notesMasterIdLst>
  <p:sldIdLst>
    <p:sldId id="363" r:id="rId3"/>
    <p:sldId id="365" r:id="rId4"/>
    <p:sldId id="338" r:id="rId5"/>
    <p:sldId id="366" r:id="rId6"/>
    <p:sldId id="339" r:id="rId7"/>
    <p:sldId id="367" r:id="rId8"/>
    <p:sldId id="369" r:id="rId9"/>
    <p:sldId id="370" r:id="rId10"/>
    <p:sldId id="375" r:id="rId11"/>
    <p:sldId id="380" r:id="rId12"/>
    <p:sldId id="381" r:id="rId13"/>
    <p:sldId id="382" r:id="rId14"/>
    <p:sldId id="383" r:id="rId15"/>
    <p:sldId id="384" r:id="rId16"/>
    <p:sldId id="385" r:id="rId17"/>
    <p:sldId id="386" r:id="rId18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5AB"/>
    <a:srgbClr val="FF99FF"/>
    <a:srgbClr val="A4EAE3"/>
    <a:srgbClr val="B2B2B2"/>
    <a:srgbClr val="F29000"/>
    <a:srgbClr val="C0C0C0"/>
    <a:srgbClr val="DDDDDD"/>
    <a:srgbClr val="CCFFFF"/>
    <a:srgbClr val="FF9B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22593" autoAdjust="0"/>
    <p:restoredTop sz="94660"/>
  </p:normalViewPr>
  <p:slideViewPr>
    <p:cSldViewPr snapToGrid="0">
      <p:cViewPr>
        <p:scale>
          <a:sx n="50" d="100"/>
          <a:sy n="50" d="100"/>
        </p:scale>
        <p:origin x="-156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658" y="-96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Current smokers</c:v>
                </c:pt>
                <c:pt idx="1">
                  <c:v>Alcohol users</c:v>
                </c:pt>
                <c:pt idx="2">
                  <c:v>Unhealthy diet (less than five portion of fruit and vegetable )</c:v>
                </c:pt>
                <c:pt idx="3">
                  <c:v>Physical inactivity (less than 600 MET)</c:v>
                </c:pt>
                <c:pt idx="4">
                  <c:v>Over weight and Obese – (&gt; 25 BMI)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0.22800000000000031</c:v>
                </c:pt>
                <c:pt idx="1">
                  <c:v>0.26</c:v>
                </c:pt>
                <c:pt idx="2">
                  <c:v>0.81399999999999995</c:v>
                </c:pt>
                <c:pt idx="3">
                  <c:v>0.17900000000000021</c:v>
                </c:pt>
                <c:pt idx="4">
                  <c:v>0.19600000000000031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Current smokers</c:v>
                </c:pt>
                <c:pt idx="1">
                  <c:v>Alcohol users</c:v>
                </c:pt>
                <c:pt idx="2">
                  <c:v>Unhealthy diet (less than five portion of fruit and vegetable )</c:v>
                </c:pt>
                <c:pt idx="3">
                  <c:v>Physical inactivity (less than 600 MET)</c:v>
                </c:pt>
                <c:pt idx="4">
                  <c:v>Over weight and Obese – (&gt; 25 BMI)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3.0000000000000096E-3</c:v>
                </c:pt>
                <c:pt idx="1">
                  <c:v>1.2000000000000021E-2</c:v>
                </c:pt>
                <c:pt idx="2">
                  <c:v>0.83300000000000063</c:v>
                </c:pt>
                <c:pt idx="3">
                  <c:v>0.31900000000000084</c:v>
                </c:pt>
                <c:pt idx="4">
                  <c:v>0.30400000000000038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Both 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Current smokers</c:v>
                </c:pt>
                <c:pt idx="1">
                  <c:v>Alcohol users</c:v>
                </c:pt>
                <c:pt idx="2">
                  <c:v>Unhealthy diet (less than five portion of fruit and vegetable )</c:v>
                </c:pt>
                <c:pt idx="3">
                  <c:v>Physical inactivity (less than 600 MET)</c:v>
                </c:pt>
                <c:pt idx="4">
                  <c:v>Over weight and Obese – (&gt; 25 BMI)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0.11500000000000014</c:v>
                </c:pt>
                <c:pt idx="1">
                  <c:v>0.13500000000000001</c:v>
                </c:pt>
                <c:pt idx="2">
                  <c:v>0.82399999999999995</c:v>
                </c:pt>
                <c:pt idx="3" formatCode="0%">
                  <c:v>0.25</c:v>
                </c:pt>
                <c:pt idx="4" formatCode="0%">
                  <c:v>0.25</c:v>
                </c:pt>
              </c:numCache>
            </c:numRef>
          </c:val>
        </c:ser>
        <c:axId val="65427328"/>
        <c:axId val="65428864"/>
      </c:barChart>
      <c:catAx>
        <c:axId val="65427328"/>
        <c:scaling>
          <c:orientation val="minMax"/>
        </c:scaling>
        <c:axPos val="b"/>
        <c:majorTickMark val="none"/>
        <c:tickLblPos val="nextTo"/>
        <c:crossAx val="65428864"/>
        <c:crosses val="autoZero"/>
        <c:auto val="1"/>
        <c:lblAlgn val="ctr"/>
        <c:lblOffset val="100"/>
      </c:catAx>
      <c:valAx>
        <c:axId val="6542886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Percentage population</a:t>
                </a:r>
              </a:p>
            </c:rich>
          </c:tx>
          <c:layout/>
        </c:title>
        <c:numFmt formatCode="0.00%" sourceLinked="1"/>
        <c:majorTickMark val="none"/>
        <c:tickLblPos val="nextTo"/>
        <c:crossAx val="654273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C36B3A-E22C-4585-A66F-026C056A2CD5}" type="doc">
      <dgm:prSet loTypeId="urn:microsoft.com/office/officeart/2005/8/layout/radial1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2F7776F5-C8C8-4014-9370-21B06238AD1F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Demographic Transition</a:t>
          </a:r>
          <a:endParaRPr lang="en-US" sz="1800" dirty="0">
            <a:solidFill>
              <a:schemeClr val="tx1"/>
            </a:solidFill>
          </a:endParaRPr>
        </a:p>
      </dgm:t>
    </dgm:pt>
    <dgm:pt modelId="{EDA1E567-B4AF-4FC2-94DF-E2C3387D05E6}" type="parTrans" cxnId="{2AC08E8B-28FA-49D1-9AE8-9C3751904E92}">
      <dgm:prSet custT="1"/>
      <dgm:spPr>
        <a:ln w="76200"/>
      </dgm:spPr>
      <dgm:t>
        <a:bodyPr/>
        <a:lstStyle/>
        <a:p>
          <a:endParaRPr lang="en-US" sz="1800"/>
        </a:p>
      </dgm:t>
    </dgm:pt>
    <dgm:pt modelId="{8AAACBAB-749F-4651-A340-1A5B26CDBB4B}" type="sibTrans" cxnId="{2AC08E8B-28FA-49D1-9AE8-9C3751904E92}">
      <dgm:prSet/>
      <dgm:spPr/>
      <dgm:t>
        <a:bodyPr/>
        <a:lstStyle/>
        <a:p>
          <a:endParaRPr lang="en-US" sz="1800"/>
        </a:p>
      </dgm:t>
    </dgm:pt>
    <dgm:pt modelId="{77F249FE-83F8-4863-A17D-7D271403F409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Epidemiological</a:t>
          </a:r>
        </a:p>
        <a:p>
          <a:r>
            <a:rPr lang="en-US" sz="1800" dirty="0" smtClean="0">
              <a:solidFill>
                <a:schemeClr val="tx1"/>
              </a:solidFill>
            </a:rPr>
            <a:t>Transition</a:t>
          </a:r>
          <a:endParaRPr lang="en-US" sz="1800" dirty="0">
            <a:solidFill>
              <a:schemeClr val="tx1"/>
            </a:solidFill>
          </a:endParaRPr>
        </a:p>
      </dgm:t>
    </dgm:pt>
    <dgm:pt modelId="{24038D9B-880C-43FB-A27E-FF2FB2BE3E9F}" type="sibTrans" cxnId="{D2018015-B847-4F42-81A1-8D0D96B43118}">
      <dgm:prSet/>
      <dgm:spPr/>
      <dgm:t>
        <a:bodyPr/>
        <a:lstStyle/>
        <a:p>
          <a:endParaRPr lang="en-US" sz="1800"/>
        </a:p>
      </dgm:t>
    </dgm:pt>
    <dgm:pt modelId="{D63AB902-D8F0-4121-836A-71E1F1D8A8E5}" type="parTrans" cxnId="{D2018015-B847-4F42-81A1-8D0D96B43118}">
      <dgm:prSet custT="1"/>
      <dgm:spPr>
        <a:ln w="76200"/>
      </dgm:spPr>
      <dgm:t>
        <a:bodyPr/>
        <a:lstStyle/>
        <a:p>
          <a:endParaRPr lang="en-US" sz="1800"/>
        </a:p>
      </dgm:t>
    </dgm:pt>
    <dgm:pt modelId="{85342ACB-D46F-4E97-9435-1D28A8EC6977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NCD Burden</a:t>
          </a:r>
          <a:endParaRPr lang="en-US" sz="1800" dirty="0">
            <a:solidFill>
              <a:schemeClr val="tx1"/>
            </a:solidFill>
          </a:endParaRPr>
        </a:p>
      </dgm:t>
    </dgm:pt>
    <dgm:pt modelId="{4C6A053A-65D1-448F-AA5C-7CB76CA9F9EB}" type="sibTrans" cxnId="{52157ED3-15CA-4532-8846-E17B38AB6D0C}">
      <dgm:prSet/>
      <dgm:spPr/>
      <dgm:t>
        <a:bodyPr/>
        <a:lstStyle/>
        <a:p>
          <a:endParaRPr lang="en-US" sz="1800"/>
        </a:p>
      </dgm:t>
    </dgm:pt>
    <dgm:pt modelId="{B0C1D32F-5E43-49AD-A839-8634C8EF9755}" type="parTrans" cxnId="{52157ED3-15CA-4532-8846-E17B38AB6D0C}">
      <dgm:prSet/>
      <dgm:spPr/>
      <dgm:t>
        <a:bodyPr/>
        <a:lstStyle/>
        <a:p>
          <a:endParaRPr lang="en-US" sz="1800"/>
        </a:p>
      </dgm:t>
    </dgm:pt>
    <dgm:pt modelId="{DCC80181-7699-4898-A436-51229009DF80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Social Transition</a:t>
          </a:r>
          <a:endParaRPr lang="en-US" sz="1800" dirty="0">
            <a:solidFill>
              <a:schemeClr val="tx1"/>
            </a:solidFill>
          </a:endParaRPr>
        </a:p>
      </dgm:t>
    </dgm:pt>
    <dgm:pt modelId="{ADA4A250-D5F0-47CC-BF4E-2B82F21ED925}" type="sibTrans" cxnId="{F07CAFC4-A8FC-4DE8-A4D1-FD0FE3D3B55C}">
      <dgm:prSet/>
      <dgm:spPr/>
      <dgm:t>
        <a:bodyPr/>
        <a:lstStyle/>
        <a:p>
          <a:endParaRPr lang="en-US" sz="1800"/>
        </a:p>
      </dgm:t>
    </dgm:pt>
    <dgm:pt modelId="{86261FDB-995A-460B-8BFF-F0E23E0183D0}" type="parTrans" cxnId="{F07CAFC4-A8FC-4DE8-A4D1-FD0FE3D3B55C}">
      <dgm:prSet custT="1"/>
      <dgm:spPr>
        <a:ln w="76200"/>
      </dgm:spPr>
      <dgm:t>
        <a:bodyPr/>
        <a:lstStyle/>
        <a:p>
          <a:endParaRPr lang="en-US" sz="1800"/>
        </a:p>
      </dgm:t>
    </dgm:pt>
    <dgm:pt modelId="{111A3ABB-3B88-439E-970D-49CE195BC1AE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Economic Transition</a:t>
          </a:r>
          <a:endParaRPr lang="en-US" sz="1800" dirty="0">
            <a:solidFill>
              <a:schemeClr val="tx1"/>
            </a:solidFill>
          </a:endParaRPr>
        </a:p>
      </dgm:t>
    </dgm:pt>
    <dgm:pt modelId="{D8395E8D-AFC9-42DC-AA86-601AC95F2361}" type="sibTrans" cxnId="{D0A9D7AD-6AF4-48E9-A0E4-5427F75325A7}">
      <dgm:prSet/>
      <dgm:spPr/>
      <dgm:t>
        <a:bodyPr/>
        <a:lstStyle/>
        <a:p>
          <a:endParaRPr lang="en-US" sz="1800"/>
        </a:p>
      </dgm:t>
    </dgm:pt>
    <dgm:pt modelId="{3A83669B-D063-4143-B236-B9A52DA75952}" type="parTrans" cxnId="{D0A9D7AD-6AF4-48E9-A0E4-5427F75325A7}">
      <dgm:prSet custT="1"/>
      <dgm:spPr>
        <a:ln w="76200"/>
      </dgm:spPr>
      <dgm:t>
        <a:bodyPr/>
        <a:lstStyle/>
        <a:p>
          <a:endParaRPr lang="en-US" sz="1800"/>
        </a:p>
      </dgm:t>
    </dgm:pt>
    <dgm:pt modelId="{3ABFB57D-9E30-4051-AD34-F9F0CD048BD1}" type="pres">
      <dgm:prSet presAssocID="{7BC36B3A-E22C-4585-A66F-026C056A2CD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DE3A3E-D7DB-4A9F-8A81-3454404B673A}" type="pres">
      <dgm:prSet presAssocID="{85342ACB-D46F-4E97-9435-1D28A8EC6977}" presName="centerShape" presStyleLbl="node0" presStyleIdx="0" presStyleCnt="1" custLinFactNeighborX="13906" custLinFactNeighborY="594"/>
      <dgm:spPr/>
      <dgm:t>
        <a:bodyPr/>
        <a:lstStyle/>
        <a:p>
          <a:endParaRPr lang="en-US"/>
        </a:p>
      </dgm:t>
    </dgm:pt>
    <dgm:pt modelId="{B7FA7B7A-6383-462E-884E-9800452FA5D5}" type="pres">
      <dgm:prSet presAssocID="{EDA1E567-B4AF-4FC2-94DF-E2C3387D05E6}" presName="Name9" presStyleLbl="parChTrans1D2" presStyleIdx="0" presStyleCnt="4"/>
      <dgm:spPr/>
      <dgm:t>
        <a:bodyPr/>
        <a:lstStyle/>
        <a:p>
          <a:endParaRPr lang="en-US"/>
        </a:p>
      </dgm:t>
    </dgm:pt>
    <dgm:pt modelId="{7165F8E8-ECFD-43D0-9E8D-4F7783A4977E}" type="pres">
      <dgm:prSet presAssocID="{EDA1E567-B4AF-4FC2-94DF-E2C3387D05E6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28F5267-0432-4763-B2E1-6732328E4314}" type="pres">
      <dgm:prSet presAssocID="{2F7776F5-C8C8-4014-9370-21B06238AD1F}" presName="node" presStyleLbl="node1" presStyleIdx="0" presStyleCnt="4" custScaleX="201188" custRadScaleRad="103695" custRadScaleInc="-88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DE3082-1FD2-4754-85DA-686D2FEE53AF}" type="pres">
      <dgm:prSet presAssocID="{D63AB902-D8F0-4121-836A-71E1F1D8A8E5}" presName="Name9" presStyleLbl="parChTrans1D2" presStyleIdx="1" presStyleCnt="4"/>
      <dgm:spPr/>
      <dgm:t>
        <a:bodyPr/>
        <a:lstStyle/>
        <a:p>
          <a:endParaRPr lang="en-US"/>
        </a:p>
      </dgm:t>
    </dgm:pt>
    <dgm:pt modelId="{CC8CEEDB-6D62-44F3-B02D-2A60DD9334BF}" type="pres">
      <dgm:prSet presAssocID="{D63AB902-D8F0-4121-836A-71E1F1D8A8E5}" presName="connTx" presStyleLbl="parChTrans1D2" presStyleIdx="1" presStyleCnt="4"/>
      <dgm:spPr/>
      <dgm:t>
        <a:bodyPr/>
        <a:lstStyle/>
        <a:p>
          <a:endParaRPr lang="en-US"/>
        </a:p>
      </dgm:t>
    </dgm:pt>
    <dgm:pt modelId="{4035D72A-E16A-4788-8179-D75F9A91E05A}" type="pres">
      <dgm:prSet presAssocID="{77F249FE-83F8-4863-A17D-7D271403F409}" presName="node" presStyleLbl="node1" presStyleIdx="1" presStyleCnt="4" custScaleX="245571" custRadScaleRad="102153" custRadScaleInc="288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20AE12-228E-4A62-AE0F-B02BDCC12440}" type="pres">
      <dgm:prSet presAssocID="{86261FDB-995A-460B-8BFF-F0E23E0183D0}" presName="Name9" presStyleLbl="parChTrans1D2" presStyleIdx="2" presStyleCnt="4"/>
      <dgm:spPr/>
      <dgm:t>
        <a:bodyPr/>
        <a:lstStyle/>
        <a:p>
          <a:endParaRPr lang="en-US"/>
        </a:p>
      </dgm:t>
    </dgm:pt>
    <dgm:pt modelId="{E7A2B5B5-F457-4095-8330-B7F01C8B32EB}" type="pres">
      <dgm:prSet presAssocID="{86261FDB-995A-460B-8BFF-F0E23E0183D0}" presName="connTx" presStyleLbl="parChTrans1D2" presStyleIdx="2" presStyleCnt="4"/>
      <dgm:spPr/>
      <dgm:t>
        <a:bodyPr/>
        <a:lstStyle/>
        <a:p>
          <a:endParaRPr lang="en-US"/>
        </a:p>
      </dgm:t>
    </dgm:pt>
    <dgm:pt modelId="{EFAF0D66-C447-4B4C-9014-3F9B92C68469}" type="pres">
      <dgm:prSet presAssocID="{DCC80181-7699-4898-A436-51229009DF80}" presName="node" presStyleLbl="node1" presStyleIdx="2" presStyleCnt="4" custScaleX="141218" custRadScaleRad="156615" custRadScaleInc="-130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B7800-03B8-434F-A1AC-7C9D13F01878}" type="pres">
      <dgm:prSet presAssocID="{3A83669B-D063-4143-B236-B9A52DA75952}" presName="Name9" presStyleLbl="parChTrans1D2" presStyleIdx="3" presStyleCnt="4"/>
      <dgm:spPr/>
      <dgm:t>
        <a:bodyPr/>
        <a:lstStyle/>
        <a:p>
          <a:endParaRPr lang="en-US"/>
        </a:p>
      </dgm:t>
    </dgm:pt>
    <dgm:pt modelId="{CA1DDF71-AD2C-48A9-9E6C-598FE1A50F88}" type="pres">
      <dgm:prSet presAssocID="{3A83669B-D063-4143-B236-B9A52DA75952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BDD3EFD-68C4-4DF2-A912-3096567F7AA4}" type="pres">
      <dgm:prSet presAssocID="{111A3ABB-3B88-439E-970D-49CE195BC1AE}" presName="node" presStyleLbl="node1" presStyleIdx="3" presStyleCnt="4" custScaleX="155334" custRadScaleRad="162145" custRadScaleInc="340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7AAF0A-C096-4879-B81F-429962DB9080}" type="presOf" srcId="{86261FDB-995A-460B-8BFF-F0E23E0183D0}" destId="{D620AE12-228E-4A62-AE0F-B02BDCC12440}" srcOrd="0" destOrd="0" presId="urn:microsoft.com/office/officeart/2005/8/layout/radial1"/>
    <dgm:cxn modelId="{7D08B5E5-7EF2-4DB9-A31C-60407727B647}" type="presOf" srcId="{D63AB902-D8F0-4121-836A-71E1F1D8A8E5}" destId="{F3DE3082-1FD2-4754-85DA-686D2FEE53AF}" srcOrd="0" destOrd="0" presId="urn:microsoft.com/office/officeart/2005/8/layout/radial1"/>
    <dgm:cxn modelId="{D0A9D7AD-6AF4-48E9-A0E4-5427F75325A7}" srcId="{85342ACB-D46F-4E97-9435-1D28A8EC6977}" destId="{111A3ABB-3B88-439E-970D-49CE195BC1AE}" srcOrd="3" destOrd="0" parTransId="{3A83669B-D063-4143-B236-B9A52DA75952}" sibTransId="{D8395E8D-AFC9-42DC-AA86-601AC95F2361}"/>
    <dgm:cxn modelId="{7DA785B8-2B11-4C86-8B03-A366B24449A4}" type="presOf" srcId="{EDA1E567-B4AF-4FC2-94DF-E2C3387D05E6}" destId="{B7FA7B7A-6383-462E-884E-9800452FA5D5}" srcOrd="0" destOrd="0" presId="urn:microsoft.com/office/officeart/2005/8/layout/radial1"/>
    <dgm:cxn modelId="{754CD393-8382-4D34-B40C-4EE678A6E929}" type="presOf" srcId="{7BC36B3A-E22C-4585-A66F-026C056A2CD5}" destId="{3ABFB57D-9E30-4051-AD34-F9F0CD048BD1}" srcOrd="0" destOrd="0" presId="urn:microsoft.com/office/officeart/2005/8/layout/radial1"/>
    <dgm:cxn modelId="{95874E1A-7D88-4B77-B91C-DF75C7F35D76}" type="presOf" srcId="{EDA1E567-B4AF-4FC2-94DF-E2C3387D05E6}" destId="{7165F8E8-ECFD-43D0-9E8D-4F7783A4977E}" srcOrd="1" destOrd="0" presId="urn:microsoft.com/office/officeart/2005/8/layout/radial1"/>
    <dgm:cxn modelId="{52157ED3-15CA-4532-8846-E17B38AB6D0C}" srcId="{7BC36B3A-E22C-4585-A66F-026C056A2CD5}" destId="{85342ACB-D46F-4E97-9435-1D28A8EC6977}" srcOrd="0" destOrd="0" parTransId="{B0C1D32F-5E43-49AD-A839-8634C8EF9755}" sibTransId="{4C6A053A-65D1-448F-AA5C-7CB76CA9F9EB}"/>
    <dgm:cxn modelId="{D2018015-B847-4F42-81A1-8D0D96B43118}" srcId="{85342ACB-D46F-4E97-9435-1D28A8EC6977}" destId="{77F249FE-83F8-4863-A17D-7D271403F409}" srcOrd="1" destOrd="0" parTransId="{D63AB902-D8F0-4121-836A-71E1F1D8A8E5}" sibTransId="{24038D9B-880C-43FB-A27E-FF2FB2BE3E9F}"/>
    <dgm:cxn modelId="{31B8DA2B-8EA9-4973-9A80-B6587A907986}" type="presOf" srcId="{111A3ABB-3B88-439E-970D-49CE195BC1AE}" destId="{ABDD3EFD-68C4-4DF2-A912-3096567F7AA4}" srcOrd="0" destOrd="0" presId="urn:microsoft.com/office/officeart/2005/8/layout/radial1"/>
    <dgm:cxn modelId="{6B767489-EEB0-4326-9F4C-5C05B6B147C2}" type="presOf" srcId="{D63AB902-D8F0-4121-836A-71E1F1D8A8E5}" destId="{CC8CEEDB-6D62-44F3-B02D-2A60DD9334BF}" srcOrd="1" destOrd="0" presId="urn:microsoft.com/office/officeart/2005/8/layout/radial1"/>
    <dgm:cxn modelId="{EB7CAA97-8209-4736-8865-C6BA19C3CC9E}" type="presOf" srcId="{86261FDB-995A-460B-8BFF-F0E23E0183D0}" destId="{E7A2B5B5-F457-4095-8330-B7F01C8B32EB}" srcOrd="1" destOrd="0" presId="urn:microsoft.com/office/officeart/2005/8/layout/radial1"/>
    <dgm:cxn modelId="{F2625B45-F6BF-49EB-8BF1-D53CE50BAE5D}" type="presOf" srcId="{DCC80181-7699-4898-A436-51229009DF80}" destId="{EFAF0D66-C447-4B4C-9014-3F9B92C68469}" srcOrd="0" destOrd="0" presId="urn:microsoft.com/office/officeart/2005/8/layout/radial1"/>
    <dgm:cxn modelId="{0E3F3E56-9472-4AE4-81C5-A75741CFA5E4}" type="presOf" srcId="{3A83669B-D063-4143-B236-B9A52DA75952}" destId="{2DFB7800-03B8-434F-A1AC-7C9D13F01878}" srcOrd="0" destOrd="0" presId="urn:microsoft.com/office/officeart/2005/8/layout/radial1"/>
    <dgm:cxn modelId="{76C7E7E5-C5A6-4B36-9257-22DB29E6E15B}" type="presOf" srcId="{2F7776F5-C8C8-4014-9370-21B06238AD1F}" destId="{728F5267-0432-4763-B2E1-6732328E4314}" srcOrd="0" destOrd="0" presId="urn:microsoft.com/office/officeart/2005/8/layout/radial1"/>
    <dgm:cxn modelId="{B317CC1D-B95B-4CDE-A482-0797127B26C5}" type="presOf" srcId="{77F249FE-83F8-4863-A17D-7D271403F409}" destId="{4035D72A-E16A-4788-8179-D75F9A91E05A}" srcOrd="0" destOrd="0" presId="urn:microsoft.com/office/officeart/2005/8/layout/radial1"/>
    <dgm:cxn modelId="{F07CAFC4-A8FC-4DE8-A4D1-FD0FE3D3B55C}" srcId="{85342ACB-D46F-4E97-9435-1D28A8EC6977}" destId="{DCC80181-7699-4898-A436-51229009DF80}" srcOrd="2" destOrd="0" parTransId="{86261FDB-995A-460B-8BFF-F0E23E0183D0}" sibTransId="{ADA4A250-D5F0-47CC-BF4E-2B82F21ED925}"/>
    <dgm:cxn modelId="{2AC08E8B-28FA-49D1-9AE8-9C3751904E92}" srcId="{85342ACB-D46F-4E97-9435-1D28A8EC6977}" destId="{2F7776F5-C8C8-4014-9370-21B06238AD1F}" srcOrd="0" destOrd="0" parTransId="{EDA1E567-B4AF-4FC2-94DF-E2C3387D05E6}" sibTransId="{8AAACBAB-749F-4651-A340-1A5B26CDBB4B}"/>
    <dgm:cxn modelId="{DD0454D8-5F70-415B-A6AF-7A3EA0DE1227}" type="presOf" srcId="{85342ACB-D46F-4E97-9435-1D28A8EC6977}" destId="{36DE3A3E-D7DB-4A9F-8A81-3454404B673A}" srcOrd="0" destOrd="0" presId="urn:microsoft.com/office/officeart/2005/8/layout/radial1"/>
    <dgm:cxn modelId="{7B4F3CE4-86C5-41D0-B383-27C59449BE67}" type="presOf" srcId="{3A83669B-D063-4143-B236-B9A52DA75952}" destId="{CA1DDF71-AD2C-48A9-9E6C-598FE1A50F88}" srcOrd="1" destOrd="0" presId="urn:microsoft.com/office/officeart/2005/8/layout/radial1"/>
    <dgm:cxn modelId="{4EC911DB-6D40-401C-A9EC-801234134DCF}" type="presParOf" srcId="{3ABFB57D-9E30-4051-AD34-F9F0CD048BD1}" destId="{36DE3A3E-D7DB-4A9F-8A81-3454404B673A}" srcOrd="0" destOrd="0" presId="urn:microsoft.com/office/officeart/2005/8/layout/radial1"/>
    <dgm:cxn modelId="{4A200E67-C8FA-454B-90F9-30D055AA3BB4}" type="presParOf" srcId="{3ABFB57D-9E30-4051-AD34-F9F0CD048BD1}" destId="{B7FA7B7A-6383-462E-884E-9800452FA5D5}" srcOrd="1" destOrd="0" presId="urn:microsoft.com/office/officeart/2005/8/layout/radial1"/>
    <dgm:cxn modelId="{14DE53AF-F039-491F-9D70-CC92F997C3E4}" type="presParOf" srcId="{B7FA7B7A-6383-462E-884E-9800452FA5D5}" destId="{7165F8E8-ECFD-43D0-9E8D-4F7783A4977E}" srcOrd="0" destOrd="0" presId="urn:microsoft.com/office/officeart/2005/8/layout/radial1"/>
    <dgm:cxn modelId="{D4E77566-9334-491A-97FB-AA188B65A41B}" type="presParOf" srcId="{3ABFB57D-9E30-4051-AD34-F9F0CD048BD1}" destId="{728F5267-0432-4763-B2E1-6732328E4314}" srcOrd="2" destOrd="0" presId="urn:microsoft.com/office/officeart/2005/8/layout/radial1"/>
    <dgm:cxn modelId="{FBB03410-04E8-4FAA-9AFC-CC3006E33D94}" type="presParOf" srcId="{3ABFB57D-9E30-4051-AD34-F9F0CD048BD1}" destId="{F3DE3082-1FD2-4754-85DA-686D2FEE53AF}" srcOrd="3" destOrd="0" presId="urn:microsoft.com/office/officeart/2005/8/layout/radial1"/>
    <dgm:cxn modelId="{3E900EFA-0598-4011-8999-DCB9A21516FE}" type="presParOf" srcId="{F3DE3082-1FD2-4754-85DA-686D2FEE53AF}" destId="{CC8CEEDB-6D62-44F3-B02D-2A60DD9334BF}" srcOrd="0" destOrd="0" presId="urn:microsoft.com/office/officeart/2005/8/layout/radial1"/>
    <dgm:cxn modelId="{E1ED6445-AA62-40D6-9C23-37585C222701}" type="presParOf" srcId="{3ABFB57D-9E30-4051-AD34-F9F0CD048BD1}" destId="{4035D72A-E16A-4788-8179-D75F9A91E05A}" srcOrd="4" destOrd="0" presId="urn:microsoft.com/office/officeart/2005/8/layout/radial1"/>
    <dgm:cxn modelId="{776B4FC3-3060-473F-AE17-568C9586CB98}" type="presParOf" srcId="{3ABFB57D-9E30-4051-AD34-F9F0CD048BD1}" destId="{D620AE12-228E-4A62-AE0F-B02BDCC12440}" srcOrd="5" destOrd="0" presId="urn:microsoft.com/office/officeart/2005/8/layout/radial1"/>
    <dgm:cxn modelId="{FB413B10-2344-4F40-A396-8F2C3A5F676C}" type="presParOf" srcId="{D620AE12-228E-4A62-AE0F-B02BDCC12440}" destId="{E7A2B5B5-F457-4095-8330-B7F01C8B32EB}" srcOrd="0" destOrd="0" presId="urn:microsoft.com/office/officeart/2005/8/layout/radial1"/>
    <dgm:cxn modelId="{A3243227-6910-488F-B004-341ECEBC04BD}" type="presParOf" srcId="{3ABFB57D-9E30-4051-AD34-F9F0CD048BD1}" destId="{EFAF0D66-C447-4B4C-9014-3F9B92C68469}" srcOrd="6" destOrd="0" presId="urn:microsoft.com/office/officeart/2005/8/layout/radial1"/>
    <dgm:cxn modelId="{2C5E0084-393C-4D20-B1CA-789215ABA7F7}" type="presParOf" srcId="{3ABFB57D-9E30-4051-AD34-F9F0CD048BD1}" destId="{2DFB7800-03B8-434F-A1AC-7C9D13F01878}" srcOrd="7" destOrd="0" presId="urn:microsoft.com/office/officeart/2005/8/layout/radial1"/>
    <dgm:cxn modelId="{B7103BFB-6157-4774-ACC1-00AE5C65ADCB}" type="presParOf" srcId="{2DFB7800-03B8-434F-A1AC-7C9D13F01878}" destId="{CA1DDF71-AD2C-48A9-9E6C-598FE1A50F88}" srcOrd="0" destOrd="0" presId="urn:microsoft.com/office/officeart/2005/8/layout/radial1"/>
    <dgm:cxn modelId="{A2F6C975-7648-4018-8651-FC911244C402}" type="presParOf" srcId="{3ABFB57D-9E30-4051-AD34-F9F0CD048BD1}" destId="{ABDD3EFD-68C4-4DF2-A912-3096567F7AA4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>
            <a:lvl1pPr defTabSz="95567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1" rIns="95563" bIns="47781" numCol="1" anchor="b" anchorCtr="0" compatLnSpc="1">
            <a:prstTxWarp prst="textNoShape">
              <a:avLst/>
            </a:prstTxWarp>
          </a:bodyPr>
          <a:lstStyle>
            <a:lvl1pPr defTabSz="95567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1" rIns="95563" bIns="47781" numCol="1" anchor="b" anchorCtr="0" compatLnSpc="1">
            <a:prstTxWarp prst="textNoShape">
              <a:avLst/>
            </a:prstTxWarp>
          </a:bodyPr>
          <a:lstStyle>
            <a:lvl1pPr algn="r" defTabSz="955675">
              <a:defRPr sz="1200">
                <a:cs typeface="+mn-cs"/>
              </a:defRPr>
            </a:lvl1pPr>
          </a:lstStyle>
          <a:p>
            <a:pPr>
              <a:defRPr/>
            </a:pPr>
            <a:fld id="{A81D9BB6-7F4C-4CE1-BB35-E4A22EEC0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467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48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D1C88D-42FD-4BD9-AD1F-2B4F5624EA78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1A0D56-5E02-4152-BEA3-04C7844AE9B2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>
                <a:latin typeface="Arial" pitchFamily="34" charset="0"/>
                <a:cs typeface="Arial" pitchFamily="34" charset="0"/>
              </a:rPr>
              <a:t>Trainers – field visits- 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D971FD-FC91-4885-ADE3-1C511F2890CA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49728" y="9430467"/>
            <a:ext cx="2946351" cy="49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algn="r" defTabSz="892175"/>
            <a:fld id="{43BEEF06-5291-42B9-BE83-7E4D60772701}" type="slidenum">
              <a:rPr lang="en-IN" sz="1200">
                <a:latin typeface="Calibri" pitchFamily="34" charset="0"/>
              </a:rPr>
              <a:pPr algn="r" defTabSz="892175"/>
              <a:t>16</a:t>
            </a:fld>
            <a:endParaRPr lang="en-IN" sz="1200">
              <a:latin typeface="Calibri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3" tIns="45716" rIns="91433" bIns="45716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C0BB7-EC34-4354-B493-AD1EC8C96DE8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5F0D0-D155-4293-BF71-E9F5820B8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01DA2-4EA9-4953-85A1-37FD0F86BB25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FC8A5-30FA-4372-864E-0A69C3203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AECA3-FE6A-4E69-9885-028E88941EB5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C7D4D-5D4F-4B21-8A7E-CA225722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9E63F-3314-4FA9-B9B5-7E6C9922F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B5846-EAA4-4B47-897E-865BB3B94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6336D-EDBF-4FB3-B8A2-55AC8D259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FE603-ACAA-4092-B0E4-9A388FD0E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5EA8F-E4DA-44A4-AF82-25624BC68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F4675-3B51-4F73-9B29-3CCA7939F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84F7F-1528-4FE1-ADB1-93183DE86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C655A-68AB-4E68-99DA-151257AB3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9B2C4-05E7-4016-84D6-1B296FCD53BE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03C90-4531-43B7-8294-9B6ADB708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Straight Connector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B46ED-C4AB-4E37-9020-52000DE10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B7531-0D44-458D-A030-1FEDAB9AE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D93E8-57FC-4205-89CF-B37CB1CC2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traight Connector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03A5C-3198-4A97-AC2B-892F23EB9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FCDD9-C007-42EB-924B-DBEA8CE7F469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CD068-185B-432D-BE71-024452A2A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EBD48-79AB-4DC6-93BC-8D648755C1AA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128B5-A2F2-4848-A0F4-F660EF12A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6D56E-F429-4672-8664-E832104421A7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73B1A-27B3-4812-BABE-6DD36F719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626DD-143C-4A96-A3B4-CEB71BB2CF83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8285F-AB65-4EA0-BF31-D237A28C6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186DB-145D-4DCA-AB7F-3B87589733E4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2FF49-8B36-48FB-BD2F-241E38DF4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2291A-B9D4-429A-949B-EE961DD7FA34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DE19F-782B-4EF6-BF46-E66072979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5B0F7-DA7B-4EFA-B40D-2ACE87628217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A3951-5B4F-42AB-801A-E8C3BC684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FF359A4B-3377-43E7-8731-63E7116BEB00}" type="datetimeFigureOut">
              <a:rPr lang="en-US"/>
              <a:pPr>
                <a:defRPr/>
              </a:pPr>
              <a:t>6/2/2014</a:t>
            </a:fld>
            <a:endParaRPr lang="en-US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0BA22B58-7BAA-4BAC-8D39-4F847B564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4" r:id="rId2"/>
    <p:sldLayoutId id="2147483713" r:id="rId3"/>
    <p:sldLayoutId id="2147483712" r:id="rId4"/>
    <p:sldLayoutId id="2147483711" r:id="rId5"/>
    <p:sldLayoutId id="2147483710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7F21536D-E52B-48F2-9179-FDE342ABF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22" r:id="rId6"/>
    <p:sldLayoutId id="2147483723" r:id="rId7"/>
    <p:sldLayoutId id="2147483724" r:id="rId8"/>
    <p:sldLayoutId id="2147483725" r:id="rId9"/>
    <p:sldLayoutId id="2147483716" r:id="rId10"/>
    <p:sldLayoutId id="21474837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1D35AB"/>
                </a:solidFill>
              </a:rPr>
              <a:t>Chronic NCDs in Sri Lanka : </a:t>
            </a:r>
            <a:br>
              <a:rPr lang="en-US" sz="2800" b="1" dirty="0" smtClean="0">
                <a:solidFill>
                  <a:srgbClr val="1D35AB"/>
                </a:solidFill>
              </a:rPr>
            </a:br>
            <a:r>
              <a:rPr lang="en-US" sz="2800" b="1" dirty="0" smtClean="0">
                <a:solidFill>
                  <a:srgbClr val="1D35AB"/>
                </a:solidFill>
              </a:rPr>
              <a:t>Policy to Public Health approaches</a:t>
            </a:r>
            <a:endParaRPr lang="en-US" sz="2800" b="1" dirty="0">
              <a:solidFill>
                <a:srgbClr val="1D35AB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66700" y="1130300"/>
            <a:ext cx="8432800" cy="25400"/>
          </a:xfrm>
          <a:prstGeom prst="line">
            <a:avLst/>
          </a:prstGeom>
          <a:ln w="57150">
            <a:solidFill>
              <a:srgbClr val="1D35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0200" y="1242640"/>
            <a:ext cx="8267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Policies in place </a:t>
            </a:r>
          </a:p>
          <a:p>
            <a:pPr lvl="0"/>
            <a:r>
              <a:rPr lang="en-US" sz="2800" b="1" dirty="0" smtClean="0">
                <a:solidFill>
                  <a:srgbClr val="7030A0"/>
                </a:solidFill>
                <a:latin typeface="Bookman Old Style"/>
              </a:rPr>
              <a:t>Public Health approaches </a:t>
            </a:r>
          </a:p>
          <a:p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Commitment &amp; Implementation</a:t>
            </a:r>
          </a:p>
          <a:p>
            <a:r>
              <a:rPr lang="en-US" sz="2800" b="1" dirty="0" smtClean="0">
                <a:solidFill>
                  <a:srgbClr val="7030A0"/>
                </a:solidFill>
                <a:latin typeface="+mj-lt"/>
              </a:rPr>
              <a:t>Challenges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9655" y="4600159"/>
            <a:ext cx="7498080" cy="1923604"/>
          </a:xfrm>
          <a:prstGeom prst="rect">
            <a:avLst/>
          </a:prstGeom>
          <a:solidFill>
            <a:srgbClr val="1D35AB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85000"/>
              </a:lnSpc>
              <a:spcBef>
                <a:spcPct val="20000"/>
              </a:spcBef>
            </a:pPr>
            <a:r>
              <a:rPr lang="en-US" sz="2000" b="1" kern="0" dirty="0" err="1" smtClean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Chandrika</a:t>
            </a:r>
            <a:r>
              <a:rPr lang="en-US" sz="2000" b="1" kern="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 N </a:t>
            </a:r>
            <a:r>
              <a:rPr lang="en-US" sz="2000" b="1" kern="0" dirty="0" err="1" smtClean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Wijeyaratne</a:t>
            </a:r>
            <a:endParaRPr lang="en-US" sz="2000" b="1" kern="0" dirty="0" smtClean="0">
              <a:solidFill>
                <a:srgbClr val="DDDDD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cs typeface="+mn-cs"/>
            </a:endParaRPr>
          </a:p>
          <a:p>
            <a:pPr lvl="0" algn="ctr">
              <a:lnSpc>
                <a:spcPct val="85000"/>
              </a:lnSpc>
              <a:spcBef>
                <a:spcPct val="20000"/>
              </a:spcBef>
            </a:pPr>
            <a:r>
              <a:rPr lang="en-US" sz="2000" b="1" kern="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Chairperson NIROGI Lanka Project, </a:t>
            </a:r>
          </a:p>
          <a:p>
            <a:pPr lvl="0" algn="ctr">
              <a:lnSpc>
                <a:spcPct val="85000"/>
              </a:lnSpc>
              <a:spcBef>
                <a:spcPct val="20000"/>
              </a:spcBef>
            </a:pPr>
            <a:r>
              <a:rPr lang="en-US" sz="2000" b="1" kern="0" dirty="0" err="1" smtClean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Convenor</a:t>
            </a:r>
            <a:r>
              <a:rPr lang="en-US" sz="2000" b="1" kern="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, Diabetes Prevention Task Force, </a:t>
            </a:r>
          </a:p>
          <a:p>
            <a:pPr lvl="0" algn="ctr">
              <a:lnSpc>
                <a:spcPct val="85000"/>
              </a:lnSpc>
              <a:spcBef>
                <a:spcPct val="20000"/>
              </a:spcBef>
            </a:pPr>
            <a:r>
              <a:rPr lang="en-US" sz="2000" b="1" kern="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Sri Lanka Medical Association</a:t>
            </a:r>
          </a:p>
          <a:p>
            <a:pPr lvl="0" algn="ctr">
              <a:lnSpc>
                <a:spcPct val="85000"/>
              </a:lnSpc>
              <a:spcBef>
                <a:spcPct val="20000"/>
              </a:spcBef>
            </a:pPr>
            <a:r>
              <a:rPr lang="en-US" sz="2000" b="1" kern="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cs typeface="+mn-cs"/>
              </a:rPr>
              <a:t>June 2014, Lausanne </a:t>
            </a:r>
          </a:p>
          <a:p>
            <a:endParaRPr lang="en-US" dirty="0"/>
          </a:p>
        </p:txBody>
      </p:sp>
      <p:graphicFrame>
        <p:nvGraphicFramePr>
          <p:cNvPr id="11" name="Diagram 10"/>
          <p:cNvGraphicFramePr/>
          <p:nvPr/>
        </p:nvGraphicFramePr>
        <p:xfrm>
          <a:off x="3080825" y="1412843"/>
          <a:ext cx="5697406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1D35AB"/>
                </a:solidFill>
              </a:rPr>
              <a:t>Strategy 9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Raise the priority accorded to NCD and integrate prevention and control of NCD into policies across all government ministries, departments and private sector organizations</a:t>
            </a:r>
            <a:endParaRPr lang="en-US" dirty="0" smtClean="0"/>
          </a:p>
          <a:p>
            <a:r>
              <a:rPr lang="en-US" sz="2800" dirty="0" smtClean="0"/>
              <a:t>Agriculture </a:t>
            </a:r>
          </a:p>
          <a:p>
            <a:r>
              <a:rPr lang="en-US" sz="2800" dirty="0" smtClean="0"/>
              <a:t>Education </a:t>
            </a:r>
          </a:p>
          <a:p>
            <a:r>
              <a:rPr lang="en-US" sz="2800" dirty="0" smtClean="0"/>
              <a:t>Trade </a:t>
            </a:r>
          </a:p>
          <a:p>
            <a:r>
              <a:rPr lang="en-US" sz="2800" dirty="0" smtClean="0"/>
              <a:t>Sports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2" name="_s1028"/>
          <p:cNvCxnSpPr>
            <a:cxnSpLocks noChangeShapeType="1"/>
            <a:stCxn id="12306" idx="1"/>
            <a:endCxn id="17" idx="2"/>
          </p:cNvCxnSpPr>
          <p:nvPr/>
        </p:nvCxnSpPr>
        <p:spPr bwMode="auto">
          <a:xfrm rot="10800000">
            <a:off x="5791200" y="3124200"/>
            <a:ext cx="392113" cy="3124200"/>
          </a:xfrm>
          <a:prstGeom prst="bentConnector2">
            <a:avLst/>
          </a:prstGeom>
          <a:noFill/>
          <a:ln w="28575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</p:spPr>
      </p:cxnSp>
      <p:cxnSp>
        <p:nvCxnSpPr>
          <p:cNvPr id="5123" name="_s1029"/>
          <p:cNvCxnSpPr>
            <a:cxnSpLocks noChangeShapeType="1"/>
            <a:stCxn id="6164" idx="1"/>
            <a:endCxn id="17" idx="2"/>
          </p:cNvCxnSpPr>
          <p:nvPr/>
        </p:nvCxnSpPr>
        <p:spPr bwMode="auto">
          <a:xfrm rot="10800000">
            <a:off x="5791200" y="3124200"/>
            <a:ext cx="392113" cy="1905000"/>
          </a:xfrm>
          <a:prstGeom prst="bentConnector2">
            <a:avLst/>
          </a:prstGeom>
          <a:noFill/>
          <a:ln w="28575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</p:spPr>
      </p:cxnSp>
      <p:cxnSp>
        <p:nvCxnSpPr>
          <p:cNvPr id="5124" name="_s1030"/>
          <p:cNvCxnSpPr>
            <a:cxnSpLocks noChangeShapeType="1"/>
            <a:stCxn id="6163" idx="1"/>
            <a:endCxn id="17" idx="2"/>
          </p:cNvCxnSpPr>
          <p:nvPr/>
        </p:nvCxnSpPr>
        <p:spPr bwMode="auto">
          <a:xfrm rot="10800000">
            <a:off x="5791200" y="3124200"/>
            <a:ext cx="392113" cy="762000"/>
          </a:xfrm>
          <a:prstGeom prst="bentConnector2">
            <a:avLst/>
          </a:prstGeom>
          <a:noFill/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cxnSp>
      <p:cxnSp>
        <p:nvCxnSpPr>
          <p:cNvPr id="5125" name="_s1031"/>
          <p:cNvCxnSpPr>
            <a:cxnSpLocks noChangeShapeType="1"/>
            <a:stCxn id="12303" idx="3"/>
            <a:endCxn id="16" idx="2"/>
          </p:cNvCxnSpPr>
          <p:nvPr/>
        </p:nvCxnSpPr>
        <p:spPr bwMode="auto">
          <a:xfrm flipV="1">
            <a:off x="2655888" y="3124200"/>
            <a:ext cx="392112" cy="3048000"/>
          </a:xfrm>
          <a:prstGeom prst="bentConnector2">
            <a:avLst/>
          </a:prstGeom>
          <a:noFill/>
          <a:ln w="28575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</p:spPr>
      </p:cxnSp>
      <p:cxnSp>
        <p:nvCxnSpPr>
          <p:cNvPr id="5126" name="_s1032"/>
          <p:cNvCxnSpPr>
            <a:cxnSpLocks noChangeShapeType="1"/>
            <a:stCxn id="6161" idx="3"/>
            <a:endCxn id="16" idx="2"/>
          </p:cNvCxnSpPr>
          <p:nvPr/>
        </p:nvCxnSpPr>
        <p:spPr bwMode="auto">
          <a:xfrm flipV="1">
            <a:off x="2655888" y="3124200"/>
            <a:ext cx="392112" cy="1905000"/>
          </a:xfrm>
          <a:prstGeom prst="bentConnector2">
            <a:avLst/>
          </a:prstGeom>
          <a:noFill/>
          <a:ln w="28575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</p:spPr>
      </p:cxnSp>
      <p:cxnSp>
        <p:nvCxnSpPr>
          <p:cNvPr id="5127" name="_s1033"/>
          <p:cNvCxnSpPr>
            <a:cxnSpLocks noChangeShapeType="1"/>
            <a:stCxn id="6160" idx="3"/>
            <a:endCxn id="16" idx="2"/>
          </p:cNvCxnSpPr>
          <p:nvPr/>
        </p:nvCxnSpPr>
        <p:spPr bwMode="auto">
          <a:xfrm flipV="1">
            <a:off x="2655888" y="3124200"/>
            <a:ext cx="392112" cy="762000"/>
          </a:xfrm>
          <a:prstGeom prst="bentConnector2">
            <a:avLst/>
          </a:prstGeom>
          <a:noFill/>
          <a:ln w="28575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</p:spPr>
      </p:cxnSp>
      <p:cxnSp>
        <p:nvCxnSpPr>
          <p:cNvPr id="5128" name="_s1034"/>
          <p:cNvCxnSpPr>
            <a:cxnSpLocks noChangeShapeType="1"/>
            <a:stCxn id="17" idx="0"/>
            <a:endCxn id="11274" idx="2"/>
          </p:cNvCxnSpPr>
          <p:nvPr/>
        </p:nvCxnSpPr>
        <p:spPr bwMode="auto">
          <a:xfrm rot="16200000" flipV="1">
            <a:off x="4533900" y="1104900"/>
            <a:ext cx="1066800" cy="14478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</p:spPr>
      </p:cxnSp>
      <p:cxnSp>
        <p:nvCxnSpPr>
          <p:cNvPr id="5129" name="_s1035"/>
          <p:cNvCxnSpPr>
            <a:cxnSpLocks noChangeShapeType="1"/>
            <a:stCxn id="16" idx="0"/>
            <a:endCxn id="11274" idx="2"/>
          </p:cNvCxnSpPr>
          <p:nvPr/>
        </p:nvCxnSpPr>
        <p:spPr bwMode="auto">
          <a:xfrm rot="5400000" flipH="1" flipV="1">
            <a:off x="3162300" y="1181100"/>
            <a:ext cx="1066800" cy="12954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2">
                <a:lumMod val="40000"/>
                <a:lumOff val="60000"/>
              </a:schemeClr>
            </a:solidFill>
            <a:miter lim="800000"/>
            <a:headEnd/>
            <a:tailEnd/>
          </a:ln>
        </p:spPr>
      </p:cxnSp>
      <p:sp>
        <p:nvSpPr>
          <p:cNvPr id="11274" name="_s1036"/>
          <p:cNvSpPr>
            <a:spLocks noChangeArrowheads="1"/>
          </p:cNvSpPr>
          <p:nvPr/>
        </p:nvSpPr>
        <p:spPr bwMode="auto">
          <a:xfrm>
            <a:off x="2743200" y="609600"/>
            <a:ext cx="3200400" cy="6858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GB" sz="3200" b="1" dirty="0">
                <a:solidFill>
                  <a:srgbClr val="C00000"/>
                </a:solidFill>
                <a:latin typeface="+mn-lt"/>
                <a:cs typeface="Arial" charset="0"/>
              </a:rPr>
              <a:t>Primary health promotion settings</a:t>
            </a:r>
            <a:endParaRPr lang="en-US" sz="3200" b="1" dirty="0">
              <a:solidFill>
                <a:srgbClr val="C00000"/>
              </a:solidFill>
              <a:latin typeface="+mn-lt"/>
              <a:cs typeface="Arial" charset="0"/>
            </a:endParaRPr>
          </a:p>
        </p:txBody>
      </p:sp>
      <p:sp>
        <p:nvSpPr>
          <p:cNvPr id="16" name="_s1037"/>
          <p:cNvSpPr>
            <a:spLocks noChangeArrowheads="1"/>
          </p:cNvSpPr>
          <p:nvPr/>
        </p:nvSpPr>
        <p:spPr bwMode="auto">
          <a:xfrm>
            <a:off x="1871663" y="2362200"/>
            <a:ext cx="2352675" cy="76200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GB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Kotte</a:t>
            </a:r>
            <a:endParaRPr lang="en-GB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GB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Population: 97,000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7" name="_s1038"/>
          <p:cNvSpPr>
            <a:spLocks noChangeArrowheads="1"/>
          </p:cNvSpPr>
          <p:nvPr/>
        </p:nvSpPr>
        <p:spPr bwMode="auto">
          <a:xfrm>
            <a:off x="4614863" y="2362200"/>
            <a:ext cx="2352675" cy="762000"/>
          </a:xfrm>
          <a:prstGeom prst="roundRect">
            <a:avLst>
              <a:gd name="adj" fmla="val 16667"/>
            </a:avLst>
          </a:pr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GB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Kolonnawa</a:t>
            </a:r>
            <a:endParaRPr lang="en-GB" sz="24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GB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Population: 197,000</a:t>
            </a: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60" name="_s1039"/>
          <p:cNvSpPr>
            <a:spLocks noChangeArrowheads="1"/>
          </p:cNvSpPr>
          <p:nvPr/>
        </p:nvSpPr>
        <p:spPr bwMode="auto">
          <a:xfrm>
            <a:off x="304800" y="3505200"/>
            <a:ext cx="2351088" cy="762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GB" sz="2200" b="1" dirty="0">
                <a:solidFill>
                  <a:schemeClr val="accent4">
                    <a:lumMod val="10000"/>
                  </a:schemeClr>
                </a:solidFill>
                <a:latin typeface="Arial" charset="0"/>
                <a:cs typeface="Arial" charset="0"/>
              </a:rPr>
              <a:t>5 </a:t>
            </a:r>
            <a:r>
              <a:rPr lang="en-GB" sz="2200" dirty="0">
                <a:solidFill>
                  <a:schemeClr val="accent4">
                    <a:lumMod val="10000"/>
                  </a:schemeClr>
                </a:solidFill>
                <a:latin typeface="Arial" charset="0"/>
                <a:cs typeface="Arial" charset="0"/>
              </a:rPr>
              <a:t>Schools</a:t>
            </a:r>
            <a:endParaRPr lang="en-US" sz="2200" dirty="0">
              <a:solidFill>
                <a:schemeClr val="accent4">
                  <a:lumMod val="1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161" name="_s1040"/>
          <p:cNvSpPr>
            <a:spLocks noChangeArrowheads="1"/>
          </p:cNvSpPr>
          <p:nvPr/>
        </p:nvSpPr>
        <p:spPr bwMode="auto">
          <a:xfrm>
            <a:off x="304800" y="4648200"/>
            <a:ext cx="2351088" cy="762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GB" sz="2200" b="1" dirty="0">
                <a:solidFill>
                  <a:schemeClr val="accent4">
                    <a:lumMod val="10000"/>
                  </a:schemeClr>
                </a:solidFill>
                <a:latin typeface="Arial" charset="0"/>
                <a:cs typeface="Arial" charset="0"/>
              </a:rPr>
              <a:t>5</a:t>
            </a:r>
            <a:r>
              <a:rPr lang="en-GB" sz="2200" dirty="0">
                <a:solidFill>
                  <a:schemeClr val="accent4">
                    <a:lumMod val="10000"/>
                  </a:schemeClr>
                </a:solidFill>
                <a:latin typeface="Arial" charset="0"/>
                <a:cs typeface="Arial" charset="0"/>
              </a:rPr>
              <a:t> Workplaces</a:t>
            </a:r>
            <a:endParaRPr lang="en-US" sz="2200" dirty="0">
              <a:solidFill>
                <a:schemeClr val="accent4">
                  <a:lumMod val="1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2303" name="_s1041"/>
          <p:cNvSpPr>
            <a:spLocks noChangeArrowheads="1"/>
          </p:cNvSpPr>
          <p:nvPr/>
        </p:nvSpPr>
        <p:spPr bwMode="auto">
          <a:xfrm>
            <a:off x="381000" y="5715000"/>
            <a:ext cx="2274888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GB" sz="2200" b="1"/>
              <a:t>5 </a:t>
            </a:r>
            <a:r>
              <a:rPr lang="en-GB" sz="2200"/>
              <a:t>Communities</a:t>
            </a:r>
            <a:endParaRPr lang="en-US" sz="2200"/>
          </a:p>
        </p:txBody>
      </p:sp>
      <p:sp>
        <p:nvSpPr>
          <p:cNvPr id="6163" name="_s1042"/>
          <p:cNvSpPr>
            <a:spLocks noChangeArrowheads="1"/>
          </p:cNvSpPr>
          <p:nvPr/>
        </p:nvSpPr>
        <p:spPr bwMode="auto">
          <a:xfrm>
            <a:off x="6183313" y="3505200"/>
            <a:ext cx="2351087" cy="762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GB" sz="2200" b="1" dirty="0">
                <a:solidFill>
                  <a:schemeClr val="accent4">
                    <a:lumMod val="10000"/>
                  </a:schemeClr>
                </a:solidFill>
                <a:latin typeface="Arial" charset="0"/>
                <a:cs typeface="Arial" charset="0"/>
              </a:rPr>
              <a:t>5</a:t>
            </a:r>
            <a:r>
              <a:rPr lang="en-GB" sz="2200" dirty="0">
                <a:solidFill>
                  <a:schemeClr val="accent4">
                    <a:lumMod val="10000"/>
                  </a:schemeClr>
                </a:solidFill>
                <a:latin typeface="Arial" charset="0"/>
                <a:cs typeface="Arial" charset="0"/>
              </a:rPr>
              <a:t> Schools</a:t>
            </a:r>
            <a:endParaRPr lang="en-US" sz="2200" dirty="0">
              <a:solidFill>
                <a:schemeClr val="accent4">
                  <a:lumMod val="1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6164" name="_s1043"/>
          <p:cNvSpPr>
            <a:spLocks noChangeArrowheads="1"/>
          </p:cNvSpPr>
          <p:nvPr/>
        </p:nvSpPr>
        <p:spPr bwMode="auto">
          <a:xfrm>
            <a:off x="6183313" y="4648200"/>
            <a:ext cx="2351087" cy="762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GB" sz="2200" b="1" dirty="0">
                <a:solidFill>
                  <a:schemeClr val="accent4">
                    <a:lumMod val="10000"/>
                  </a:schemeClr>
                </a:solidFill>
                <a:latin typeface="Arial" charset="0"/>
                <a:cs typeface="Arial" charset="0"/>
              </a:rPr>
              <a:t>5</a:t>
            </a:r>
            <a:r>
              <a:rPr lang="en-GB" sz="2200" dirty="0">
                <a:solidFill>
                  <a:schemeClr val="accent4">
                    <a:lumMod val="10000"/>
                  </a:schemeClr>
                </a:solidFill>
                <a:latin typeface="Arial" charset="0"/>
                <a:cs typeface="Arial" charset="0"/>
              </a:rPr>
              <a:t> Workplaces</a:t>
            </a:r>
            <a:endParaRPr lang="en-US" sz="2200" dirty="0">
              <a:solidFill>
                <a:schemeClr val="accent4">
                  <a:lumMod val="1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2306" name="_s1044"/>
          <p:cNvSpPr>
            <a:spLocks noChangeArrowheads="1"/>
          </p:cNvSpPr>
          <p:nvPr/>
        </p:nvSpPr>
        <p:spPr bwMode="auto">
          <a:xfrm>
            <a:off x="6183313" y="5867400"/>
            <a:ext cx="2427287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GB" sz="2200" b="1"/>
              <a:t>5  </a:t>
            </a:r>
            <a:r>
              <a:rPr lang="en-GB" sz="2200"/>
              <a:t>Communities</a:t>
            </a:r>
            <a:endParaRPr lang="en-US" sz="220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81000" y="304800"/>
            <a:ext cx="822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GB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en-GB" sz="3200" b="1" smtClean="0">
                <a:solidFill>
                  <a:srgbClr val="C00000"/>
                </a:solidFill>
                <a:effectLst/>
              </a:rPr>
              <a:t/>
            </a:r>
            <a:br>
              <a:rPr lang="en-GB" sz="3200" b="1" smtClean="0">
                <a:solidFill>
                  <a:srgbClr val="C00000"/>
                </a:solidFill>
                <a:effectLst/>
              </a:rPr>
            </a:br>
            <a:r>
              <a:rPr lang="en-GB" sz="3200" b="1" smtClean="0">
                <a:solidFill>
                  <a:srgbClr val="C00000"/>
                </a:solidFill>
                <a:effectLst/>
              </a:rPr>
              <a:t>Regular meetings of HPF </a:t>
            </a:r>
            <a:br>
              <a:rPr lang="en-GB" sz="3200" b="1" smtClean="0">
                <a:solidFill>
                  <a:srgbClr val="C00000"/>
                </a:solidFill>
                <a:effectLst/>
              </a:rPr>
            </a:br>
            <a:r>
              <a:rPr lang="en-GB" sz="3200" b="1" smtClean="0">
                <a:solidFill>
                  <a:srgbClr val="C00000"/>
                </a:solidFill>
                <a:effectLst/>
              </a:rPr>
              <a:t>with participants</a:t>
            </a:r>
            <a:r>
              <a:rPr lang="en-GB" sz="3200" b="1" smtClean="0">
                <a:solidFill>
                  <a:srgbClr val="002060"/>
                </a:solidFill>
                <a:effectLst/>
              </a:rPr>
              <a:t/>
            </a:r>
            <a:br>
              <a:rPr lang="en-GB" sz="3200" b="1" smtClean="0">
                <a:solidFill>
                  <a:srgbClr val="002060"/>
                </a:solidFill>
                <a:effectLst/>
              </a:rPr>
            </a:br>
            <a:endParaRPr lang="en-GB" sz="3200" b="1" smtClean="0">
              <a:solidFill>
                <a:srgbClr val="002060"/>
              </a:solidFill>
              <a:effectLst/>
            </a:endParaRPr>
          </a:p>
        </p:txBody>
      </p:sp>
      <p:pic>
        <p:nvPicPr>
          <p:cNvPr id="15363" name="Picture 5" descr="C:\Users\NIROGI Lanka\Desktop\NIROGI\New Folder\DSC00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5240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GB" sz="3200" b="1" smtClean="0">
                <a:solidFill>
                  <a:srgbClr val="C00000"/>
                </a:solidFill>
                <a:effectLst/>
              </a:rPr>
              <a:t>Activity-based HP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457200" y="1219200"/>
            <a:ext cx="86868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>
                <a:solidFill>
                  <a:srgbClr val="002060"/>
                </a:solidFill>
              </a:rPr>
              <a:t>   Change risk behaviour while addressing its </a:t>
            </a:r>
          </a:p>
          <a:p>
            <a:r>
              <a:rPr lang="en-GB" sz="2800">
                <a:solidFill>
                  <a:srgbClr val="002060"/>
                </a:solidFill>
              </a:rPr>
              <a:t>      underlying determinants  </a:t>
            </a:r>
          </a:p>
          <a:p>
            <a:endParaRPr lang="en-GB" sz="2800">
              <a:solidFill>
                <a:srgbClr val="002060"/>
              </a:solidFill>
            </a:endParaRPr>
          </a:p>
          <a:p>
            <a:endParaRPr lang="en-GB" sz="3200">
              <a:solidFill>
                <a:srgbClr val="002060"/>
              </a:solidFill>
            </a:endParaRPr>
          </a:p>
          <a:p>
            <a:endParaRPr lang="en-GB" sz="3200">
              <a:solidFill>
                <a:srgbClr val="002060"/>
              </a:solidFill>
            </a:endParaRPr>
          </a:p>
        </p:txBody>
      </p:sp>
      <p:pic>
        <p:nvPicPr>
          <p:cNvPr id="10246" name="Picture 6" descr="C:\Users\NIROGI Lanka\Desktop\NIROGI\New Folder\DSC01128.JPG"/>
          <p:cNvPicPr>
            <a:picLocks noChangeAspect="1" noChangeArrowheads="1"/>
          </p:cNvPicPr>
          <p:nvPr/>
        </p:nvPicPr>
        <p:blipFill>
          <a:blip r:embed="rId3"/>
          <a:srcRect r="21953" b="27512"/>
          <a:stretch>
            <a:fillRect/>
          </a:stretch>
        </p:blipFill>
        <p:spPr bwMode="auto">
          <a:xfrm>
            <a:off x="4648200" y="3505200"/>
            <a:ext cx="4222750" cy="294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NIROGI Lanka\Desktop\New Folder\Image0290.jpg"/>
          <p:cNvPicPr>
            <a:picLocks noChangeAspect="1" noChangeArrowheads="1"/>
          </p:cNvPicPr>
          <p:nvPr/>
        </p:nvPicPr>
        <p:blipFill>
          <a:blip r:embed="rId4"/>
          <a:srcRect t="16978" b="22884"/>
          <a:stretch>
            <a:fillRect/>
          </a:stretch>
        </p:blipFill>
        <p:spPr bwMode="auto">
          <a:xfrm>
            <a:off x="533400" y="2133600"/>
            <a:ext cx="3860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CFEE6"/>
          </a:solidFill>
        </p:spPr>
        <p:txBody>
          <a:bodyPr/>
          <a:lstStyle/>
          <a:p>
            <a:pPr algn="just">
              <a:buSzPct val="103000"/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Interventions are </a:t>
            </a:r>
            <a:r>
              <a:rPr lang="en-GB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led or owned </a:t>
            </a: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by the participants  rather than by ‘external experts’</a:t>
            </a:r>
          </a:p>
          <a:p>
            <a:pPr algn="just">
              <a:buSzPct val="103000"/>
              <a:buFont typeface="Arial" pitchFamily="34" charset="0"/>
              <a:buChar char="•"/>
              <a:defRPr/>
            </a:pPr>
            <a:endParaRPr lang="en-GB" sz="1400" dirty="0" smtClean="0">
              <a:solidFill>
                <a:schemeClr val="bg2">
                  <a:lumMod val="75000"/>
                </a:schemeClr>
              </a:solidFill>
              <a:effectLst/>
            </a:endParaRPr>
          </a:p>
          <a:p>
            <a:pPr algn="just">
              <a:buSzPct val="103000"/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More reliance on </a:t>
            </a:r>
            <a:r>
              <a:rPr lang="en-GB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generating a process to change  behaviour</a:t>
            </a:r>
            <a:r>
              <a:rPr lang="en-GB" sz="24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rather than on conducting ‘one-off’ activities </a:t>
            </a:r>
          </a:p>
          <a:p>
            <a:pPr algn="just">
              <a:buSzPct val="103000"/>
              <a:buFont typeface="Arial" pitchFamily="34" charset="0"/>
              <a:buChar char="•"/>
              <a:defRPr/>
            </a:pPr>
            <a:endParaRPr lang="en-GB" sz="1400" dirty="0" smtClean="0">
              <a:solidFill>
                <a:schemeClr val="bg2">
                  <a:lumMod val="75000"/>
                </a:schemeClr>
              </a:solidFill>
              <a:effectLst/>
            </a:endParaRPr>
          </a:p>
          <a:p>
            <a:pPr algn="just">
              <a:buSzPct val="103000"/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Address </a:t>
            </a:r>
            <a:r>
              <a:rPr lang="en-GB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underlying determinants </a:t>
            </a: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of behaviour</a:t>
            </a:r>
          </a:p>
          <a:p>
            <a:pPr algn="just">
              <a:buSzPct val="103000"/>
              <a:buFont typeface="Arial" pitchFamily="34" charset="0"/>
              <a:buChar char="•"/>
              <a:defRPr/>
            </a:pPr>
            <a:endParaRPr lang="en-GB" sz="1400" dirty="0" smtClean="0">
              <a:solidFill>
                <a:schemeClr val="bg2">
                  <a:lumMod val="75000"/>
                </a:schemeClr>
              </a:solidFill>
              <a:effectLst/>
            </a:endParaRPr>
          </a:p>
          <a:p>
            <a:pPr algn="just">
              <a:buSzPct val="103000"/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Emphasis on </a:t>
            </a:r>
            <a:r>
              <a:rPr lang="en-GB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continuous monitoring </a:t>
            </a: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of the outcomes using their own indicators, and the feedback used to guide the steps that follow</a:t>
            </a:r>
            <a:endParaRPr lang="en-GB" sz="2400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762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GB" sz="3600" b="1" dirty="0" smtClean="0">
                <a:solidFill>
                  <a:schemeClr val="bg2"/>
                </a:solidFill>
                <a:effectLst/>
                <a:latin typeface="Calibri" pitchFamily="34" charset="0"/>
              </a:rPr>
              <a:t>Key features of component 3</a:t>
            </a:r>
            <a:endParaRPr lang="en-GB" sz="3600" b="1" dirty="0" smtClean="0">
              <a:solidFill>
                <a:schemeClr val="bg2">
                  <a:lumMod val="75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114800"/>
          </a:xfrm>
          <a:solidFill>
            <a:srgbClr val="FCFEE6"/>
          </a:solidFill>
        </p:spPr>
        <p:txBody>
          <a:bodyPr/>
          <a:lstStyle/>
          <a:p>
            <a:pPr algn="just">
              <a:buSzPct val="103000"/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</a:rPr>
              <a:t>Applying the </a:t>
            </a:r>
            <a:r>
              <a:rPr lang="en-GB" sz="2800" b="1" dirty="0" smtClean="0">
                <a:solidFill>
                  <a:srgbClr val="0070C0"/>
                </a:solidFill>
                <a:effectLst/>
                <a:latin typeface="Calibri" pitchFamily="34" charset="0"/>
              </a:rPr>
              <a:t>health promotion model </a:t>
            </a:r>
            <a:r>
              <a:rPr lang="en-GB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</a:rPr>
              <a:t>to change behaviour is successful in semi-urban settings in SL</a:t>
            </a:r>
          </a:p>
          <a:p>
            <a:pPr algn="just">
              <a:buSzPct val="103000"/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</a:rPr>
              <a:t>A </a:t>
            </a:r>
            <a:r>
              <a:rPr lang="en-GB" sz="2800" b="1" dirty="0" smtClean="0">
                <a:solidFill>
                  <a:srgbClr val="0070C0"/>
                </a:solidFill>
                <a:effectLst/>
                <a:latin typeface="Calibri" pitchFamily="34" charset="0"/>
              </a:rPr>
              <a:t>substantial expansion </a:t>
            </a:r>
            <a:r>
              <a:rPr lang="en-GB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</a:rPr>
              <a:t>by its rippling effect</a:t>
            </a:r>
          </a:p>
          <a:p>
            <a:pPr algn="just">
              <a:buSzPct val="103000"/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</a:rPr>
              <a:t>A </a:t>
            </a:r>
            <a:r>
              <a:rPr lang="en-GB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low cost model</a:t>
            </a:r>
          </a:p>
          <a:p>
            <a:pPr algn="just">
              <a:buSzPct val="103000"/>
              <a:buFont typeface="Arial" pitchFamily="34" charset="0"/>
              <a:buChar char="•"/>
              <a:defRPr/>
            </a:pPr>
            <a:r>
              <a:rPr lang="en-GB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</a:rPr>
              <a:t>Most </a:t>
            </a:r>
            <a:r>
              <a:rPr lang="en-GB" sz="2800" b="1" dirty="0" smtClean="0">
                <a:solidFill>
                  <a:srgbClr val="0070C0"/>
                </a:solidFill>
                <a:effectLst/>
                <a:latin typeface="Calibri" pitchFamily="34" charset="0"/>
              </a:rPr>
              <a:t>gains</a:t>
            </a:r>
            <a:r>
              <a:rPr lang="en-GB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</a:rPr>
              <a:t> in dietary changes, physical activity and mental wellbeing</a:t>
            </a:r>
          </a:p>
          <a:p>
            <a:pPr algn="just">
              <a:buSzPct val="103000"/>
              <a:buFont typeface="Arial" pitchFamily="34" charset="0"/>
              <a:buChar char="•"/>
              <a:defRPr/>
            </a:pPr>
            <a:r>
              <a:rPr lang="en-GB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Marginal gains in alcohol and tobacco use</a:t>
            </a:r>
          </a:p>
          <a:p>
            <a:pPr algn="just">
              <a:buSzPct val="103000"/>
              <a:buFont typeface="Arial" pitchFamily="34" charset="0"/>
              <a:buChar char="•"/>
              <a:defRPr/>
            </a:pPr>
            <a:r>
              <a:rPr lang="en-GB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Different approaches </a:t>
            </a:r>
            <a:r>
              <a:rPr lang="en-GB" sz="2800" dirty="0" smtClean="0">
                <a:solidFill>
                  <a:schemeClr val="bg2">
                    <a:lumMod val="75000"/>
                  </a:schemeClr>
                </a:solidFill>
                <a:effectLst/>
                <a:latin typeface="Calibri" pitchFamily="34" charset="0"/>
              </a:rPr>
              <a:t>needed in different settings</a:t>
            </a:r>
          </a:p>
          <a:p>
            <a:pPr algn="just">
              <a:buSzPct val="103000"/>
              <a:buFont typeface="Arial" pitchFamily="34" charset="0"/>
              <a:buChar char="•"/>
              <a:defRPr/>
            </a:pPr>
            <a:endParaRPr lang="en-GB" sz="2800" dirty="0" smtClean="0">
              <a:solidFill>
                <a:schemeClr val="bg2">
                  <a:lumMod val="75000"/>
                </a:schemeClr>
              </a:solidFill>
              <a:effectLst/>
              <a:latin typeface="Calibri" pitchFamily="34" charset="0"/>
            </a:endParaRPr>
          </a:p>
          <a:p>
            <a:pPr algn="just">
              <a:buSzPct val="103000"/>
              <a:buFont typeface="Wingdings" pitchFamily="2" charset="2"/>
              <a:buNone/>
              <a:defRPr/>
            </a:pPr>
            <a:endParaRPr lang="en-GB" sz="2800" dirty="0">
              <a:solidFill>
                <a:schemeClr val="bg2">
                  <a:lumMod val="7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57200"/>
            <a:ext cx="9144000" cy="762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GB" sz="4400" b="1" dirty="0">
                <a:latin typeface="Calibri" pitchFamily="34" charset="0"/>
                <a:cs typeface="Arial" charset="0"/>
              </a:rPr>
              <a:t>Lessons learnt</a:t>
            </a:r>
            <a:endParaRPr lang="en-GB" sz="4400" b="1" kern="0" dirty="0"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-457200"/>
            <a:ext cx="9144000" cy="7315200"/>
          </a:xfrm>
          <a:solidFill>
            <a:schemeClr val="tx1"/>
          </a:solidFill>
          <a:extLst>
            <a:ext uri="{91240B29-F687-4F45-9708-019B960494DF}"/>
          </a:extLst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100" b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100" b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100" b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100" b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100" b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100" b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100" b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100" b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100" b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100" b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100" b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100" b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100" b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100" b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100" b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100" b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100" b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100" b="1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IN" sz="4100" b="1" smtClean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8915" name="Picture 2" descr="C:\Users\Public\Pictures\Sample Pictures\Frangipani Flow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5720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5"/>
          <p:cNvSpPr txBox="1">
            <a:spLocks noChangeArrowheads="1"/>
          </p:cNvSpPr>
          <p:nvPr/>
        </p:nvSpPr>
        <p:spPr bwMode="auto">
          <a:xfrm rot="-2575611">
            <a:off x="-180975" y="1125538"/>
            <a:ext cx="4343400" cy="990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5900" b="1"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Thank You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 rot="-2575611">
            <a:off x="4013200" y="3709988"/>
            <a:ext cx="5172075" cy="2287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i="1"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For your wonderful team effort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048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7030A0"/>
                </a:solidFill>
              </a:rPr>
              <a:t>NCD burden is very  high 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76751" y="1988527"/>
            <a:ext cx="4667250" cy="4283466"/>
          </a:xfrm>
        </p:spPr>
      </p:pic>
      <p:cxnSp>
        <p:nvCxnSpPr>
          <p:cNvPr id="5" name="Straight Connector 4"/>
          <p:cNvCxnSpPr/>
          <p:nvPr/>
        </p:nvCxnSpPr>
        <p:spPr>
          <a:xfrm rot="10800000" flipV="1">
            <a:off x="196949" y="840935"/>
            <a:ext cx="8736037" cy="2813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Down Arrow 5"/>
          <p:cNvSpPr/>
          <p:nvPr/>
        </p:nvSpPr>
        <p:spPr>
          <a:xfrm>
            <a:off x="8686800" y="2345788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29" y="888019"/>
            <a:ext cx="4487571" cy="313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24" y="3769587"/>
            <a:ext cx="4473526" cy="32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62" name="Object 2"/>
          <p:cNvGraphicFramePr>
            <a:graphicFrameLocks noChangeAspect="1"/>
          </p:cNvGraphicFramePr>
          <p:nvPr/>
        </p:nvGraphicFramePr>
        <p:xfrm>
          <a:off x="228600" y="1220788"/>
          <a:ext cx="8253413" cy="4592637"/>
        </p:xfrm>
        <a:graphic>
          <a:graphicData uri="http://schemas.openxmlformats.org/presentationml/2006/ole">
            <p:oleObj spid="_x0000_s245762" name="Chart" r:id="rId4" imgW="8267633" imgH="4600643" progId="MSGraph.Chart.8">
              <p:embed followColorScheme="full"/>
            </p:oleObj>
          </a:graphicData>
        </a:graphic>
      </p:graphicFrame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514350" y="304800"/>
            <a:ext cx="7848600" cy="9461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 Hospitalization trends due to Diabetes, Hypertension and IHD </a:t>
            </a:r>
          </a:p>
        </p:txBody>
      </p:sp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436563" y="6021388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Premaratne R et al. Hospitalisation trends due to selected non-communicable diseases in Sri Lanka, 2005-2010. </a:t>
            </a:r>
            <a:r>
              <a:rPr lang="en-US" sz="1200" b="1" i="1"/>
              <a:t>Ceylon Medical Journal</a:t>
            </a:r>
            <a:r>
              <a:rPr lang="en-US" sz="1200" b="1"/>
              <a:t>. 2005 June; 50( 2):51-4. </a:t>
            </a:r>
          </a:p>
        </p:txBody>
      </p:sp>
      <p:sp>
        <p:nvSpPr>
          <p:cNvPr id="6" name="Rectangle 5"/>
          <p:cNvSpPr/>
          <p:nvPr/>
        </p:nvSpPr>
        <p:spPr>
          <a:xfrm rot="5400000">
            <a:off x="5556250" y="3270250"/>
            <a:ext cx="6858000" cy="317500"/>
          </a:xfrm>
          <a:prstGeom prst="rect">
            <a:avLst/>
          </a:prstGeom>
          <a:solidFill>
            <a:srgbClr val="9F5DFF"/>
          </a:soli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7030A0"/>
                </a:solidFill>
              </a:rPr>
              <a:t>Cost Implications 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524000"/>
            <a:ext cx="8229600" cy="4602163"/>
          </a:xfrm>
        </p:spPr>
      </p:pic>
      <p:sp>
        <p:nvSpPr>
          <p:cNvPr id="4" name="Rounded Rectangle 3"/>
          <p:cNvSpPr/>
          <p:nvPr/>
        </p:nvSpPr>
        <p:spPr>
          <a:xfrm>
            <a:off x="2209800" y="2438400"/>
            <a:ext cx="3657600" cy="25908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CCCCFF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66700"/>
            <a:ext cx="8681022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495300"/>
            <a:ext cx="82296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Major risk factors</a:t>
            </a: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247810" name="Text Box 43"/>
          <p:cNvSpPr txBox="1">
            <a:spLocks noChangeArrowheads="1"/>
          </p:cNvSpPr>
          <p:nvPr/>
        </p:nvSpPr>
        <p:spPr bwMode="auto">
          <a:xfrm>
            <a:off x="5511800" y="6489700"/>
            <a:ext cx="3810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Source : Sri Lanka STEPS Survey 2007</a:t>
            </a:r>
          </a:p>
        </p:txBody>
      </p:sp>
      <p:sp>
        <p:nvSpPr>
          <p:cNvPr id="6" name="Rectangle 5"/>
          <p:cNvSpPr/>
          <p:nvPr/>
        </p:nvSpPr>
        <p:spPr>
          <a:xfrm rot="5400000">
            <a:off x="5556250" y="3270250"/>
            <a:ext cx="6858000" cy="317500"/>
          </a:xfrm>
          <a:prstGeom prst="rect">
            <a:avLst/>
          </a:prstGeom>
          <a:solidFill>
            <a:srgbClr val="9F5DFF"/>
          </a:solidFill>
          <a:ln w="19050" cap="flat" cmpd="sng" algn="ctr">
            <a:solidFill>
              <a:srgbClr val="727CA3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165100" y="596900"/>
          <a:ext cx="8674100" cy="567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8600" y="1295400"/>
            <a:ext cx="8610600" cy="52197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993366"/>
              </a:buClr>
              <a:buFont typeface="Wingdings" pitchFamily="2" charset="2"/>
              <a:buChar char="Ø"/>
            </a:pP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GB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Although the traditional Sri Lankan diet is vegetable based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, </a:t>
            </a:r>
            <a:r>
              <a:rPr lang="en-GB" sz="28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 large proportion of adults (82%) do not consume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GB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adequate amount of vegetables</a:t>
            </a:r>
          </a:p>
          <a:p>
            <a:pPr>
              <a:spcBef>
                <a:spcPct val="50000"/>
              </a:spcBef>
              <a:buClr>
                <a:srgbClr val="993366"/>
              </a:buClr>
              <a:buFont typeface="Wingdings" pitchFamily="2" charset="2"/>
              <a:buChar char="Ø"/>
            </a:pP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GB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Despite a modest consumption of fat (15%-18%),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GB" sz="28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higher percentage of saturated fats</a:t>
            </a: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GB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included in diet</a:t>
            </a:r>
          </a:p>
          <a:p>
            <a:pPr>
              <a:spcBef>
                <a:spcPct val="50000"/>
              </a:spcBef>
              <a:buClr>
                <a:srgbClr val="993366"/>
              </a:buClr>
              <a:buFont typeface="Wingdings" pitchFamily="2" charset="2"/>
              <a:buChar char="Ø"/>
            </a:pPr>
            <a:r>
              <a:rPr lang="en-GB" sz="28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</a:t>
            </a:r>
            <a:r>
              <a:rPr lang="en-GB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Daily intake of salt</a:t>
            </a:r>
            <a:r>
              <a:rPr lang="en-GB" sz="28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(10g) and </a:t>
            </a:r>
            <a:r>
              <a:rPr lang="en-GB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added sugar</a:t>
            </a:r>
            <a:r>
              <a:rPr lang="en-GB" sz="28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(60g) </a:t>
            </a:r>
            <a:r>
              <a:rPr lang="en-GB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based on food consumption data</a:t>
            </a:r>
          </a:p>
          <a:p>
            <a:pPr>
              <a:spcBef>
                <a:spcPct val="50000"/>
              </a:spcBef>
              <a:buClr>
                <a:srgbClr val="993366"/>
              </a:buClr>
              <a:buFont typeface="Wingdings" pitchFamily="2" charset="2"/>
              <a:buChar char="Ø"/>
            </a:pP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  <a:r>
              <a:rPr lang="en-GB" sz="2800" b="1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Small proportion</a:t>
            </a:r>
            <a:r>
              <a:rPr lang="en-GB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engaged regularly in recreational activity </a:t>
            </a:r>
          </a:p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58952"/>
          </a:xfrm>
          <a:solidFill>
            <a:srgbClr val="1D35AB"/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NCD Policy goal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841375"/>
            <a:ext cx="8229600" cy="2435225"/>
          </a:xfrm>
        </p:spPr>
        <p:txBody>
          <a:bodyPr rtlCol="0">
            <a:normAutofit fontScale="92500" lnSpcReduction="20000"/>
          </a:bodyPr>
          <a:lstStyle/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haroni" pitchFamily="2" charset="-79"/>
              </a:rPr>
              <a:t>to reduce the burden due to chronic NCDs by</a:t>
            </a:r>
          </a:p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haroni" pitchFamily="2" charset="-79"/>
              </a:rPr>
              <a:t> promoting healthy lifestyles, </a:t>
            </a:r>
          </a:p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haroni" pitchFamily="2" charset="-79"/>
              </a:rPr>
              <a:t>reducing the prevalence of common risk factors, and</a:t>
            </a:r>
          </a:p>
          <a:p>
            <a:pPr marL="438912" indent="-320040"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haroni" pitchFamily="2" charset="-79"/>
              </a:rPr>
              <a:t> providing integrated evidence-based treatment options for diagnosed NCD patients. 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  <a:cs typeface="Aharoni" pitchFamily="2" charset="-79"/>
            </a:endParaRP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>
              <a:latin typeface="Arial Narrow" pitchFamily="34" charset="0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" y="3181350"/>
            <a:ext cx="1619495" cy="523220"/>
          </a:xfrm>
          <a:prstGeom prst="rect">
            <a:avLst/>
          </a:prstGeom>
          <a:solidFill>
            <a:srgbClr val="1D35AB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>
                    <a:satMod val="150000"/>
                  </a:schemeClr>
                </a:solidFill>
                <a:cs typeface="Aharoni" pitchFamily="2" charset="-79"/>
              </a:rPr>
              <a:t>Scope</a:t>
            </a:r>
            <a:endParaRPr lang="en-US" sz="2800" dirty="0">
              <a:cs typeface="Aharoni" pitchFamily="2" charset="-79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37719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Cardiovascular diseases (CHD, CVD,, hypertension),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Diabetes mellitus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Chronic respiratory diseases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Chronic renal disease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Other NCDs including mental disorders, injuries and cancers -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referred to in separate policy documents.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1D35AB"/>
                </a:solidFill>
              </a:rPr>
              <a:t>Policy</a:t>
            </a:r>
            <a:r>
              <a:rPr lang="en-US" b="1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1D35AB"/>
                </a:solidFill>
              </a:rPr>
              <a:t>objectives</a:t>
            </a:r>
            <a:r>
              <a:rPr lang="en-US" b="1" dirty="0" smtClean="0">
                <a:solidFill>
                  <a:schemeClr val="accent1">
                    <a:satMod val="150000"/>
                  </a:schemeClr>
                </a:solidFill>
              </a:rPr>
              <a:t> 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smtClean="0">
                <a:solidFill>
                  <a:srgbClr val="FF0000"/>
                </a:solidFill>
              </a:rPr>
              <a:t>To reduce premature mortality due to chronic NCDs by 2% annually over the next 10 years </a:t>
            </a:r>
            <a:r>
              <a:rPr lang="en-GB" smtClean="0"/>
              <a:t>through expansion of evidence-based curative services, individual and community-wide health promotion measures for reduction of risk factors. </a:t>
            </a: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-23971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1D35AB"/>
                </a:solidFill>
              </a:rPr>
              <a:t>Strategy 1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628650"/>
            <a:ext cx="8229600" cy="5981700"/>
          </a:xfrm>
        </p:spPr>
        <p:txBody>
          <a:bodyPr rtlCol="0">
            <a:normAutofit/>
          </a:bodyPr>
          <a:lstStyle/>
          <a:p>
            <a:pPr marL="812800" indent="-812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2800" dirty="0" smtClean="0"/>
              <a:t> prevent chronic NCDs by reducing level of risk factors in the population</a:t>
            </a:r>
          </a:p>
          <a:p>
            <a:pPr marL="812800" indent="-812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sz="2800" dirty="0" smtClean="0"/>
              <a:t>     </a:t>
            </a:r>
            <a:r>
              <a:rPr lang="en-GB" sz="2800" dirty="0" smtClean="0">
                <a:solidFill>
                  <a:srgbClr val="FF0000"/>
                </a:solidFill>
              </a:rPr>
              <a:t>smoking  </a:t>
            </a:r>
            <a:r>
              <a:rPr lang="en-GB" sz="2800" dirty="0" smtClean="0">
                <a:solidFill>
                  <a:schemeClr val="accent1">
                    <a:lumMod val="10000"/>
                  </a:schemeClr>
                </a:solidFill>
              </a:rPr>
              <a:t>23% (m)</a:t>
            </a:r>
          </a:p>
          <a:p>
            <a:pPr marL="812800" indent="-812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sz="2800" dirty="0" smtClean="0">
                <a:solidFill>
                  <a:srgbClr val="FF0000"/>
                </a:solidFill>
              </a:rPr>
              <a:t>     alcohol </a:t>
            </a:r>
            <a:r>
              <a:rPr lang="en-GB" sz="2800" dirty="0" smtClean="0">
                <a:solidFill>
                  <a:schemeClr val="accent1">
                    <a:lumMod val="10000"/>
                  </a:schemeClr>
                </a:solidFill>
              </a:rPr>
              <a:t>26%(m)</a:t>
            </a:r>
          </a:p>
          <a:p>
            <a:pPr marL="812800" indent="-812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sz="2800" dirty="0" smtClean="0">
                <a:solidFill>
                  <a:srgbClr val="FF0000"/>
                </a:solidFill>
              </a:rPr>
              <a:t>     unhealthy diet </a:t>
            </a:r>
            <a:r>
              <a:rPr lang="en-GB" sz="2800" dirty="0" smtClean="0">
                <a:solidFill>
                  <a:schemeClr val="accent1">
                    <a:lumMod val="10000"/>
                  </a:schemeClr>
                </a:solidFill>
              </a:rPr>
              <a:t>78%</a:t>
            </a:r>
          </a:p>
          <a:p>
            <a:pPr marL="812800" indent="-812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sz="2800" dirty="0" smtClean="0">
                <a:solidFill>
                  <a:srgbClr val="FF0000"/>
                </a:solidFill>
              </a:rPr>
              <a:t>     physical inactivity </a:t>
            </a:r>
            <a:r>
              <a:rPr lang="en-GB" sz="2800" dirty="0" smtClean="0">
                <a:solidFill>
                  <a:schemeClr val="accent1">
                    <a:lumMod val="10000"/>
                  </a:schemeClr>
                </a:solidFill>
              </a:rPr>
              <a:t>25%</a:t>
            </a:r>
          </a:p>
          <a:p>
            <a:pPr marL="812800" indent="-812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GB" sz="2800" dirty="0" smtClean="0">
                <a:solidFill>
                  <a:srgbClr val="FF0000"/>
                </a:solidFill>
              </a:rPr>
              <a:t>     overweight </a:t>
            </a:r>
            <a:r>
              <a:rPr lang="en-GB" sz="2800" dirty="0" smtClean="0">
                <a:solidFill>
                  <a:schemeClr val="accent1">
                    <a:lumMod val="10000"/>
                  </a:schemeClr>
                </a:solidFill>
              </a:rPr>
              <a:t>25% (Risk factor survey 2006)</a:t>
            </a:r>
            <a:endParaRPr lang="en-US" sz="2800" dirty="0" smtClean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0" y="3752850"/>
            <a:ext cx="9144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 marketing program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Individual heath guidance for high risk groups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 –health sector measures –  NATA -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price increase for tobacco and alcohol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1D35AB"/>
                </a:solidFill>
              </a:rPr>
              <a:t>Strategy 4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Empower the community for promotion of healthy lifestyle for NCD prevention and control  </a:t>
            </a:r>
          </a:p>
          <a:p>
            <a:endParaRPr lang="en-GB" dirty="0" smtClean="0"/>
          </a:p>
          <a:p>
            <a:r>
              <a:rPr lang="en-GB" dirty="0" smtClean="0"/>
              <a:t>Addressing the determinants of NCD </a:t>
            </a:r>
          </a:p>
          <a:p>
            <a:r>
              <a:rPr lang="en-GB" dirty="0" smtClean="0"/>
              <a:t>Pilot testing – </a:t>
            </a:r>
            <a:r>
              <a:rPr lang="en-GB" b="1" dirty="0" err="1" smtClean="0">
                <a:solidFill>
                  <a:srgbClr val="00B050"/>
                </a:solidFill>
              </a:rPr>
              <a:t>Kurunegala</a:t>
            </a:r>
            <a:r>
              <a:rPr lang="en-GB" b="1" dirty="0" smtClean="0">
                <a:solidFill>
                  <a:srgbClr val="00B050"/>
                </a:solidFill>
              </a:rPr>
              <a:t> and </a:t>
            </a:r>
            <a:r>
              <a:rPr lang="en-GB" b="1" dirty="0" err="1" smtClean="0">
                <a:solidFill>
                  <a:srgbClr val="00B050"/>
                </a:solidFill>
              </a:rPr>
              <a:t>Polonnaruwa</a:t>
            </a:r>
            <a:r>
              <a:rPr lang="en-GB" b="1" dirty="0" smtClean="0">
                <a:solidFill>
                  <a:srgbClr val="00B050"/>
                </a:solidFill>
              </a:rPr>
              <a:t> with the support of JICA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Metropolitan city – NIROGI Lanka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4439</TotalTime>
  <Words>600</Words>
  <Application>Microsoft Office PowerPoint</Application>
  <PresentationFormat>On-screen Show (4:3)</PresentationFormat>
  <Paragraphs>103</Paragraphs>
  <Slides>16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3_Default Design</vt:lpstr>
      <vt:lpstr>Origin</vt:lpstr>
      <vt:lpstr>Chart</vt:lpstr>
      <vt:lpstr>Chronic NCDs in Sri Lanka :  Policy to Public Health approaches</vt:lpstr>
      <vt:lpstr>NCD burden is very  high </vt:lpstr>
      <vt:lpstr>Slide 3</vt:lpstr>
      <vt:lpstr>Cost Implications </vt:lpstr>
      <vt:lpstr>Major risk factors </vt:lpstr>
      <vt:lpstr>NCD Policy goal</vt:lpstr>
      <vt:lpstr>Policy objectives  </vt:lpstr>
      <vt:lpstr>Strategy 1 </vt:lpstr>
      <vt:lpstr>Strategy 4 </vt:lpstr>
      <vt:lpstr>Strategy 9</vt:lpstr>
      <vt:lpstr>Slide 11</vt:lpstr>
      <vt:lpstr> Regular meetings of HPF  with participants </vt:lpstr>
      <vt:lpstr>Activity-based HP</vt:lpstr>
      <vt:lpstr>Key features of component 3</vt:lpstr>
      <vt:lpstr>Slide 15</vt:lpstr>
      <vt:lpstr>         </vt:lpstr>
    </vt:vector>
  </TitlesOfParts>
  <Company>WordHelthOrgarnization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hensmand</dc:creator>
  <cp:lastModifiedBy>Valued Acer Customer</cp:lastModifiedBy>
  <cp:revision>91</cp:revision>
  <dcterms:created xsi:type="dcterms:W3CDTF">2011-02-08T10:31:36Z</dcterms:created>
  <dcterms:modified xsi:type="dcterms:W3CDTF">2014-06-02T03:44:22Z</dcterms:modified>
</cp:coreProperties>
</file>