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3"/>
  </p:notesMasterIdLst>
  <p:sldIdLst>
    <p:sldId id="256" r:id="rId2"/>
    <p:sldId id="257" r:id="rId3"/>
    <p:sldId id="258" r:id="rId4"/>
    <p:sldId id="260" r:id="rId5"/>
    <p:sldId id="265" r:id="rId6"/>
    <p:sldId id="261" r:id="rId7"/>
    <p:sldId id="262" r:id="rId8"/>
    <p:sldId id="266" r:id="rId9"/>
    <p:sldId id="263" r:id="rId10"/>
    <p:sldId id="268" r:id="rId11"/>
    <p:sldId id="264" r:id="rId12"/>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216" y="-112"/>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FF0000"/>
              </a:solidFill>
            </c:spPr>
          </c:dPt>
          <c:dPt>
            <c:idx val="1"/>
            <c:bubble3D val="0"/>
            <c:spPr>
              <a:solidFill>
                <a:srgbClr val="FF00FF"/>
              </a:solidFill>
            </c:spPr>
          </c:dPt>
          <c:dPt>
            <c:idx val="2"/>
            <c:bubble3D val="0"/>
            <c:spPr>
              <a:solidFill>
                <a:srgbClr val="00B0F0"/>
              </a:solidFill>
            </c:spPr>
          </c:dPt>
          <c:dPt>
            <c:idx val="3"/>
            <c:bubble3D val="0"/>
            <c:spPr>
              <a:solidFill>
                <a:srgbClr val="FFFF00"/>
              </a:solidFill>
            </c:spPr>
          </c:dPt>
          <c:dPt>
            <c:idx val="4"/>
            <c:bubble3D val="0"/>
            <c:spPr>
              <a:solidFill>
                <a:srgbClr val="57F32D"/>
              </a:solidFill>
            </c:spPr>
          </c:dPt>
          <c:val>
            <c:numRef>
              <c:f>Sheet1!$A$1:$A$5</c:f>
              <c:numCache>
                <c:formatCode>General</c:formatCode>
                <c:ptCount val="5"/>
                <c:pt idx="0">
                  <c:v>56.7</c:v>
                </c:pt>
                <c:pt idx="1">
                  <c:v>14.4</c:v>
                </c:pt>
                <c:pt idx="2">
                  <c:v>3.7</c:v>
                </c:pt>
                <c:pt idx="3">
                  <c:v>1.5</c:v>
                </c:pt>
                <c:pt idx="4">
                  <c:v>23.7</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9098315835521"/>
          <c:y val="0.0922524691477671"/>
          <c:w val="0.920901684164483"/>
          <c:h val="0.614777645179244"/>
        </c:manualLayout>
      </c:layout>
      <c:barChart>
        <c:barDir val="col"/>
        <c:grouping val="clustered"/>
        <c:varyColors val="0"/>
        <c:ser>
          <c:idx val="0"/>
          <c:order val="0"/>
          <c:tx>
            <c:strRef>
              <c:f>Лист1!$B$1</c:f>
              <c:strCache>
                <c:ptCount val="1"/>
                <c:pt idx="0">
                  <c:v>Ряд 1</c:v>
                </c:pt>
              </c:strCache>
            </c:strRef>
          </c:tx>
          <c:invertIfNegative val="0"/>
          <c:dLbls>
            <c:txPr>
              <a:bodyPr/>
              <a:lstStyle/>
              <a:p>
                <a:pPr>
                  <a:defRPr sz="2000" b="1" baseline="0">
                    <a:solidFill>
                      <a:srgbClr val="FF0000"/>
                    </a:solidFill>
                    <a:effectLst>
                      <a:outerShdw blurRad="38100" dist="38100" dir="2700000" algn="tl">
                        <a:srgbClr val="000000">
                          <a:alpha val="43137"/>
                        </a:srgbClr>
                      </a:outerShdw>
                    </a:effectLst>
                    <a:latin typeface="Century Gothic" pitchFamily="34" charset="0"/>
                  </a:defRPr>
                </a:pPr>
                <a:endParaRPr lang="ru-RU"/>
              </a:p>
            </c:txPr>
            <c:showLegendKey val="0"/>
            <c:showVal val="1"/>
            <c:showCatName val="0"/>
            <c:showSerName val="0"/>
            <c:showPercent val="0"/>
            <c:showBubbleSize val="0"/>
            <c:showLeaderLines val="0"/>
          </c:dLbls>
          <c:cat>
            <c:strRef>
              <c:f>Лист1!$A$2:$A$8</c:f>
              <c:strCache>
                <c:ptCount val="7"/>
                <c:pt idx="0">
                  <c:v>АH</c:v>
                </c:pt>
                <c:pt idx="1">
                  <c:v>Chol</c:v>
                </c:pt>
                <c:pt idx="2">
                  <c:v>Smoking</c:v>
                </c:pt>
                <c:pt idx="3">
                  <c:v>Low level veg/fr cosumption</c:v>
                </c:pt>
                <c:pt idx="4">
                  <c:v>Obesity</c:v>
                </c:pt>
                <c:pt idx="5">
                  <c:v>Low level ph activity</c:v>
                </c:pt>
                <c:pt idx="6">
                  <c:v>High level salt consuption</c:v>
                </c:pt>
              </c:strCache>
            </c:strRef>
          </c:cat>
          <c:val>
            <c:numRef>
              <c:f>Лист1!$B$2:$B$8</c:f>
              <c:numCache>
                <c:formatCode>General</c:formatCode>
                <c:ptCount val="7"/>
                <c:pt idx="0">
                  <c:v>38.0</c:v>
                </c:pt>
                <c:pt idx="1">
                  <c:v>50.0</c:v>
                </c:pt>
                <c:pt idx="2">
                  <c:v>39.1</c:v>
                </c:pt>
                <c:pt idx="3">
                  <c:v>75.0</c:v>
                </c:pt>
                <c:pt idx="4">
                  <c:v>25.0</c:v>
                </c:pt>
                <c:pt idx="5">
                  <c:v>40.0</c:v>
                </c:pt>
                <c:pt idx="6">
                  <c:v>50.0</c:v>
                </c:pt>
              </c:numCache>
            </c:numRef>
          </c:val>
        </c:ser>
        <c:dLbls>
          <c:showLegendKey val="0"/>
          <c:showVal val="0"/>
          <c:showCatName val="0"/>
          <c:showSerName val="0"/>
          <c:showPercent val="0"/>
          <c:showBubbleSize val="0"/>
        </c:dLbls>
        <c:gapWidth val="150"/>
        <c:axId val="1927051672"/>
        <c:axId val="1927211352"/>
      </c:barChart>
      <c:catAx>
        <c:axId val="1927051672"/>
        <c:scaling>
          <c:orientation val="minMax"/>
        </c:scaling>
        <c:delete val="0"/>
        <c:axPos val="b"/>
        <c:numFmt formatCode="General" sourceLinked="1"/>
        <c:majorTickMark val="out"/>
        <c:minorTickMark val="none"/>
        <c:tickLblPos val="nextTo"/>
        <c:txPr>
          <a:bodyPr/>
          <a:lstStyle/>
          <a:p>
            <a:pPr>
              <a:defRPr sz="1400" b="1" baseline="0">
                <a:solidFill>
                  <a:schemeClr val="accent1"/>
                </a:solidFill>
                <a:latin typeface="Century Gothic" pitchFamily="34" charset="0"/>
              </a:defRPr>
            </a:pPr>
            <a:endParaRPr lang="ru-RU"/>
          </a:p>
        </c:txPr>
        <c:crossAx val="1927211352"/>
        <c:crosses val="autoZero"/>
        <c:auto val="1"/>
        <c:lblAlgn val="ctr"/>
        <c:lblOffset val="100"/>
        <c:noMultiLvlLbl val="0"/>
      </c:catAx>
      <c:valAx>
        <c:axId val="1927211352"/>
        <c:scaling>
          <c:orientation val="minMax"/>
        </c:scaling>
        <c:delete val="0"/>
        <c:axPos val="l"/>
        <c:majorGridlines/>
        <c:numFmt formatCode="General" sourceLinked="1"/>
        <c:majorTickMark val="out"/>
        <c:minorTickMark val="none"/>
        <c:tickLblPos val="nextTo"/>
        <c:txPr>
          <a:bodyPr/>
          <a:lstStyle/>
          <a:p>
            <a:pPr>
              <a:defRPr b="1">
                <a:solidFill>
                  <a:schemeClr val="accent1"/>
                </a:solidFill>
                <a:latin typeface="Century Gothic" pitchFamily="34" charset="0"/>
              </a:defRPr>
            </a:pPr>
            <a:endParaRPr lang="ru-RU"/>
          </a:p>
        </c:txPr>
        <c:crossAx val="1927051672"/>
        <c:crosses val="autoZero"/>
        <c:crossBetween val="between"/>
      </c:valAx>
    </c:plotArea>
    <c:plotVisOnly val="1"/>
    <c:dispBlanksAs val="gap"/>
    <c:showDLblsOverMax val="0"/>
  </c:chart>
  <c:txPr>
    <a:bodyPr/>
    <a:lstStyle/>
    <a:p>
      <a:pPr>
        <a:defRPr sz="1622"/>
      </a:pPr>
      <a:endParaRPr lang="ru-RU"/>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image" Target="../media/image5.png"/><Relationship Id="rId2"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E8CE4-2BE0-E94D-873A-BA9420286DE1}" type="datetimeFigureOut">
              <a:rPr lang="ru-RU" smtClean="0"/>
              <a:t>02.06.14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7A9A5-82AE-6640-971D-D48963DA6D63}" type="slidenum">
              <a:rPr lang="ru-RU" smtClean="0"/>
              <a:t>‹#›</a:t>
            </a:fld>
            <a:endParaRPr lang="ru-RU"/>
          </a:p>
        </p:txBody>
      </p:sp>
    </p:spTree>
    <p:extLst>
      <p:ext uri="{BB962C8B-B14F-4D97-AF65-F5344CB8AC3E}">
        <p14:creationId xmlns:p14="http://schemas.microsoft.com/office/powerpoint/2010/main" val="12639338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C159CDB5-F5E1-4CD8-8EA6-F7D018F3F0C4}" type="slidenum">
              <a:rPr lang="ru-RU"/>
              <a:pPr/>
              <a:t>5</a:t>
            </a:fld>
            <a:endParaRPr lang="ru-RU"/>
          </a:p>
        </p:txBody>
      </p:sp>
      <p:sp>
        <p:nvSpPr>
          <p:cNvPr id="100355" name="Rectangle 2"/>
          <p:cNvSpPr>
            <a:spLocks noGrp="1" noRot="1" noChangeAspect="1" noChangeArrowheads="1" noTextEdit="1"/>
          </p:cNvSpPr>
          <p:nvPr>
            <p:ph type="sldImg"/>
          </p:nvPr>
        </p:nvSpPr>
        <p:spPr>
          <a:xfrm>
            <a:off x="1143000" y="685800"/>
            <a:ext cx="4576763" cy="3432175"/>
          </a:xfrm>
          <a:ln/>
        </p:spPr>
      </p:sp>
      <p:sp>
        <p:nvSpPr>
          <p:cNvPr id="100356" name="Rectangle 3"/>
          <p:cNvSpPr>
            <a:spLocks noGrp="1" noChangeArrowheads="1"/>
          </p:cNvSpPr>
          <p:nvPr>
            <p:ph type="body" idx="1"/>
          </p:nvPr>
        </p:nvSpPr>
        <p:spPr>
          <a:xfrm>
            <a:off x="914401" y="4344333"/>
            <a:ext cx="5029200" cy="4114427"/>
          </a:xfrm>
          <a:noFill/>
          <a:ln/>
        </p:spPr>
        <p:txBody>
          <a:bodyPr/>
          <a:lstStyle/>
          <a:p>
            <a:pPr algn="just" eaLnBrk="1" hangingPunct="1">
              <a:lnSpc>
                <a:spcPct val="150000"/>
              </a:lnSpc>
            </a:pPr>
            <a:r>
              <a:rPr lang="en-US" smtClean="0"/>
              <a:t>It is no doubt that lifestyle and socioeconomic factors are more responsible for the premature death and healthy life years span rather than health care services. Here, a proportion of lost healthy life years due to leading 4 first selected risk factors is shown. In the world, tobacco occupies the 4 place after  underweight, unsafe sex and blood pressure and is responsible for 4,1% healthy life years lost. In the US and developed countries of Europe, tobacco occupies the first place and is responsible for 12-13% of healthy life years lost followed by alcohol, excessive body mass index and blood pressure. In Russia, where tobacco occupies the third place, after blood pressure and alcohol it has even the greatest contribution to the healthy life lost – 13,6%.  </a:t>
            </a: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17A9A5-82AE-6640-971D-D48963DA6D63}" type="slidenum">
              <a:rPr lang="ru-RU" smtClean="0"/>
              <a:t>10</a:t>
            </a:fld>
            <a:endParaRPr lang="ru-RU"/>
          </a:p>
        </p:txBody>
      </p:sp>
    </p:spTree>
    <p:extLst>
      <p:ext uri="{BB962C8B-B14F-4D97-AF65-F5344CB8AC3E}">
        <p14:creationId xmlns:p14="http://schemas.microsoft.com/office/powerpoint/2010/main" val="2474163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Прямоугольник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угольник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рямоугольник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Прямоугольник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1" name="Скругленный прямоугольник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2" name="Скругленный прямоугольник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Прямоугольник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Прямоугольник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Прямоугольник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Прямоугольник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7" name="Дата 27"/>
          <p:cNvSpPr>
            <a:spLocks noGrp="1"/>
          </p:cNvSpPr>
          <p:nvPr>
            <p:ph type="dt" sz="half" idx="10"/>
          </p:nvPr>
        </p:nvSpPr>
        <p:spPr>
          <a:xfrm>
            <a:off x="6705600" y="4206875"/>
            <a:ext cx="960438" cy="457200"/>
          </a:xfrm>
        </p:spPr>
        <p:txBody>
          <a:bodyPr/>
          <a:lstStyle>
            <a:lvl1pPr>
              <a:defRPr/>
            </a:lvl1pPr>
          </a:lstStyle>
          <a:p>
            <a:fld id="{1D2941CB-2FA2-FE4F-9780-AACD7B38B042}" type="datetimeFigureOut">
              <a:rPr lang="ru-RU" smtClean="0"/>
              <a:t>02.06.14</a:t>
            </a:fld>
            <a:endParaRPr lang="ru-RU"/>
          </a:p>
        </p:txBody>
      </p:sp>
      <p:sp>
        <p:nvSpPr>
          <p:cNvPr id="18" name="Нижний колонтитул 16"/>
          <p:cNvSpPr>
            <a:spLocks noGrp="1"/>
          </p:cNvSpPr>
          <p:nvPr>
            <p:ph type="ftr" sz="quarter" idx="11"/>
          </p:nvPr>
        </p:nvSpPr>
        <p:spPr>
          <a:xfrm>
            <a:off x="5410200" y="4205288"/>
            <a:ext cx="1295400" cy="457200"/>
          </a:xfrm>
        </p:spPr>
        <p:txBody>
          <a:bodyPr/>
          <a:lstStyle>
            <a:lvl1pPr>
              <a:defRPr/>
            </a:lvl1pPr>
          </a:lstStyle>
          <a:p>
            <a:endParaRPr lang="ru-RU"/>
          </a:p>
        </p:txBody>
      </p:sp>
      <p:sp>
        <p:nvSpPr>
          <p:cNvPr id="19" name="Номер слайда 28"/>
          <p:cNvSpPr>
            <a:spLocks noGrp="1"/>
          </p:cNvSpPr>
          <p:nvPr>
            <p:ph type="sldNum" sz="quarter" idx="12"/>
          </p:nvPr>
        </p:nvSpPr>
        <p:spPr>
          <a:xfrm>
            <a:off x="8320088" y="1588"/>
            <a:ext cx="747712" cy="365125"/>
          </a:xfrm>
        </p:spPr>
        <p:txBody>
          <a:bodyPr/>
          <a:lstStyle>
            <a:lvl1pPr>
              <a:defRPr>
                <a:solidFill>
                  <a:schemeClr val="bg1"/>
                </a:solidFill>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73680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5" name="Нижний колонтитул 2"/>
          <p:cNvSpPr>
            <a:spLocks noGrp="1"/>
          </p:cNvSpPr>
          <p:nvPr>
            <p:ph type="ftr" sz="quarter" idx="11"/>
          </p:nvPr>
        </p:nvSpPr>
        <p:spPr/>
        <p:txBody>
          <a:bodyPr/>
          <a:lstStyle>
            <a:lvl1pPr>
              <a:defRPr/>
            </a:lvl1pPr>
          </a:lstStyle>
          <a:p>
            <a:endParaRPr lang="ru-RU"/>
          </a:p>
        </p:txBody>
      </p:sp>
      <p:sp>
        <p:nvSpPr>
          <p:cNvPr id="6"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2451608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5" name="Нижний колонтитул 2"/>
          <p:cNvSpPr>
            <a:spLocks noGrp="1"/>
          </p:cNvSpPr>
          <p:nvPr>
            <p:ph type="ftr" sz="quarter" idx="11"/>
          </p:nvPr>
        </p:nvSpPr>
        <p:spPr/>
        <p:txBody>
          <a:bodyPr/>
          <a:lstStyle>
            <a:lvl1pPr>
              <a:defRPr/>
            </a:lvl1pPr>
          </a:lstStyle>
          <a:p>
            <a:endParaRPr lang="ru-RU"/>
          </a:p>
        </p:txBody>
      </p:sp>
      <p:sp>
        <p:nvSpPr>
          <p:cNvPr id="6"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1105726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6800"/>
          </a:xfrm>
        </p:spPr>
        <p:txBody>
          <a:bodyPr/>
          <a:lstStyle/>
          <a:p>
            <a:r>
              <a:rPr lang="ru-RU" smtClean="0"/>
              <a:t>Образец заголовка</a:t>
            </a:r>
            <a:endParaRPr lang="ru-RU"/>
          </a:p>
        </p:txBody>
      </p:sp>
      <p:sp>
        <p:nvSpPr>
          <p:cNvPr id="3"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4" name="Нижний колонтитул 2"/>
          <p:cNvSpPr>
            <a:spLocks noGrp="1"/>
          </p:cNvSpPr>
          <p:nvPr>
            <p:ph type="ftr" sz="quarter" idx="11"/>
          </p:nvPr>
        </p:nvSpPr>
        <p:spPr/>
        <p:txBody>
          <a:bodyPr/>
          <a:lstStyle>
            <a:lvl1pPr>
              <a:defRPr/>
            </a:lvl1pPr>
          </a:lstStyle>
          <a:p>
            <a:endParaRPr lang="ru-RU"/>
          </a:p>
        </p:txBody>
      </p:sp>
      <p:sp>
        <p:nvSpPr>
          <p:cNvPr id="5"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1434863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ru-RU"/>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E161835A-D46B-44DB-A976-38FD71B3E162}" type="slidenum">
              <a:rPr lang="ru-RU"/>
              <a:pPr/>
              <a:t>‹#›</a:t>
            </a:fld>
            <a:endParaRPr lang="ru-RU"/>
          </a:p>
        </p:txBody>
      </p:sp>
    </p:spTree>
    <p:extLst>
      <p:ext uri="{BB962C8B-B14F-4D97-AF65-F5344CB8AC3E}">
        <p14:creationId xmlns:p14="http://schemas.microsoft.com/office/powerpoint/2010/main" val="292599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5" name="Нижний колонтитул 2"/>
          <p:cNvSpPr>
            <a:spLocks noGrp="1"/>
          </p:cNvSpPr>
          <p:nvPr>
            <p:ph type="ftr" sz="quarter" idx="11"/>
          </p:nvPr>
        </p:nvSpPr>
        <p:spPr/>
        <p:txBody>
          <a:bodyPr/>
          <a:lstStyle>
            <a:lvl1pPr>
              <a:defRPr/>
            </a:lvl1pPr>
          </a:lstStyle>
          <a:p>
            <a:endParaRPr lang="ru-RU"/>
          </a:p>
        </p:txBody>
      </p:sp>
      <p:sp>
        <p:nvSpPr>
          <p:cNvPr id="6"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3963787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5" name="Нижний колонтитул 2"/>
          <p:cNvSpPr>
            <a:spLocks noGrp="1"/>
          </p:cNvSpPr>
          <p:nvPr>
            <p:ph type="ftr" sz="quarter" idx="11"/>
          </p:nvPr>
        </p:nvSpPr>
        <p:spPr/>
        <p:txBody>
          <a:bodyPr/>
          <a:lstStyle>
            <a:lvl1pPr>
              <a:defRPr/>
            </a:lvl1pPr>
          </a:lstStyle>
          <a:p>
            <a:endParaRPr lang="ru-RU"/>
          </a:p>
        </p:txBody>
      </p:sp>
      <p:sp>
        <p:nvSpPr>
          <p:cNvPr id="6"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210965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6" name="Нижний колонтитул 2"/>
          <p:cNvSpPr>
            <a:spLocks noGrp="1"/>
          </p:cNvSpPr>
          <p:nvPr>
            <p:ph type="ftr" sz="quarter" idx="11"/>
          </p:nvPr>
        </p:nvSpPr>
        <p:spPr/>
        <p:txBody>
          <a:bodyPr/>
          <a:lstStyle>
            <a:lvl1pPr>
              <a:defRPr/>
            </a:lvl1pPr>
          </a:lstStyle>
          <a:p>
            <a:endParaRPr lang="ru-RU"/>
          </a:p>
        </p:txBody>
      </p:sp>
      <p:sp>
        <p:nvSpPr>
          <p:cNvPr id="7"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395101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5"/>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8" name="Номер слайда 26"/>
          <p:cNvSpPr>
            <a:spLocks noGrp="1"/>
          </p:cNvSpPr>
          <p:nvPr>
            <p:ph type="sldNum" sz="quarter" idx="11"/>
          </p:nvPr>
        </p:nvSpPr>
        <p:spPr/>
        <p:txBody>
          <a:bodyPr/>
          <a:lstStyle>
            <a:lvl1pPr>
              <a:defRPr/>
            </a:lvl1pPr>
          </a:lstStyle>
          <a:p>
            <a:fld id="{29031181-0B15-F24C-81B3-65C1775108E3}" type="slidenum">
              <a:rPr lang="ru-RU" smtClean="0"/>
              <a:t>‹#›</a:t>
            </a:fld>
            <a:endParaRPr lang="ru-RU"/>
          </a:p>
        </p:txBody>
      </p:sp>
      <p:sp>
        <p:nvSpPr>
          <p:cNvPr id="9" name="Нижний колонтитул 27"/>
          <p:cNvSpPr>
            <a:spLocks noGrp="1"/>
          </p:cNvSpPr>
          <p:nvPr>
            <p:ph type="ftr" sz="quarter" idx="12"/>
          </p:nvPr>
        </p:nvSpPr>
        <p:spPr/>
        <p:txBody>
          <a:bodyPr rtlCol="0"/>
          <a:lstStyle>
            <a:lvl1pPr>
              <a:defRPr/>
            </a:lvl1pPr>
          </a:lstStyle>
          <a:p>
            <a:endParaRPr lang="ru-RU"/>
          </a:p>
        </p:txBody>
      </p:sp>
    </p:spTree>
    <p:extLst>
      <p:ext uri="{BB962C8B-B14F-4D97-AF65-F5344CB8AC3E}">
        <p14:creationId xmlns:p14="http://schemas.microsoft.com/office/powerpoint/2010/main" val="120079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r>
              <a:rPr lang="ru-RU" smtClean="0"/>
              <a:t>Образец заголовка</a:t>
            </a:r>
            <a:endParaRPr lang="en-US"/>
          </a:p>
        </p:txBody>
      </p:sp>
      <p:sp>
        <p:nvSpPr>
          <p:cNvPr id="3" name="Дата 2"/>
          <p:cNvSpPr>
            <a:spLocks noGrp="1"/>
          </p:cNvSpPr>
          <p:nvPr>
            <p:ph type="dt" sz="half" idx="10"/>
          </p:nvPr>
        </p:nvSpPr>
        <p:spPr>
          <a:xfrm>
            <a:off x="6583363" y="612775"/>
            <a:ext cx="957262" cy="457200"/>
          </a:xfrm>
        </p:spPr>
        <p:txBody>
          <a:bodyPr/>
          <a:lstStyle>
            <a:lvl1pPr>
              <a:defRPr/>
            </a:lvl1pPr>
          </a:lstStyle>
          <a:p>
            <a:fld id="{1D2941CB-2FA2-FE4F-9780-AACD7B38B042}" type="datetimeFigureOut">
              <a:rPr lang="ru-RU" smtClean="0"/>
              <a:t>02.06.14</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71453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297721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lang="ru-RU" smtClean="0"/>
              <a:t>Образец заголовка</a:t>
            </a:r>
            <a:endParaRPr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6" name="Нижний колонтитул 2"/>
          <p:cNvSpPr>
            <a:spLocks noGrp="1"/>
          </p:cNvSpPr>
          <p:nvPr>
            <p:ph type="ftr" sz="quarter" idx="11"/>
          </p:nvPr>
        </p:nvSpPr>
        <p:spPr/>
        <p:txBody>
          <a:bodyPr/>
          <a:lstStyle>
            <a:lvl1pPr>
              <a:defRPr/>
            </a:lvl1pPr>
          </a:lstStyle>
          <a:p>
            <a:endParaRPr lang="ru-RU"/>
          </a:p>
        </p:txBody>
      </p:sp>
      <p:sp>
        <p:nvSpPr>
          <p:cNvPr id="7"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242409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ru-RU" noProof="0" smtClean="0"/>
              <a:t>Чтобы добавить рисунок, перетащите его на заполнитель или щелкните значок</a:t>
            </a:r>
            <a:endParaRPr lang="en-US" noProof="0" dirty="0"/>
          </a:p>
        </p:txBody>
      </p:sp>
      <p:sp>
        <p:nvSpPr>
          <p:cNvPr id="4" name="Текст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fld id="{1D2941CB-2FA2-FE4F-9780-AACD7B38B042}" type="datetimeFigureOut">
              <a:rPr lang="ru-RU" smtClean="0"/>
              <a:t>02.06.14</a:t>
            </a:fld>
            <a:endParaRPr lang="ru-RU"/>
          </a:p>
        </p:txBody>
      </p:sp>
      <p:sp>
        <p:nvSpPr>
          <p:cNvPr id="6" name="Нижний колонтитул 2"/>
          <p:cNvSpPr>
            <a:spLocks noGrp="1"/>
          </p:cNvSpPr>
          <p:nvPr>
            <p:ph type="ftr" sz="quarter" idx="11"/>
          </p:nvPr>
        </p:nvSpPr>
        <p:spPr/>
        <p:txBody>
          <a:bodyPr/>
          <a:lstStyle>
            <a:lvl1pPr>
              <a:defRPr/>
            </a:lvl1pPr>
          </a:lstStyle>
          <a:p>
            <a:endParaRPr lang="ru-RU"/>
          </a:p>
        </p:txBody>
      </p:sp>
      <p:sp>
        <p:nvSpPr>
          <p:cNvPr id="7" name="Номер слайда 22"/>
          <p:cNvSpPr>
            <a:spLocks noGrp="1"/>
          </p:cNvSpPr>
          <p:nvPr>
            <p:ph type="sldNum" sz="quarter" idx="12"/>
          </p:nvPr>
        </p:nvSpPr>
        <p:spPr/>
        <p:txBody>
          <a:bodyPr/>
          <a:lstStyle>
            <a:lvl1pPr>
              <a:defRPr/>
            </a:lvl1pPr>
          </a:lstStyle>
          <a:p>
            <a:fld id="{29031181-0B15-F24C-81B3-65C1775108E3}" type="slidenum">
              <a:rPr lang="ru-RU" smtClean="0"/>
              <a:t>‹#›</a:t>
            </a:fld>
            <a:endParaRPr lang="ru-RU"/>
          </a:p>
        </p:txBody>
      </p:sp>
    </p:spTree>
    <p:extLst>
      <p:ext uri="{BB962C8B-B14F-4D97-AF65-F5344CB8AC3E}">
        <p14:creationId xmlns:p14="http://schemas.microsoft.com/office/powerpoint/2010/main" val="41622471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Прямоугольник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Прямоугольник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Прямоугольник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Прямоугольник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3" name="Скругленный прямоугольник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4" name="Скругленный прямоугольник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Прямоугольник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Прямоугольник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Прямоугольник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Прямоугольник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Прямоугольник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Прямоугольник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9" name="Заголовок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ru-RU"/>
              <a:t>Образец заголовка</a:t>
            </a:r>
            <a:endParaRPr lang="en-US"/>
          </a:p>
        </p:txBody>
      </p:sp>
      <p:sp>
        <p:nvSpPr>
          <p:cNvPr id="1040" name="Текст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4" name="Дата 13"/>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lgn="l" eaLnBrk="1" hangingPunct="1">
              <a:defRPr sz="800">
                <a:solidFill>
                  <a:schemeClr val="accent2"/>
                </a:solidFill>
              </a:defRPr>
            </a:lvl1pPr>
          </a:lstStyle>
          <a:p>
            <a:fld id="{1D2941CB-2FA2-FE4F-9780-AACD7B38B042}" type="datetimeFigureOut">
              <a:rPr lang="ru-RU" smtClean="0"/>
              <a:t>02.06.14</a:t>
            </a:fld>
            <a:endParaRPr lang="ru-RU"/>
          </a:p>
        </p:txBody>
      </p:sp>
      <p:sp>
        <p:nvSpPr>
          <p:cNvPr id="3" name="Нижний колонтитул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ea typeface="+mn-ea"/>
                <a:cs typeface="+mn-cs"/>
              </a:defRPr>
            </a:lvl1pPr>
          </a:lstStyle>
          <a:p>
            <a:endParaRPr lang="ru-RU"/>
          </a:p>
        </p:txBody>
      </p:sp>
      <p:sp>
        <p:nvSpPr>
          <p:cNvPr id="23" name="Номер слайда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eaLnBrk="1" hangingPunct="1">
              <a:defRPr>
                <a:solidFill>
                  <a:srgbClr val="FFFFFF"/>
                </a:solidFill>
              </a:defRPr>
            </a:lvl1pPr>
          </a:lstStyle>
          <a:p>
            <a:fld id="{29031181-0B15-F24C-81B3-65C1775108E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1" fontAlgn="base" hangingPunct="1">
        <a:spcBef>
          <a:spcPct val="0"/>
        </a:spcBef>
        <a:spcAft>
          <a:spcPct val="0"/>
        </a:spcAft>
        <a:defRPr kumimoji="1" sz="4000" kern="1200">
          <a:solidFill>
            <a:schemeClr val="tx2"/>
          </a:solidFill>
          <a:latin typeface="+mj-lt"/>
          <a:ea typeface="Arial" charset="0"/>
          <a:cs typeface="Arial" pitchFamily="34" charset="0"/>
        </a:defRPr>
      </a:lvl1pPr>
      <a:lvl2pPr algn="l" rtl="0" eaLnBrk="1" fontAlgn="base" hangingPunct="1">
        <a:spcBef>
          <a:spcPct val="0"/>
        </a:spcBef>
        <a:spcAft>
          <a:spcPct val="0"/>
        </a:spcAft>
        <a:defRPr kumimoji="1" sz="4000">
          <a:solidFill>
            <a:schemeClr val="tx2"/>
          </a:solidFill>
          <a:latin typeface="Trebuchet MS" pitchFamily="34" charset="0"/>
          <a:ea typeface="Arial" charset="0"/>
          <a:cs typeface="Arial" pitchFamily="34" charset="0"/>
        </a:defRPr>
      </a:lvl2pPr>
      <a:lvl3pPr algn="l" rtl="0" eaLnBrk="1" fontAlgn="base" hangingPunct="1">
        <a:spcBef>
          <a:spcPct val="0"/>
        </a:spcBef>
        <a:spcAft>
          <a:spcPct val="0"/>
        </a:spcAft>
        <a:defRPr kumimoji="1" sz="4000">
          <a:solidFill>
            <a:schemeClr val="tx2"/>
          </a:solidFill>
          <a:latin typeface="Trebuchet MS" pitchFamily="34" charset="0"/>
          <a:ea typeface="Arial" charset="0"/>
          <a:cs typeface="Arial" pitchFamily="34" charset="0"/>
        </a:defRPr>
      </a:lvl3pPr>
      <a:lvl4pPr algn="l" rtl="0" eaLnBrk="1" fontAlgn="base" hangingPunct="1">
        <a:spcBef>
          <a:spcPct val="0"/>
        </a:spcBef>
        <a:spcAft>
          <a:spcPct val="0"/>
        </a:spcAft>
        <a:defRPr kumimoji="1" sz="4000">
          <a:solidFill>
            <a:schemeClr val="tx2"/>
          </a:solidFill>
          <a:latin typeface="Trebuchet MS" pitchFamily="34" charset="0"/>
          <a:ea typeface="Arial" charset="0"/>
          <a:cs typeface="Arial" pitchFamily="34" charset="0"/>
        </a:defRPr>
      </a:lvl4pPr>
      <a:lvl5pPr algn="l" rtl="0" eaLnBrk="1" fontAlgn="base" hangingPunct="1">
        <a:spcBef>
          <a:spcPct val="0"/>
        </a:spcBef>
        <a:spcAft>
          <a:spcPct val="0"/>
        </a:spcAft>
        <a:defRPr kumimoji="1" sz="4000">
          <a:solidFill>
            <a:schemeClr val="tx2"/>
          </a:solidFill>
          <a:latin typeface="Trebuchet MS" pitchFamily="34" charset="0"/>
          <a:ea typeface="Arial" charset="0"/>
          <a:cs typeface="Arial" pitchFamily="34" charset="0"/>
        </a:defRPr>
      </a:lvl5pPr>
      <a:lvl6pPr marL="457200" algn="l" rtl="0" eaLnBrk="1" fontAlgn="base" hangingPunct="1">
        <a:spcBef>
          <a:spcPct val="0"/>
        </a:spcBef>
        <a:spcAft>
          <a:spcPct val="0"/>
        </a:spcAft>
        <a:defRPr sz="4000">
          <a:solidFill>
            <a:schemeClr val="tx2"/>
          </a:solidFill>
          <a:latin typeface="Trebuchet MS" pitchFamily="34" charset="0"/>
        </a:defRPr>
      </a:lvl6pPr>
      <a:lvl7pPr marL="914400" algn="l" rtl="0" eaLnBrk="1" fontAlgn="base" hangingPunct="1">
        <a:spcBef>
          <a:spcPct val="0"/>
        </a:spcBef>
        <a:spcAft>
          <a:spcPct val="0"/>
        </a:spcAft>
        <a:defRPr sz="4000">
          <a:solidFill>
            <a:schemeClr val="tx2"/>
          </a:solidFill>
          <a:latin typeface="Trebuchet MS" pitchFamily="34" charset="0"/>
        </a:defRPr>
      </a:lvl7pPr>
      <a:lvl8pPr marL="1371600" algn="l" rtl="0" eaLnBrk="1" fontAlgn="base" hangingPunct="1">
        <a:spcBef>
          <a:spcPct val="0"/>
        </a:spcBef>
        <a:spcAft>
          <a:spcPct val="0"/>
        </a:spcAft>
        <a:defRPr sz="4000">
          <a:solidFill>
            <a:schemeClr val="tx2"/>
          </a:solidFill>
          <a:latin typeface="Trebuchet MS" pitchFamily="34" charset="0"/>
        </a:defRPr>
      </a:lvl8pPr>
      <a:lvl9pPr marL="1828800" algn="l" rtl="0" eaLnBrk="1" fontAlgn="base" hangingPunct="1">
        <a:spcBef>
          <a:spcPct val="0"/>
        </a:spcBef>
        <a:spcAft>
          <a:spcPct val="0"/>
        </a:spcAft>
        <a:defRPr sz="4000">
          <a:solidFill>
            <a:schemeClr val="tx2"/>
          </a:solidFill>
          <a:latin typeface="Trebuchet MS" pitchFamily="34" charset="0"/>
        </a:defRPr>
      </a:lvl9pPr>
    </p:titleStyle>
    <p:bodyStyle>
      <a:lvl1pPr marL="365125" indent="-255588" algn="l" rtl="0" eaLnBrk="1" fontAlgn="base" hangingPunct="1">
        <a:spcBef>
          <a:spcPts val="300"/>
        </a:spcBef>
        <a:spcAft>
          <a:spcPct val="0"/>
        </a:spcAft>
        <a:buClr>
          <a:srgbClr val="A04DA3"/>
        </a:buClr>
        <a:buFont typeface="Georgia" charset="0"/>
        <a:buChar char="•"/>
        <a:defRPr kumimoji="1" sz="2800" kern="1200">
          <a:solidFill>
            <a:schemeClr val="tx1"/>
          </a:solidFill>
          <a:latin typeface="+mn-lt"/>
          <a:ea typeface="Arial" charset="0"/>
          <a:cs typeface="Arial" pitchFamily="34" charset="0"/>
        </a:defRPr>
      </a:lvl1pPr>
      <a:lvl2pPr marL="657225" indent="-246063" algn="l" rtl="0" eaLnBrk="1" fontAlgn="base" hangingPunct="1">
        <a:spcBef>
          <a:spcPts val="300"/>
        </a:spcBef>
        <a:spcAft>
          <a:spcPct val="0"/>
        </a:spcAft>
        <a:buClr>
          <a:schemeClr val="accent2"/>
        </a:buClr>
        <a:buFont typeface="Georgia" charset="0"/>
        <a:buChar char="▫"/>
        <a:defRPr kumimoji="1" sz="2600" kern="1200">
          <a:solidFill>
            <a:schemeClr val="accent2"/>
          </a:solidFill>
          <a:latin typeface="+mn-lt"/>
          <a:ea typeface="Arial" charset="0"/>
          <a:cs typeface="Arial" pitchFamily="34" charset="0"/>
        </a:defRPr>
      </a:lvl2pPr>
      <a:lvl3pPr marL="922338" indent="-219075" algn="l" rtl="0" eaLnBrk="1" fontAlgn="base" hangingPunct="1">
        <a:spcBef>
          <a:spcPts val="300"/>
        </a:spcBef>
        <a:spcAft>
          <a:spcPct val="0"/>
        </a:spcAft>
        <a:buClr>
          <a:schemeClr val="accent1"/>
        </a:buClr>
        <a:buFont typeface="Wingdings 2" charset="0"/>
        <a:buChar char=""/>
        <a:defRPr kumimoji="1" sz="2400" kern="1200">
          <a:solidFill>
            <a:schemeClr val="accent1"/>
          </a:solidFill>
          <a:latin typeface="+mn-lt"/>
          <a:ea typeface="Arial" charset="0"/>
          <a:cs typeface="Arial" pitchFamily="34" charset="0"/>
        </a:defRPr>
      </a:lvl3pPr>
      <a:lvl4pPr marL="1179513" indent="-200025" algn="l" rtl="0" eaLnBrk="1" fontAlgn="base" hangingPunct="1">
        <a:spcBef>
          <a:spcPts val="300"/>
        </a:spcBef>
        <a:spcAft>
          <a:spcPct val="0"/>
        </a:spcAft>
        <a:buClr>
          <a:schemeClr val="accent1"/>
        </a:buClr>
        <a:buFont typeface="Wingdings 2" charset="0"/>
        <a:buChar char=""/>
        <a:defRPr kumimoji="1" sz="2200" kern="1200">
          <a:solidFill>
            <a:schemeClr val="accent1"/>
          </a:solidFill>
          <a:latin typeface="+mn-lt"/>
          <a:ea typeface="Arial" charset="0"/>
          <a:cs typeface="Arial" pitchFamily="34" charset="0"/>
        </a:defRPr>
      </a:lvl4pPr>
      <a:lvl5pPr marL="1389063" indent="-182563" algn="l" rtl="0" eaLnBrk="1" fontAlgn="base" hangingPunct="1">
        <a:spcBef>
          <a:spcPts val="300"/>
        </a:spcBef>
        <a:spcAft>
          <a:spcPct val="0"/>
        </a:spcAft>
        <a:buClr>
          <a:srgbClr val="A04DA3"/>
        </a:buClr>
        <a:buFont typeface="Georgia" charset="0"/>
        <a:buChar char="▫"/>
        <a:defRPr kumimoji="1" sz="2000" kern="1200">
          <a:solidFill>
            <a:srgbClr val="A04DA3"/>
          </a:solidFill>
          <a:latin typeface="+mn-lt"/>
          <a:ea typeface="Arial" charset="0"/>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1" Type="http://schemas.openxmlformats.org/officeDocument/2006/relationships/oleObject" Target="../embeddings/_____Microsoft_Excel_97-20045.xls"/><Relationship Id="rId12" Type="http://schemas.openxmlformats.org/officeDocument/2006/relationships/image" Target="../media/image9.png"/><Relationship Id="rId13"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embeddings/_____Microsoft_Excel_97-20041.xls"/><Relationship Id="rId4" Type="http://schemas.openxmlformats.org/officeDocument/2006/relationships/image" Target="../media/image5.png"/><Relationship Id="rId5" Type="http://schemas.openxmlformats.org/officeDocument/2006/relationships/oleObject" Target="../embeddings/_____Microsoft_Excel_97-20042.xls"/><Relationship Id="rId6" Type="http://schemas.openxmlformats.org/officeDocument/2006/relationships/image" Target="../media/image6.emf"/><Relationship Id="rId7" Type="http://schemas.openxmlformats.org/officeDocument/2006/relationships/oleObject" Target="../embeddings/_____Microsoft_Excel_97-20043.xls"/><Relationship Id="rId8" Type="http://schemas.openxmlformats.org/officeDocument/2006/relationships/image" Target="../media/image7.png"/><Relationship Id="rId9" Type="http://schemas.openxmlformats.org/officeDocument/2006/relationships/oleObject" Target="../embeddings/_____Microsoft_Excel_97-20044.xls"/><Relationship Id="rId10"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obaccocontrol.bmj.com/cgi/content/abstract/tobaccocontrol-2013-051011v1?papeto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ctrTitle"/>
          </p:nvPr>
        </p:nvSpPr>
        <p:spPr bwMode="auto">
          <a:xfrm>
            <a:off x="235466" y="1790701"/>
            <a:ext cx="8458200" cy="1629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20000"/>
              </a:lnSpc>
            </a:pPr>
            <a:r>
              <a:rPr lang="en-US" sz="2800" b="1" dirty="0">
                <a:solidFill>
                  <a:schemeClr val="bg1"/>
                </a:solidFill>
                <a:latin typeface="Times New Roman"/>
                <a:cs typeface="Times New Roman"/>
              </a:rPr>
              <a:t>RUSSIAN FEDERATION</a:t>
            </a:r>
          </a:p>
          <a:p>
            <a:pPr>
              <a:lnSpc>
                <a:spcPct val="120000"/>
              </a:lnSpc>
            </a:pPr>
            <a:r>
              <a:rPr lang="en-US" sz="2800" b="1" dirty="0">
                <a:solidFill>
                  <a:schemeClr val="bg1"/>
                </a:solidFill>
                <a:latin typeface="Times New Roman"/>
                <a:cs typeface="Times New Roman"/>
              </a:rPr>
              <a:t>NON-COMMUNICABLE DISEASES – CURRENT SITUATION AND PREVENTION</a:t>
            </a:r>
            <a:endParaRPr lang="ru-RU" sz="2800" b="1" dirty="0">
              <a:solidFill>
                <a:schemeClr val="bg1"/>
              </a:solidFill>
              <a:latin typeface="Times New Roman"/>
              <a:cs typeface="Times New Roman"/>
            </a:endParaRPr>
          </a:p>
        </p:txBody>
      </p:sp>
      <p:pic>
        <p:nvPicPr>
          <p:cNvPr id="5" name="Изображение 4"/>
          <p:cNvPicPr>
            <a:picLocks noChangeAspect="1"/>
          </p:cNvPicPr>
          <p:nvPr/>
        </p:nvPicPr>
        <p:blipFill>
          <a:blip r:embed="rId2"/>
          <a:stretch>
            <a:fillRect/>
          </a:stretch>
        </p:blipFill>
        <p:spPr>
          <a:xfrm>
            <a:off x="6395767" y="0"/>
            <a:ext cx="2541124" cy="2327077"/>
          </a:xfrm>
          <a:prstGeom prst="rect">
            <a:avLst/>
          </a:prstGeom>
        </p:spPr>
      </p:pic>
      <p:sp>
        <p:nvSpPr>
          <p:cNvPr id="6" name="Подзаголовок 5"/>
          <p:cNvSpPr>
            <a:spLocks noGrp="1"/>
          </p:cNvSpPr>
          <p:nvPr>
            <p:ph type="subTitle" idx="1"/>
          </p:nvPr>
        </p:nvSpPr>
        <p:spPr>
          <a:xfrm>
            <a:off x="2150440" y="6303513"/>
            <a:ext cx="4953000" cy="554487"/>
          </a:xfrm>
        </p:spPr>
        <p:txBody>
          <a:bodyPr/>
          <a:lstStyle/>
          <a:p>
            <a:pPr algn="ctr"/>
            <a:r>
              <a:rPr lang="en-US" dirty="0" smtClean="0"/>
              <a:t>2014</a:t>
            </a:r>
            <a:endParaRPr lang="ru-RU" dirty="0"/>
          </a:p>
        </p:txBody>
      </p:sp>
      <p:sp>
        <p:nvSpPr>
          <p:cNvPr id="7" name="TextBox 6"/>
          <p:cNvSpPr txBox="1"/>
          <p:nvPr/>
        </p:nvSpPr>
        <p:spPr>
          <a:xfrm>
            <a:off x="6652014" y="5603303"/>
            <a:ext cx="184666"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val="110339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222" y="4371663"/>
            <a:ext cx="6192838" cy="1846659"/>
          </a:xfrm>
          <a:prstGeom prst="rect">
            <a:avLst/>
          </a:prstGeom>
          <a:noFill/>
        </p:spPr>
        <p:txBody>
          <a:bodyPr>
            <a:spAutoFit/>
          </a:bodyPr>
          <a:lstStyle>
            <a:lvl1pPr>
              <a:defRPr>
                <a:solidFill>
                  <a:schemeClr val="tx1"/>
                </a:solidFill>
                <a:latin typeface="Calibri" charset="0"/>
                <a:ea typeface="Arial" charset="0"/>
              </a:defRPr>
            </a:lvl1pPr>
            <a:lvl2pPr marL="742950" indent="-285750">
              <a:defRPr>
                <a:solidFill>
                  <a:schemeClr val="tx1"/>
                </a:solidFill>
                <a:latin typeface="Calibri" charset="0"/>
                <a:ea typeface="Arial" charset="0"/>
              </a:defRPr>
            </a:lvl2pPr>
            <a:lvl3pPr marL="1143000" indent="-228600">
              <a:defRPr>
                <a:solidFill>
                  <a:schemeClr val="tx1"/>
                </a:solidFill>
                <a:latin typeface="Calibri" charset="0"/>
                <a:ea typeface="Arial" charset="0"/>
              </a:defRPr>
            </a:lvl3pPr>
            <a:lvl4pPr marL="1600200" indent="-228600">
              <a:defRPr>
                <a:solidFill>
                  <a:schemeClr val="tx1"/>
                </a:solidFill>
                <a:latin typeface="Calibri" charset="0"/>
                <a:ea typeface="Arial" charset="0"/>
              </a:defRPr>
            </a:lvl4pPr>
            <a:lvl5pPr marL="2057400" indent="-228600">
              <a:defRPr>
                <a:solidFill>
                  <a:schemeClr val="tx1"/>
                </a:solidFill>
                <a:latin typeface="Calibri" charset="0"/>
                <a:ea typeface="Arial" charset="0"/>
              </a:defRPr>
            </a:lvl5pPr>
            <a:lvl6pPr marL="2514600" indent="-228600" fontAlgn="base">
              <a:spcBef>
                <a:spcPct val="0"/>
              </a:spcBef>
              <a:spcAft>
                <a:spcPct val="0"/>
              </a:spcAft>
              <a:defRPr>
                <a:solidFill>
                  <a:schemeClr val="tx1"/>
                </a:solidFill>
                <a:latin typeface="Calibri" charset="0"/>
                <a:ea typeface="Arial" charset="0"/>
              </a:defRPr>
            </a:lvl6pPr>
            <a:lvl7pPr marL="2971800" indent="-228600" fontAlgn="base">
              <a:spcBef>
                <a:spcPct val="0"/>
              </a:spcBef>
              <a:spcAft>
                <a:spcPct val="0"/>
              </a:spcAft>
              <a:defRPr>
                <a:solidFill>
                  <a:schemeClr val="tx1"/>
                </a:solidFill>
                <a:latin typeface="Calibri" charset="0"/>
                <a:ea typeface="Arial" charset="0"/>
              </a:defRPr>
            </a:lvl7pPr>
            <a:lvl8pPr marL="3429000" indent="-228600" fontAlgn="base">
              <a:spcBef>
                <a:spcPct val="0"/>
              </a:spcBef>
              <a:spcAft>
                <a:spcPct val="0"/>
              </a:spcAft>
              <a:defRPr>
                <a:solidFill>
                  <a:schemeClr val="tx1"/>
                </a:solidFill>
                <a:latin typeface="Calibri" charset="0"/>
                <a:ea typeface="Arial" charset="0"/>
              </a:defRPr>
            </a:lvl8pPr>
            <a:lvl9pPr marL="3886200" indent="-228600" fontAlgn="base">
              <a:spcBef>
                <a:spcPct val="0"/>
              </a:spcBef>
              <a:spcAft>
                <a:spcPct val="0"/>
              </a:spcAft>
              <a:defRPr>
                <a:solidFill>
                  <a:schemeClr val="tx1"/>
                </a:solidFill>
                <a:latin typeface="Calibri" charset="0"/>
                <a:ea typeface="Arial" charset="0"/>
              </a:defRPr>
            </a:lvl9pPr>
          </a:lstStyle>
          <a:p>
            <a:r>
              <a:rPr lang="en-US" sz="2400" b="1" dirty="0">
                <a:solidFill>
                  <a:schemeClr val="tx2"/>
                </a:solidFill>
              </a:rPr>
              <a:t>Health Centers</a:t>
            </a:r>
          </a:p>
          <a:p>
            <a:pPr>
              <a:buFont typeface="Wingdings" charset="0"/>
              <a:buChar char="Ø"/>
            </a:pPr>
            <a:r>
              <a:rPr lang="en-US" dirty="0"/>
              <a:t>502 centers for adult, 193 – for child</a:t>
            </a:r>
          </a:p>
          <a:p>
            <a:pPr>
              <a:buFont typeface="Wingdings" charset="0"/>
              <a:buChar char="Ø"/>
            </a:pPr>
            <a:r>
              <a:rPr lang="en-US" dirty="0"/>
              <a:t>All regions (83) </a:t>
            </a:r>
            <a:r>
              <a:rPr lang="en-US" dirty="0" smtClean="0"/>
              <a:t>covered</a:t>
            </a:r>
          </a:p>
          <a:p>
            <a:pPr>
              <a:buFont typeface="Wingdings" charset="0"/>
              <a:buChar char="Ø"/>
            </a:pPr>
            <a:endParaRPr lang="en-US" dirty="0"/>
          </a:p>
          <a:p>
            <a:pPr>
              <a:buFont typeface="Wingdings" charset="0"/>
              <a:buChar char="Ø"/>
            </a:pPr>
            <a:endParaRPr lang="en-US" dirty="0"/>
          </a:p>
          <a:p>
            <a:endParaRPr lang="en-US" dirty="0"/>
          </a:p>
        </p:txBody>
      </p:sp>
      <p:sp>
        <p:nvSpPr>
          <p:cNvPr id="3" name="Прямоугольник 2"/>
          <p:cNvSpPr/>
          <p:nvPr/>
        </p:nvSpPr>
        <p:spPr>
          <a:xfrm>
            <a:off x="489055" y="774890"/>
            <a:ext cx="5547462" cy="461665"/>
          </a:xfrm>
          <a:prstGeom prst="rect">
            <a:avLst/>
          </a:prstGeom>
        </p:spPr>
        <p:txBody>
          <a:bodyPr wrap="none">
            <a:spAutoFit/>
          </a:bodyPr>
          <a:lstStyle/>
          <a:p>
            <a:pPr algn="ctr"/>
            <a:r>
              <a:rPr lang="en-US" sz="2400" b="1" dirty="0" smtClean="0">
                <a:solidFill>
                  <a:srgbClr val="000090"/>
                </a:solidFill>
              </a:rPr>
              <a:t>National project “Healthy Russia”</a:t>
            </a:r>
            <a:endParaRPr lang="ru-RU" sz="2400" dirty="0">
              <a:solidFill>
                <a:srgbClr val="000090"/>
              </a:solidFill>
            </a:endParaRPr>
          </a:p>
        </p:txBody>
      </p:sp>
      <p:pic>
        <p:nvPicPr>
          <p:cNvPr id="4" name="Изображение 3" descr="Снимок экрана 2014-05-31 в 18.57.4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774890"/>
            <a:ext cx="1828800" cy="1841500"/>
          </a:xfrm>
          <a:prstGeom prst="rect">
            <a:avLst/>
          </a:prstGeom>
        </p:spPr>
      </p:pic>
      <p:sp>
        <p:nvSpPr>
          <p:cNvPr id="5" name="Прямоугольник 4"/>
          <p:cNvSpPr/>
          <p:nvPr/>
        </p:nvSpPr>
        <p:spPr>
          <a:xfrm>
            <a:off x="225425" y="1473242"/>
            <a:ext cx="6491817" cy="2666115"/>
          </a:xfrm>
          <a:prstGeom prst="rect">
            <a:avLst/>
          </a:prstGeom>
        </p:spPr>
        <p:txBody>
          <a:bodyPr wrap="square">
            <a:spAutoFit/>
          </a:bodyPr>
          <a:lstStyle/>
          <a:p>
            <a:pPr algn="ctr">
              <a:lnSpc>
                <a:spcPct val="75000"/>
              </a:lnSpc>
            </a:pPr>
            <a:r>
              <a:rPr lang="en-US" b="1" dirty="0" smtClean="0">
                <a:solidFill>
                  <a:schemeClr val="tx2"/>
                </a:solidFill>
                <a:latin typeface="Times New Roman"/>
                <a:ea typeface="Calibri" pitchFamily="34" charset="0"/>
                <a:cs typeface="Times New Roman"/>
              </a:rPr>
              <a:t>Education activities toward healthy lifestyle promotion and modification</a:t>
            </a:r>
          </a:p>
          <a:p>
            <a:pPr marL="285750" indent="-285750" eaLnBrk="0" hangingPunct="0">
              <a:buFontTx/>
              <a:buChar char="-"/>
              <a:defRPr/>
            </a:pPr>
            <a:r>
              <a:rPr lang="en-US" b="1" dirty="0" smtClean="0">
                <a:solidFill>
                  <a:schemeClr val="tx2"/>
                </a:solidFill>
                <a:latin typeface="Times New Roman"/>
                <a:cs typeface="Times New Roman"/>
              </a:rPr>
              <a:t>Internet</a:t>
            </a:r>
            <a:r>
              <a:rPr lang="en-US" b="1" dirty="0">
                <a:solidFill>
                  <a:schemeClr val="tx2"/>
                </a:solidFill>
                <a:latin typeface="Times New Roman"/>
                <a:cs typeface="Times New Roman"/>
              </a:rPr>
              <a:t/>
            </a:r>
            <a:br>
              <a:rPr lang="en-US" b="1" dirty="0">
                <a:solidFill>
                  <a:schemeClr val="tx2"/>
                </a:solidFill>
                <a:latin typeface="Times New Roman"/>
                <a:cs typeface="Times New Roman"/>
              </a:rPr>
            </a:br>
            <a:r>
              <a:rPr lang="en-US" b="1" dirty="0">
                <a:solidFill>
                  <a:schemeClr val="tx2"/>
                </a:solidFill>
                <a:latin typeface="Times New Roman"/>
                <a:cs typeface="Times New Roman"/>
              </a:rPr>
              <a:t>- FM radio advertising</a:t>
            </a:r>
            <a:br>
              <a:rPr lang="en-US" b="1" dirty="0">
                <a:solidFill>
                  <a:schemeClr val="tx2"/>
                </a:solidFill>
                <a:latin typeface="Times New Roman"/>
                <a:cs typeface="Times New Roman"/>
              </a:rPr>
            </a:br>
            <a:r>
              <a:rPr lang="en-US" b="1" dirty="0">
                <a:solidFill>
                  <a:schemeClr val="tx2"/>
                </a:solidFill>
                <a:latin typeface="Times New Roman"/>
                <a:cs typeface="Times New Roman"/>
              </a:rPr>
              <a:t>- Schools, other education, business settings </a:t>
            </a:r>
            <a:br>
              <a:rPr lang="en-US" b="1" dirty="0">
                <a:solidFill>
                  <a:schemeClr val="tx2"/>
                </a:solidFill>
                <a:latin typeface="Times New Roman"/>
                <a:cs typeface="Times New Roman"/>
              </a:rPr>
            </a:br>
            <a:r>
              <a:rPr lang="en-US" b="1" dirty="0">
                <a:solidFill>
                  <a:schemeClr val="tx2"/>
                </a:solidFill>
                <a:latin typeface="Times New Roman"/>
                <a:cs typeface="Times New Roman"/>
              </a:rPr>
              <a:t>- Printed materials</a:t>
            </a:r>
            <a:br>
              <a:rPr lang="en-US" b="1" dirty="0">
                <a:solidFill>
                  <a:schemeClr val="tx2"/>
                </a:solidFill>
                <a:latin typeface="Times New Roman"/>
                <a:cs typeface="Times New Roman"/>
              </a:rPr>
            </a:br>
            <a:r>
              <a:rPr lang="en-US" b="1" dirty="0">
                <a:solidFill>
                  <a:schemeClr val="tx2"/>
                </a:solidFill>
                <a:latin typeface="Times New Roman"/>
                <a:cs typeface="Times New Roman"/>
              </a:rPr>
              <a:t>- Out-door advertising</a:t>
            </a:r>
            <a:br>
              <a:rPr lang="en-US" b="1" dirty="0">
                <a:solidFill>
                  <a:schemeClr val="tx2"/>
                </a:solidFill>
                <a:latin typeface="Times New Roman"/>
                <a:cs typeface="Times New Roman"/>
              </a:rPr>
            </a:br>
            <a:r>
              <a:rPr lang="en-US" b="1" dirty="0">
                <a:solidFill>
                  <a:schemeClr val="tx2"/>
                </a:solidFill>
                <a:latin typeface="Times New Roman"/>
                <a:cs typeface="Times New Roman"/>
              </a:rPr>
              <a:t>- Telephone (on-line) inquiry service</a:t>
            </a:r>
            <a:br>
              <a:rPr lang="en-US" b="1" dirty="0">
                <a:solidFill>
                  <a:schemeClr val="tx2"/>
                </a:solidFill>
                <a:latin typeface="Times New Roman"/>
                <a:cs typeface="Times New Roman"/>
              </a:rPr>
            </a:br>
            <a:r>
              <a:rPr lang="en-US" b="1" dirty="0">
                <a:solidFill>
                  <a:schemeClr val="tx2"/>
                </a:solidFill>
                <a:latin typeface="Times New Roman"/>
                <a:cs typeface="Times New Roman"/>
              </a:rPr>
              <a:t>- Mass campaigns (non-smoking, healthy days…</a:t>
            </a:r>
          </a:p>
          <a:p>
            <a:pPr marL="285750" indent="-285750" algn="ctr">
              <a:lnSpc>
                <a:spcPct val="75000"/>
              </a:lnSpc>
              <a:buFontTx/>
              <a:buChar char="-"/>
            </a:pPr>
            <a:endParaRPr lang="ru-RU" b="1" dirty="0">
              <a:solidFill>
                <a:schemeClr val="tx2"/>
              </a:solidFill>
              <a:latin typeface="Times New Roman"/>
              <a:ea typeface="Calibri" pitchFamily="34" charset="0"/>
              <a:cs typeface="Times New Roman"/>
            </a:endParaRPr>
          </a:p>
        </p:txBody>
      </p:sp>
      <p:sp>
        <p:nvSpPr>
          <p:cNvPr id="6" name="TextBox 5"/>
          <p:cNvSpPr txBox="1"/>
          <p:nvPr/>
        </p:nvSpPr>
        <p:spPr>
          <a:xfrm>
            <a:off x="368222" y="5433106"/>
            <a:ext cx="3806825" cy="1200150"/>
          </a:xfrm>
          <a:prstGeom prst="rect">
            <a:avLst/>
          </a:prstGeom>
          <a:noFill/>
        </p:spPr>
        <p:txBody>
          <a:bodyPr>
            <a:spAutoFit/>
          </a:bodyPr>
          <a:lstStyle/>
          <a:p>
            <a:pPr fontAlgn="auto">
              <a:spcBef>
                <a:spcPts val="0"/>
              </a:spcBef>
              <a:spcAft>
                <a:spcPts val="0"/>
              </a:spcAft>
              <a:defRPr/>
            </a:pPr>
            <a:r>
              <a:rPr lang="en-US" b="1" dirty="0">
                <a:solidFill>
                  <a:schemeClr val="tx2"/>
                </a:solidFill>
                <a:latin typeface="+mn-lt"/>
                <a:ea typeface="+mn-ea"/>
                <a:cs typeface="+mn-cs"/>
              </a:rPr>
              <a:t>Who can use:</a:t>
            </a:r>
          </a:p>
          <a:p>
            <a:pPr marL="285750" indent="-285750" fontAlgn="auto">
              <a:spcBef>
                <a:spcPts val="0"/>
              </a:spcBef>
              <a:spcAft>
                <a:spcPts val="0"/>
              </a:spcAft>
              <a:buFont typeface="Wingdings" pitchFamily="2" charset="2"/>
              <a:buChar char="ü"/>
              <a:defRPr/>
            </a:pPr>
            <a:r>
              <a:rPr lang="en-US" dirty="0">
                <a:latin typeface="+mn-lt"/>
                <a:ea typeface="+mn-ea"/>
                <a:cs typeface="+mn-cs"/>
              </a:rPr>
              <a:t>any citizen</a:t>
            </a:r>
          </a:p>
          <a:p>
            <a:pPr marL="285750" indent="-285750" fontAlgn="auto">
              <a:spcBef>
                <a:spcPts val="0"/>
              </a:spcBef>
              <a:spcAft>
                <a:spcPts val="0"/>
              </a:spcAft>
              <a:buFont typeface="Wingdings" pitchFamily="2" charset="2"/>
              <a:buChar char="ü"/>
              <a:defRPr/>
            </a:pPr>
            <a:r>
              <a:rPr lang="en-US" dirty="0">
                <a:latin typeface="+mn-lt"/>
                <a:ea typeface="+mn-ea"/>
                <a:cs typeface="+mn-cs"/>
              </a:rPr>
              <a:t>themselves or recommended by doctor</a:t>
            </a:r>
            <a:endParaRPr lang="ru-RU" dirty="0">
              <a:latin typeface="+mn-lt"/>
              <a:ea typeface="+mn-ea"/>
              <a:cs typeface="+mn-cs"/>
            </a:endParaRPr>
          </a:p>
        </p:txBody>
      </p:sp>
      <p:sp>
        <p:nvSpPr>
          <p:cNvPr id="7" name="TextBox 6"/>
          <p:cNvSpPr txBox="1"/>
          <p:nvPr/>
        </p:nvSpPr>
        <p:spPr>
          <a:xfrm>
            <a:off x="5265574" y="5026882"/>
            <a:ext cx="3619500" cy="1476375"/>
          </a:xfrm>
          <a:prstGeom prst="rect">
            <a:avLst/>
          </a:prstGeom>
          <a:noFill/>
        </p:spPr>
        <p:txBody>
          <a:bodyPr>
            <a:spAutoFit/>
          </a:bodyPr>
          <a:lstStyle/>
          <a:p>
            <a:pPr fontAlgn="auto">
              <a:spcBef>
                <a:spcPts val="0"/>
              </a:spcBef>
              <a:spcAft>
                <a:spcPts val="0"/>
              </a:spcAft>
              <a:defRPr/>
            </a:pPr>
            <a:r>
              <a:rPr lang="en-US" b="1" kern="1200" dirty="0">
                <a:solidFill>
                  <a:schemeClr val="tx2"/>
                </a:solidFill>
                <a:latin typeface="+mn-lt"/>
                <a:ea typeface="+mn-ea"/>
                <a:cs typeface="+mn-cs"/>
              </a:rPr>
              <a:t>What they do:</a:t>
            </a:r>
          </a:p>
          <a:p>
            <a:pPr marL="285750" indent="-285750" fontAlgn="auto">
              <a:spcBef>
                <a:spcPts val="0"/>
              </a:spcBef>
              <a:spcAft>
                <a:spcPts val="0"/>
              </a:spcAft>
              <a:buFont typeface="Wingdings" pitchFamily="2" charset="2"/>
              <a:buChar char="ü"/>
              <a:defRPr/>
            </a:pPr>
            <a:r>
              <a:rPr lang="en-US" kern="1200" dirty="0">
                <a:latin typeface="+mn-lt"/>
                <a:ea typeface="+mn-ea"/>
                <a:cs typeface="+mn-cs"/>
              </a:rPr>
              <a:t>identification of individual risk</a:t>
            </a:r>
          </a:p>
          <a:p>
            <a:pPr marL="285750" indent="-285750" fontAlgn="auto">
              <a:spcBef>
                <a:spcPts val="0"/>
              </a:spcBef>
              <a:spcAft>
                <a:spcPts val="0"/>
              </a:spcAft>
              <a:buFont typeface="Wingdings" pitchFamily="2" charset="2"/>
              <a:buChar char="ü"/>
              <a:defRPr/>
            </a:pPr>
            <a:r>
              <a:rPr lang="en-US" kern="1200" dirty="0">
                <a:latin typeface="+mn-lt"/>
                <a:ea typeface="+mn-ea"/>
                <a:cs typeface="+mn-cs"/>
              </a:rPr>
              <a:t>screening for major diseases</a:t>
            </a:r>
          </a:p>
          <a:p>
            <a:pPr marL="285750" indent="-285750" fontAlgn="auto">
              <a:spcBef>
                <a:spcPts val="0"/>
              </a:spcBef>
              <a:spcAft>
                <a:spcPts val="0"/>
              </a:spcAft>
              <a:buFont typeface="Wingdings" pitchFamily="2" charset="2"/>
              <a:buChar char="ü"/>
              <a:defRPr/>
            </a:pPr>
            <a:r>
              <a:rPr lang="en-US" kern="1200" dirty="0">
                <a:latin typeface="+mn-lt"/>
                <a:ea typeface="+mn-ea"/>
                <a:cs typeface="+mn-cs"/>
              </a:rPr>
              <a:t>consultation on healthy lifestyles</a:t>
            </a:r>
          </a:p>
          <a:p>
            <a:pPr marL="285750" indent="-285750" fontAlgn="auto">
              <a:spcBef>
                <a:spcPts val="0"/>
              </a:spcBef>
              <a:spcAft>
                <a:spcPts val="0"/>
              </a:spcAft>
              <a:buFont typeface="Wingdings" pitchFamily="2" charset="2"/>
              <a:buChar char="ü"/>
              <a:defRPr/>
            </a:pPr>
            <a:r>
              <a:rPr lang="en-US" kern="1200" dirty="0">
                <a:latin typeface="+mn-lt"/>
                <a:ea typeface="+mn-ea"/>
                <a:cs typeface="+mn-cs"/>
              </a:rPr>
              <a:t>planning out of bad habits</a:t>
            </a:r>
            <a:endParaRPr lang="ru-RU" kern="1200" dirty="0">
              <a:latin typeface="+mn-lt"/>
              <a:ea typeface="+mn-ea"/>
              <a:cs typeface="+mn-cs"/>
            </a:endParaRPr>
          </a:p>
        </p:txBody>
      </p:sp>
      <p:sp>
        <p:nvSpPr>
          <p:cNvPr id="8"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3301100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Номер слайда 34"/>
          <p:cNvSpPr>
            <a:spLocks noGrp="1"/>
          </p:cNvSpPr>
          <p:nvPr>
            <p:ph type="sldNum" sz="quarter" idx="12"/>
          </p:nvPr>
        </p:nvSpPr>
        <p:spPr>
          <a:xfrm>
            <a:off x="7046913" y="6519863"/>
            <a:ext cx="2133600" cy="365125"/>
          </a:xfrm>
        </p:spPr>
        <p:txBody>
          <a:bodyPr/>
          <a:lstStyle/>
          <a:p>
            <a:pPr>
              <a:defRPr/>
            </a:pPr>
            <a:fld id="{8B6F4079-4171-4DF7-B677-6986586DBA28}" type="slidenum">
              <a:rPr lang="ru-RU"/>
              <a:pPr>
                <a:defRPr/>
              </a:pPr>
              <a:t>11</a:t>
            </a:fld>
            <a:endParaRPr lang="ru-RU" dirty="0"/>
          </a:p>
        </p:txBody>
      </p:sp>
      <p:sp>
        <p:nvSpPr>
          <p:cNvPr id="13" name="Прямоугольник 12"/>
          <p:cNvSpPr/>
          <p:nvPr/>
        </p:nvSpPr>
        <p:spPr>
          <a:xfrm>
            <a:off x="250825" y="1250727"/>
            <a:ext cx="2881313" cy="307777"/>
          </a:xfrm>
          <a:prstGeom prst="rect">
            <a:avLst/>
          </a:prstGeom>
        </p:spPr>
        <p:txBody>
          <a:bodyPr>
            <a:spAutoFit/>
          </a:bodyPr>
          <a:lstStyle/>
          <a:p>
            <a:pPr algn="ctr" fontAlgn="auto">
              <a:spcBef>
                <a:spcPts val="0"/>
              </a:spcBef>
              <a:spcAft>
                <a:spcPts val="0"/>
              </a:spcAft>
              <a:defRPr sz="1400" b="1" i="1" u="none" strike="noStrike" kern="1200" baseline="0">
                <a:solidFill>
                  <a:srgbClr val="C0504D">
                    <a:lumMod val="75000"/>
                  </a:srgbClr>
                </a:solidFill>
                <a:latin typeface="+mn-lt"/>
                <a:ea typeface="+mn-ea"/>
                <a:cs typeface="+mn-cs"/>
              </a:defRPr>
            </a:pPr>
            <a:r>
              <a:rPr lang="en-US" sz="1400" b="1" i="1" dirty="0">
                <a:solidFill>
                  <a:srgbClr val="C0504D">
                    <a:lumMod val="75000"/>
                  </a:srgbClr>
                </a:solidFill>
                <a:latin typeface="+mn-lt"/>
                <a:cs typeface="+mn-cs"/>
              </a:rPr>
              <a:t>The prevalence of tobacco </a:t>
            </a:r>
            <a:r>
              <a:rPr lang="en-US" sz="1400" b="1" i="1" dirty="0" smtClean="0">
                <a:solidFill>
                  <a:srgbClr val="C0504D">
                    <a:lumMod val="75000"/>
                  </a:srgbClr>
                </a:solidFill>
                <a:latin typeface="+mn-lt"/>
                <a:cs typeface="+mn-cs"/>
              </a:rPr>
              <a:t>use</a:t>
            </a:r>
            <a:endParaRPr lang="ru-RU" sz="1400" b="1" i="1" dirty="0">
              <a:solidFill>
                <a:schemeClr val="accent2">
                  <a:lumMod val="75000"/>
                </a:schemeClr>
              </a:solidFill>
              <a:latin typeface="+mn-lt"/>
              <a:cs typeface="+mn-cs"/>
            </a:endParaRPr>
          </a:p>
        </p:txBody>
      </p:sp>
      <p:sp>
        <p:nvSpPr>
          <p:cNvPr id="14" name="Прямоугольник 13"/>
          <p:cNvSpPr/>
          <p:nvPr/>
        </p:nvSpPr>
        <p:spPr>
          <a:xfrm>
            <a:off x="3131840" y="1268760"/>
            <a:ext cx="3024188" cy="307777"/>
          </a:xfrm>
          <a:prstGeom prst="rect">
            <a:avLst/>
          </a:prstGeom>
        </p:spPr>
        <p:txBody>
          <a:bodyPr>
            <a:spAutoFit/>
          </a:bodyPr>
          <a:lstStyle/>
          <a:p>
            <a:pPr algn="ctr" fontAlgn="auto">
              <a:spcBef>
                <a:spcPts val="0"/>
              </a:spcBef>
              <a:spcAft>
                <a:spcPts val="0"/>
              </a:spcAft>
              <a:defRPr sz="1400" b="1" i="1" u="none" strike="noStrike" kern="1200" baseline="0">
                <a:solidFill>
                  <a:srgbClr val="C0504D">
                    <a:lumMod val="75000"/>
                  </a:srgbClr>
                </a:solidFill>
                <a:latin typeface="+mn-lt"/>
                <a:ea typeface="+mn-ea"/>
                <a:cs typeface="+mn-cs"/>
              </a:defRPr>
            </a:pPr>
            <a:r>
              <a:rPr lang="en-US" sz="1400" b="1" i="1" dirty="0">
                <a:solidFill>
                  <a:srgbClr val="C0504D">
                    <a:lumMod val="75000"/>
                  </a:srgbClr>
                </a:solidFill>
                <a:latin typeface="+mn-lt"/>
                <a:cs typeface="+mn-cs"/>
              </a:rPr>
              <a:t>The prevalence of salt </a:t>
            </a:r>
            <a:r>
              <a:rPr lang="en-US" sz="1400" b="1" i="1" dirty="0" smtClean="0">
                <a:solidFill>
                  <a:srgbClr val="C0504D">
                    <a:lumMod val="75000"/>
                  </a:srgbClr>
                </a:solidFill>
                <a:latin typeface="+mn-lt"/>
                <a:cs typeface="+mn-cs"/>
              </a:rPr>
              <a:t>intake</a:t>
            </a:r>
            <a:endParaRPr lang="ru-RU" sz="1400" b="1" i="1" dirty="0">
              <a:solidFill>
                <a:schemeClr val="accent2">
                  <a:lumMod val="75000"/>
                </a:schemeClr>
              </a:solidFill>
              <a:latin typeface="+mn-lt"/>
              <a:cs typeface="+mn-cs"/>
            </a:endParaRPr>
          </a:p>
        </p:txBody>
      </p:sp>
      <p:sp>
        <p:nvSpPr>
          <p:cNvPr id="28" name="Прямоугольник 27"/>
          <p:cNvSpPr/>
          <p:nvPr/>
        </p:nvSpPr>
        <p:spPr>
          <a:xfrm>
            <a:off x="6084888" y="1196752"/>
            <a:ext cx="3059112" cy="523220"/>
          </a:xfrm>
          <a:prstGeom prst="rect">
            <a:avLst/>
          </a:prstGeom>
        </p:spPr>
        <p:txBody>
          <a:bodyPr>
            <a:spAutoFit/>
          </a:bodyPr>
          <a:lstStyle/>
          <a:p>
            <a:pPr algn="ctr" fontAlgn="auto">
              <a:spcBef>
                <a:spcPts val="0"/>
              </a:spcBef>
              <a:spcAft>
                <a:spcPts val="0"/>
              </a:spcAft>
              <a:defRPr sz="1400" b="1" i="1" u="none" strike="noStrike" kern="1200" baseline="0">
                <a:solidFill>
                  <a:srgbClr val="C0504D">
                    <a:lumMod val="75000"/>
                  </a:srgbClr>
                </a:solidFill>
                <a:latin typeface="+mn-lt"/>
                <a:ea typeface="+mn-ea"/>
                <a:cs typeface="+mn-cs"/>
              </a:defRPr>
            </a:pPr>
            <a:r>
              <a:rPr lang="en-US" sz="1400" b="1" i="1" dirty="0">
                <a:solidFill>
                  <a:srgbClr val="C0504D">
                    <a:lumMod val="75000"/>
                  </a:srgbClr>
                </a:solidFill>
                <a:latin typeface="+mn-lt"/>
                <a:cs typeface="+mn-cs"/>
              </a:rPr>
              <a:t>The prevalence of insufficient of fruit and vegetable </a:t>
            </a:r>
            <a:r>
              <a:rPr lang="en-US" sz="1400" b="1" i="1" dirty="0" smtClean="0">
                <a:solidFill>
                  <a:srgbClr val="C0504D">
                    <a:lumMod val="75000"/>
                  </a:srgbClr>
                </a:solidFill>
                <a:latin typeface="+mn-lt"/>
                <a:cs typeface="+mn-cs"/>
              </a:rPr>
              <a:t>consumption</a:t>
            </a:r>
            <a:endParaRPr lang="ru-RU" sz="1400" b="1" i="1" dirty="0">
              <a:solidFill>
                <a:schemeClr val="accent2">
                  <a:lumMod val="75000"/>
                </a:schemeClr>
              </a:solidFill>
              <a:latin typeface="+mn-lt"/>
              <a:cs typeface="+mn-cs"/>
            </a:endParaRPr>
          </a:p>
        </p:txBody>
      </p:sp>
      <p:graphicFrame>
        <p:nvGraphicFramePr>
          <p:cNvPr id="1026" name="Диаграмма 28"/>
          <p:cNvGraphicFramePr>
            <a:graphicFrameLocks/>
          </p:cNvGraphicFramePr>
          <p:nvPr/>
        </p:nvGraphicFramePr>
        <p:xfrm>
          <a:off x="107950" y="1844675"/>
          <a:ext cx="2879725" cy="2106613"/>
        </p:xfrm>
        <a:graphic>
          <a:graphicData uri="http://schemas.openxmlformats.org/presentationml/2006/ole">
            <mc:AlternateContent xmlns:mc="http://schemas.openxmlformats.org/markup-compatibility/2006">
              <mc:Choice xmlns:v="urn:schemas-microsoft-com:vml" Requires="v">
                <p:oleObj spid="_x0000_s1067" r:id="rId3" imgW="2877561" imgH="2103302" progId="Excel.Sheet.8">
                  <p:embed/>
                </p:oleObj>
              </mc:Choice>
              <mc:Fallback>
                <p:oleObj r:id="rId3" imgW="2877561" imgH="2103302" progId="Excel.Shee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1844675"/>
                        <a:ext cx="2879725" cy="210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Диаграмма 29"/>
          <p:cNvGraphicFramePr>
            <a:graphicFrameLocks/>
          </p:cNvGraphicFramePr>
          <p:nvPr/>
        </p:nvGraphicFramePr>
        <p:xfrm>
          <a:off x="3131840" y="1844825"/>
          <a:ext cx="2840037" cy="2088232"/>
        </p:xfrm>
        <a:graphic>
          <a:graphicData uri="http://schemas.openxmlformats.org/presentationml/2006/ole">
            <mc:AlternateContent xmlns:mc="http://schemas.openxmlformats.org/markup-compatibility/2006">
              <mc:Choice xmlns:v="urn:schemas-microsoft-com:vml" Requires="v">
                <p:oleObj spid="_x0000_s1068" name="Worksheet" r:id="rId5" imgW="2838557" imgH="1933470" progId="Excel.Sheet.8">
                  <p:embed/>
                </p:oleObj>
              </mc:Choice>
              <mc:Fallback>
                <p:oleObj name="Worksheet" r:id="rId5" imgW="2838557" imgH="1933470" progId="Excel.Shee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40" y="1844825"/>
                        <a:ext cx="2840037" cy="2088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Диаграмма 30"/>
          <p:cNvGraphicFramePr>
            <a:graphicFrameLocks/>
          </p:cNvGraphicFramePr>
          <p:nvPr/>
        </p:nvGraphicFramePr>
        <p:xfrm>
          <a:off x="6191250" y="1844675"/>
          <a:ext cx="2881313" cy="2106613"/>
        </p:xfrm>
        <a:graphic>
          <a:graphicData uri="http://schemas.openxmlformats.org/presentationml/2006/ole">
            <mc:AlternateContent xmlns:mc="http://schemas.openxmlformats.org/markup-compatibility/2006">
              <mc:Choice xmlns:v="urn:schemas-microsoft-com:vml" Requires="v">
                <p:oleObj spid="_x0000_s1069" r:id="rId7" imgW="2877561" imgH="2103302" progId="Excel.Sheet.8">
                  <p:embed/>
                </p:oleObj>
              </mc:Choice>
              <mc:Fallback>
                <p:oleObj r:id="rId7" imgW="2877561" imgH="2103302" progId="Excel.Shee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91250" y="1844675"/>
                        <a:ext cx="2881313" cy="210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Прямоугольник 31"/>
          <p:cNvSpPr/>
          <p:nvPr/>
        </p:nvSpPr>
        <p:spPr>
          <a:xfrm>
            <a:off x="683568" y="4149080"/>
            <a:ext cx="4248150" cy="307777"/>
          </a:xfrm>
          <a:prstGeom prst="rect">
            <a:avLst/>
          </a:prstGeom>
        </p:spPr>
        <p:txBody>
          <a:bodyPr>
            <a:spAutoFit/>
          </a:bodyPr>
          <a:lstStyle/>
          <a:p>
            <a:pPr algn="ctr" fontAlgn="auto">
              <a:spcBef>
                <a:spcPts val="0"/>
              </a:spcBef>
              <a:spcAft>
                <a:spcPts val="0"/>
              </a:spcAft>
              <a:defRPr sz="1400" b="1" i="1" u="none" strike="noStrike" kern="1200" baseline="0">
                <a:solidFill>
                  <a:srgbClr val="C0504D">
                    <a:lumMod val="75000"/>
                  </a:srgbClr>
                </a:solidFill>
                <a:latin typeface="+mn-lt"/>
                <a:ea typeface="+mn-ea"/>
                <a:cs typeface="+mn-cs"/>
              </a:defRPr>
            </a:pPr>
            <a:r>
              <a:rPr lang="en-US" sz="1400" b="1" i="1" dirty="0">
                <a:solidFill>
                  <a:srgbClr val="C0504D">
                    <a:lumMod val="75000"/>
                  </a:srgbClr>
                </a:solidFill>
                <a:latin typeface="+mn-lt"/>
                <a:cs typeface="+mn-cs"/>
              </a:rPr>
              <a:t>The prevalence of </a:t>
            </a:r>
            <a:r>
              <a:rPr lang="en-US" sz="1400" b="1" i="1" dirty="0" smtClean="0">
                <a:solidFill>
                  <a:srgbClr val="C0504D">
                    <a:lumMod val="75000"/>
                  </a:srgbClr>
                </a:solidFill>
                <a:latin typeface="+mn-lt"/>
                <a:cs typeface="+mn-cs"/>
              </a:rPr>
              <a:t>hypertension</a:t>
            </a:r>
            <a:endParaRPr lang="ru-RU" sz="1400" b="1" i="1" dirty="0">
              <a:solidFill>
                <a:schemeClr val="accent2">
                  <a:lumMod val="75000"/>
                </a:schemeClr>
              </a:solidFill>
              <a:latin typeface="+mn-lt"/>
              <a:cs typeface="+mn-cs"/>
            </a:endParaRPr>
          </a:p>
        </p:txBody>
      </p:sp>
      <p:graphicFrame>
        <p:nvGraphicFramePr>
          <p:cNvPr id="1029" name="Диаграмма 32"/>
          <p:cNvGraphicFramePr>
            <a:graphicFrameLocks/>
          </p:cNvGraphicFramePr>
          <p:nvPr/>
        </p:nvGraphicFramePr>
        <p:xfrm>
          <a:off x="1042988" y="4751388"/>
          <a:ext cx="2881312" cy="2106612"/>
        </p:xfrm>
        <a:graphic>
          <a:graphicData uri="http://schemas.openxmlformats.org/presentationml/2006/ole">
            <mc:AlternateContent xmlns:mc="http://schemas.openxmlformats.org/markup-compatibility/2006">
              <mc:Choice xmlns:v="urn:schemas-microsoft-com:vml" Requires="v">
                <p:oleObj spid="_x0000_s1070" r:id="rId9" imgW="2883658" imgH="2109399" progId="Excel.Sheet.8">
                  <p:embed/>
                </p:oleObj>
              </mc:Choice>
              <mc:Fallback>
                <p:oleObj r:id="rId9" imgW="2883658" imgH="2109399" progId="Excel.Sheet.8">
                  <p:embed/>
                  <p:pic>
                    <p:nvPicPr>
                      <p:cNvPr id="0" name=""/>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2988" y="4751388"/>
                        <a:ext cx="2881312" cy="2106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Диаграмма 33"/>
          <p:cNvGraphicFramePr>
            <a:graphicFrameLocks/>
          </p:cNvGraphicFramePr>
          <p:nvPr/>
        </p:nvGraphicFramePr>
        <p:xfrm>
          <a:off x="5076825" y="4751388"/>
          <a:ext cx="2879725" cy="2106612"/>
        </p:xfrm>
        <a:graphic>
          <a:graphicData uri="http://schemas.openxmlformats.org/presentationml/2006/ole">
            <mc:AlternateContent xmlns:mc="http://schemas.openxmlformats.org/markup-compatibility/2006">
              <mc:Choice xmlns:v="urn:schemas-microsoft-com:vml" Requires="v">
                <p:oleObj spid="_x0000_s1071" name="Лист" r:id="rId11" imgW="2877561" imgH="2109399" progId="Excel.Sheet.8">
                  <p:embed/>
                </p:oleObj>
              </mc:Choice>
              <mc:Fallback>
                <p:oleObj name="Лист" r:id="rId11" imgW="2877561" imgH="2109399" progId="Excel.Sheet.8">
                  <p:embed/>
                  <p:pic>
                    <p:nvPicPr>
                      <p:cNvPr id="0" name=""/>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76825" y="4751388"/>
                        <a:ext cx="2879725" cy="2106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Прямоугольник 34"/>
          <p:cNvSpPr/>
          <p:nvPr/>
        </p:nvSpPr>
        <p:spPr>
          <a:xfrm>
            <a:off x="5076056" y="4149080"/>
            <a:ext cx="3889375" cy="307975"/>
          </a:xfrm>
          <a:prstGeom prst="rect">
            <a:avLst/>
          </a:prstGeom>
        </p:spPr>
        <p:txBody>
          <a:bodyPr>
            <a:spAutoFit/>
          </a:bodyPr>
          <a:lstStyle/>
          <a:p>
            <a:pPr algn="ctr" fontAlgn="auto">
              <a:spcBef>
                <a:spcPts val="0"/>
              </a:spcBef>
              <a:spcAft>
                <a:spcPts val="0"/>
              </a:spcAft>
              <a:defRPr sz="1400" b="1" i="1" u="none" strike="noStrike" kern="1200" baseline="0">
                <a:solidFill>
                  <a:srgbClr val="C0504D">
                    <a:lumMod val="75000"/>
                  </a:srgbClr>
                </a:solidFill>
                <a:latin typeface="+mn-lt"/>
                <a:ea typeface="+mn-ea"/>
                <a:cs typeface="+mn-cs"/>
              </a:defRPr>
            </a:pPr>
            <a:r>
              <a:rPr lang="en-US" sz="1400" b="1" i="1" dirty="0">
                <a:solidFill>
                  <a:srgbClr val="C0504D">
                    <a:lumMod val="75000"/>
                  </a:srgbClr>
                </a:solidFill>
                <a:latin typeface="+mn-lt"/>
                <a:cs typeface="+mn-cs"/>
              </a:rPr>
              <a:t>The prevalence of high </a:t>
            </a:r>
            <a:r>
              <a:rPr lang="en-US" sz="1400" b="1" i="1" dirty="0" smtClean="0">
                <a:solidFill>
                  <a:srgbClr val="C0504D">
                    <a:lumMod val="75000"/>
                  </a:srgbClr>
                </a:solidFill>
                <a:latin typeface="+mn-lt"/>
                <a:cs typeface="+mn-cs"/>
              </a:rPr>
              <a:t>cholesterol</a:t>
            </a:r>
            <a:endParaRPr lang="ru-RU" sz="1400" b="1" i="1" dirty="0">
              <a:solidFill>
                <a:schemeClr val="accent2">
                  <a:lumMod val="75000"/>
                </a:schemeClr>
              </a:solidFill>
              <a:latin typeface="+mn-lt"/>
              <a:cs typeface="+mn-cs"/>
            </a:endParaRPr>
          </a:p>
        </p:txBody>
      </p:sp>
      <p:sp>
        <p:nvSpPr>
          <p:cNvPr id="1037" name="Rectangle 2"/>
          <p:cNvSpPr>
            <a:spLocks noChangeArrowheads="1"/>
          </p:cNvSpPr>
          <p:nvPr/>
        </p:nvSpPr>
        <p:spPr bwMode="auto">
          <a:xfrm>
            <a:off x="0" y="188640"/>
            <a:ext cx="9144000" cy="1071563"/>
          </a:xfrm>
          <a:prstGeom prst="rect">
            <a:avLst/>
          </a:prstGeom>
          <a:solidFill>
            <a:schemeClr val="bg1"/>
          </a:solidFill>
          <a:ln w="9525">
            <a:noFill/>
            <a:miter lim="800000"/>
            <a:headEnd/>
            <a:tailEnd/>
          </a:ln>
        </p:spPr>
        <p:txBody>
          <a:bodyPr anchor="ctr"/>
          <a:lstStyle/>
          <a:p>
            <a:pPr algn="ctr">
              <a:lnSpc>
                <a:spcPct val="75000"/>
              </a:lnSpc>
            </a:pPr>
            <a:r>
              <a:rPr lang="en-US" sz="2800" b="1" dirty="0">
                <a:solidFill>
                  <a:schemeClr val="tx2"/>
                </a:solidFill>
                <a:latin typeface="Century Gothic" pitchFamily="34" charset="0"/>
              </a:rPr>
              <a:t>The National Program on NCD prevention: </a:t>
            </a:r>
          </a:p>
          <a:p>
            <a:pPr algn="ctr">
              <a:lnSpc>
                <a:spcPct val="75000"/>
              </a:lnSpc>
            </a:pPr>
            <a:r>
              <a:rPr lang="en-US" sz="2800" b="1" dirty="0" smtClean="0">
                <a:solidFill>
                  <a:schemeClr val="tx2"/>
                </a:solidFill>
                <a:latin typeface="Century Gothic" pitchFamily="34" charset="0"/>
              </a:rPr>
              <a:t>NCD RF targets in adult population </a:t>
            </a:r>
            <a:r>
              <a:rPr lang="ru-RU" sz="2800" b="1" dirty="0">
                <a:solidFill>
                  <a:schemeClr val="accent1"/>
                </a:solidFill>
                <a:latin typeface="Century Gothic" pitchFamily="34" charset="0"/>
              </a:rPr>
              <a:t>	</a:t>
            </a:r>
            <a:r>
              <a:rPr lang="ru-RU" sz="2400" b="1" dirty="0">
                <a:latin typeface="Calibri" pitchFamily="34" charset="0"/>
              </a:rPr>
              <a:t> </a:t>
            </a:r>
            <a:endParaRPr lang="ru-RU" sz="2400" dirty="0">
              <a:latin typeface="Calibri" pitchFamily="34" charset="0"/>
            </a:endParaRPr>
          </a:p>
        </p:txBody>
      </p:sp>
      <p:pic>
        <p:nvPicPr>
          <p:cNvPr id="8446239" name="Picture 28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30177" y="6592888"/>
            <a:ext cx="68834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37722858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0" y="484498"/>
            <a:ext cx="9144000" cy="1071563"/>
          </a:xfrm>
          <a:prstGeom prst="rect">
            <a:avLst/>
          </a:prstGeom>
          <a:solidFill>
            <a:schemeClr val="bg1"/>
          </a:solidFill>
          <a:ln w="9525">
            <a:noFill/>
            <a:miter lim="800000"/>
            <a:headEnd/>
            <a:tailEnd/>
          </a:ln>
        </p:spPr>
        <p:txBody>
          <a:bodyPr anchor="ctr"/>
          <a:lstStyle/>
          <a:p>
            <a:pPr algn="ctr">
              <a:defRPr/>
            </a:pPr>
            <a:r>
              <a:rPr lang="en-US" sz="2800" b="1" dirty="0" smtClean="0">
                <a:solidFill>
                  <a:schemeClr val="tx2"/>
                </a:solidFill>
                <a:latin typeface="Century Gothic" pitchFamily="34" charset="0"/>
                <a:cs typeface="Arial" pitchFamily="34" charset="0"/>
              </a:rPr>
              <a:t>Chronic</a:t>
            </a:r>
            <a:r>
              <a:rPr lang="en-US" sz="2800" b="1" dirty="0" smtClean="0">
                <a:solidFill>
                  <a:schemeClr val="accent1"/>
                </a:solidFill>
                <a:latin typeface="Century Gothic" pitchFamily="34" charset="0"/>
                <a:cs typeface="Arial" pitchFamily="34" charset="0"/>
              </a:rPr>
              <a:t> </a:t>
            </a:r>
            <a:r>
              <a:rPr lang="en-US" sz="2800" b="1" dirty="0" smtClean="0">
                <a:solidFill>
                  <a:srgbClr val="FF0000"/>
                </a:solidFill>
                <a:effectLst>
                  <a:outerShdw blurRad="38100" dist="38100" dir="2700000" algn="tl">
                    <a:srgbClr val="000000">
                      <a:alpha val="43137"/>
                    </a:srgbClr>
                  </a:outerShdw>
                </a:effectLst>
                <a:latin typeface="Century Gothic" pitchFamily="34" charset="0"/>
                <a:cs typeface="Arial" pitchFamily="34" charset="0"/>
              </a:rPr>
              <a:t>non-communicable </a:t>
            </a:r>
            <a:r>
              <a:rPr lang="en-US" sz="2800" b="1" dirty="0">
                <a:solidFill>
                  <a:srgbClr val="FF0000"/>
                </a:solidFill>
                <a:effectLst>
                  <a:outerShdw blurRad="38100" dist="38100" dir="2700000" algn="tl">
                    <a:srgbClr val="000000">
                      <a:alpha val="43137"/>
                    </a:srgbClr>
                  </a:outerShdw>
                </a:effectLst>
                <a:latin typeface="Century Gothic" pitchFamily="34" charset="0"/>
                <a:cs typeface="Arial" pitchFamily="34" charset="0"/>
              </a:rPr>
              <a:t>diseases</a:t>
            </a:r>
            <a:r>
              <a:rPr lang="en-US" sz="2800" b="1" dirty="0">
                <a:solidFill>
                  <a:schemeClr val="accent1"/>
                </a:solidFill>
                <a:latin typeface="Century Gothic" pitchFamily="34" charset="0"/>
                <a:cs typeface="Arial" pitchFamily="34" charset="0"/>
              </a:rPr>
              <a:t> </a:t>
            </a:r>
            <a:r>
              <a:rPr lang="en-US" sz="2800" b="1" dirty="0">
                <a:solidFill>
                  <a:schemeClr val="tx2"/>
                </a:solidFill>
                <a:latin typeface="Century Gothic" pitchFamily="34" charset="0"/>
                <a:cs typeface="Arial" pitchFamily="34" charset="0"/>
              </a:rPr>
              <a:t>account for </a:t>
            </a:r>
            <a:endParaRPr lang="en-US" sz="2800" b="1" dirty="0" smtClean="0">
              <a:solidFill>
                <a:schemeClr val="tx2"/>
              </a:solidFill>
              <a:latin typeface="Century Gothic" pitchFamily="34" charset="0"/>
              <a:cs typeface="Arial" pitchFamily="34" charset="0"/>
            </a:endParaRPr>
          </a:p>
          <a:p>
            <a:pPr algn="ctr">
              <a:defRPr/>
            </a:pPr>
            <a:r>
              <a:rPr lang="en-US" sz="2800" b="1" u="sng" dirty="0" smtClean="0">
                <a:solidFill>
                  <a:srgbClr val="FF0000"/>
                </a:solidFill>
                <a:effectLst>
                  <a:outerShdw blurRad="38100" dist="38100" dir="2700000" algn="tl">
                    <a:srgbClr val="000000">
                      <a:alpha val="43137"/>
                    </a:srgbClr>
                  </a:outerShdw>
                </a:effectLst>
                <a:latin typeface="Century Gothic" pitchFamily="34" charset="0"/>
                <a:cs typeface="Arial" pitchFamily="34" charset="0"/>
              </a:rPr>
              <a:t>76</a:t>
            </a:r>
            <a:r>
              <a:rPr lang="en-US" sz="2800" b="1" u="sng" dirty="0">
                <a:solidFill>
                  <a:srgbClr val="FF0000"/>
                </a:solidFill>
                <a:effectLst>
                  <a:outerShdw blurRad="38100" dist="38100" dir="2700000" algn="tl">
                    <a:srgbClr val="000000">
                      <a:alpha val="43137"/>
                    </a:srgbClr>
                  </a:outerShdw>
                </a:effectLst>
                <a:latin typeface="Century Gothic" pitchFamily="34" charset="0"/>
                <a:cs typeface="Arial" pitchFamily="34" charset="0"/>
              </a:rPr>
              <a:t>%</a:t>
            </a:r>
            <a:r>
              <a:rPr lang="en-US" sz="2800" b="1" dirty="0">
                <a:solidFill>
                  <a:srgbClr val="FF0000"/>
                </a:solidFill>
                <a:effectLst>
                  <a:outerShdw blurRad="38100" dist="38100" dir="2700000" algn="tl">
                    <a:srgbClr val="000000">
                      <a:alpha val="43137"/>
                    </a:srgbClr>
                  </a:outerShdw>
                </a:effectLst>
                <a:latin typeface="Century Gothic" pitchFamily="34" charset="0"/>
                <a:cs typeface="Arial" pitchFamily="34" charset="0"/>
              </a:rPr>
              <a:t> </a:t>
            </a:r>
            <a:r>
              <a:rPr lang="en-US" sz="2800" b="1" dirty="0">
                <a:solidFill>
                  <a:schemeClr val="tx2"/>
                </a:solidFill>
                <a:latin typeface="Century Gothic" pitchFamily="34" charset="0"/>
                <a:cs typeface="Arial" pitchFamily="34" charset="0"/>
              </a:rPr>
              <a:t>of all </a:t>
            </a:r>
            <a:r>
              <a:rPr lang="en-US" sz="2800" b="1" dirty="0" smtClean="0">
                <a:solidFill>
                  <a:schemeClr val="tx2"/>
                </a:solidFill>
                <a:latin typeface="Century Gothic" pitchFamily="34" charset="0"/>
                <a:cs typeface="Arial" pitchFamily="34" charset="0"/>
              </a:rPr>
              <a:t>deaths </a:t>
            </a:r>
            <a:r>
              <a:rPr lang="en-US" sz="2800" b="1" dirty="0">
                <a:solidFill>
                  <a:schemeClr val="tx2"/>
                </a:solidFill>
                <a:latin typeface="Century Gothic" pitchFamily="34" charset="0"/>
                <a:cs typeface="Arial" pitchFamily="34" charset="0"/>
              </a:rPr>
              <a:t>in the Russian Federation</a:t>
            </a:r>
            <a:endParaRPr lang="ru-RU" sz="2800" b="1" dirty="0">
              <a:solidFill>
                <a:schemeClr val="tx2"/>
              </a:solidFill>
              <a:latin typeface="Century Gothic" pitchFamily="34" charset="0"/>
              <a:ea typeface="Calibri" pitchFamily="34" charset="0"/>
              <a:cs typeface="Times New Roman" pitchFamily="18" charset="0"/>
            </a:endParaRPr>
          </a:p>
        </p:txBody>
      </p:sp>
      <p:graphicFrame>
        <p:nvGraphicFramePr>
          <p:cNvPr id="4" name="Chart 3"/>
          <p:cNvGraphicFramePr/>
          <p:nvPr>
            <p:extLst>
              <p:ext uri="{D42A27DB-BD31-4B8C-83A1-F6EECF244321}">
                <p14:modId xmlns:p14="http://schemas.microsoft.com/office/powerpoint/2010/main" val="1315143378"/>
              </p:ext>
            </p:extLst>
          </p:nvPr>
        </p:nvGraphicFramePr>
        <p:xfrm>
          <a:off x="611560" y="1556061"/>
          <a:ext cx="5184576"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156176" y="1988840"/>
            <a:ext cx="576064" cy="43204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Rectangle 5"/>
          <p:cNvSpPr/>
          <p:nvPr/>
        </p:nvSpPr>
        <p:spPr>
          <a:xfrm>
            <a:off x="6156176" y="2636912"/>
            <a:ext cx="576064" cy="432048"/>
          </a:xfrm>
          <a:prstGeom prst="rect">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Rectangle 6"/>
          <p:cNvSpPr/>
          <p:nvPr/>
        </p:nvSpPr>
        <p:spPr>
          <a:xfrm>
            <a:off x="6156176" y="3356992"/>
            <a:ext cx="576064" cy="43204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Rectangle 7"/>
          <p:cNvSpPr/>
          <p:nvPr/>
        </p:nvSpPr>
        <p:spPr>
          <a:xfrm>
            <a:off x="6156176" y="4149080"/>
            <a:ext cx="576064" cy="432048"/>
          </a:xfrm>
          <a:prstGeom prst="rect">
            <a:avLst/>
          </a:prstGeom>
          <a:solidFill>
            <a:srgbClr val="FFFF00"/>
          </a:solidFill>
          <a:ln w="3175">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Rectangle 8"/>
          <p:cNvSpPr/>
          <p:nvPr/>
        </p:nvSpPr>
        <p:spPr>
          <a:xfrm>
            <a:off x="6156176" y="4797152"/>
            <a:ext cx="576064" cy="432048"/>
          </a:xfrm>
          <a:prstGeom prst="rect">
            <a:avLst/>
          </a:prstGeom>
          <a:solidFill>
            <a:srgbClr val="57F32D"/>
          </a:solidFill>
          <a:ln>
            <a:solidFill>
              <a:srgbClr val="57F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6732240" y="1916832"/>
            <a:ext cx="1989647" cy="584775"/>
          </a:xfrm>
          <a:prstGeom prst="rect">
            <a:avLst/>
          </a:prstGeom>
          <a:noFill/>
        </p:spPr>
        <p:txBody>
          <a:bodyPr wrap="none" rtlCol="0">
            <a:spAutoFit/>
          </a:bodyPr>
          <a:lstStyle/>
          <a:p>
            <a:r>
              <a:rPr lang="en-US" sz="1600" b="1" dirty="0" smtClean="0">
                <a:solidFill>
                  <a:schemeClr val="tx2"/>
                </a:solidFill>
                <a:latin typeface="Century Gothic" pitchFamily="34" charset="0"/>
              </a:rPr>
              <a:t>Diseases of </a:t>
            </a:r>
          </a:p>
          <a:p>
            <a:r>
              <a:rPr lang="en-US" sz="1600" b="1" dirty="0" smtClean="0">
                <a:solidFill>
                  <a:schemeClr val="tx2"/>
                </a:solidFill>
                <a:latin typeface="Century Gothic" pitchFamily="34" charset="0"/>
              </a:rPr>
              <a:t>circulatory system</a:t>
            </a:r>
            <a:endParaRPr lang="ru-RU" sz="1600" b="1" dirty="0">
              <a:solidFill>
                <a:schemeClr val="tx2"/>
              </a:solidFill>
              <a:latin typeface="Century Gothic" pitchFamily="34" charset="0"/>
            </a:endParaRPr>
          </a:p>
        </p:txBody>
      </p:sp>
      <p:sp>
        <p:nvSpPr>
          <p:cNvPr id="11" name="TextBox 10"/>
          <p:cNvSpPr txBox="1"/>
          <p:nvPr/>
        </p:nvSpPr>
        <p:spPr>
          <a:xfrm>
            <a:off x="6681925" y="2708920"/>
            <a:ext cx="1080745" cy="338554"/>
          </a:xfrm>
          <a:prstGeom prst="rect">
            <a:avLst/>
          </a:prstGeom>
          <a:noFill/>
        </p:spPr>
        <p:txBody>
          <a:bodyPr wrap="none" rtlCol="0">
            <a:spAutoFit/>
          </a:bodyPr>
          <a:lstStyle/>
          <a:p>
            <a:r>
              <a:rPr lang="en-US" sz="1600" b="1" dirty="0" smtClean="0">
                <a:solidFill>
                  <a:schemeClr val="accent1"/>
                </a:solidFill>
                <a:latin typeface="Century Gothic" pitchFamily="34" charset="0"/>
              </a:rPr>
              <a:t> </a:t>
            </a:r>
            <a:r>
              <a:rPr lang="en-US" sz="1600" b="1" dirty="0" smtClean="0">
                <a:solidFill>
                  <a:schemeClr val="tx2"/>
                </a:solidFill>
                <a:latin typeface="Century Gothic" pitchFamily="34" charset="0"/>
              </a:rPr>
              <a:t>Cancers</a:t>
            </a:r>
            <a:endParaRPr lang="ru-RU" sz="1600" b="1" dirty="0">
              <a:solidFill>
                <a:schemeClr val="tx2"/>
              </a:solidFill>
              <a:latin typeface="Century Gothic" pitchFamily="34" charset="0"/>
            </a:endParaRPr>
          </a:p>
        </p:txBody>
      </p:sp>
      <p:sp>
        <p:nvSpPr>
          <p:cNvPr id="12" name="TextBox 11"/>
          <p:cNvSpPr txBox="1"/>
          <p:nvPr/>
        </p:nvSpPr>
        <p:spPr>
          <a:xfrm>
            <a:off x="6732240" y="3284984"/>
            <a:ext cx="2186817" cy="584775"/>
          </a:xfrm>
          <a:prstGeom prst="rect">
            <a:avLst/>
          </a:prstGeom>
          <a:noFill/>
        </p:spPr>
        <p:txBody>
          <a:bodyPr wrap="none" rtlCol="0">
            <a:spAutoFit/>
          </a:bodyPr>
          <a:lstStyle/>
          <a:p>
            <a:pPr algn="ctr"/>
            <a:r>
              <a:rPr lang="en-US" sz="1600" b="1" dirty="0" smtClean="0">
                <a:solidFill>
                  <a:schemeClr val="tx2"/>
                </a:solidFill>
                <a:latin typeface="Century Gothic" pitchFamily="34" charset="0"/>
              </a:rPr>
              <a:t>Chronic obstructive </a:t>
            </a:r>
          </a:p>
          <a:p>
            <a:pPr algn="ctr"/>
            <a:r>
              <a:rPr lang="en-US" sz="1600" b="1" dirty="0" smtClean="0">
                <a:solidFill>
                  <a:schemeClr val="tx2"/>
                </a:solidFill>
                <a:latin typeface="Century Gothic" pitchFamily="34" charset="0"/>
              </a:rPr>
              <a:t>pulmonary diseases</a:t>
            </a:r>
            <a:endParaRPr lang="ru-RU" sz="1600" b="1" dirty="0">
              <a:solidFill>
                <a:schemeClr val="tx2"/>
              </a:solidFill>
              <a:latin typeface="Century Gothic" pitchFamily="34" charset="0"/>
            </a:endParaRPr>
          </a:p>
        </p:txBody>
      </p:sp>
      <p:sp>
        <p:nvSpPr>
          <p:cNvPr id="13" name="TextBox 12"/>
          <p:cNvSpPr txBox="1"/>
          <p:nvPr/>
        </p:nvSpPr>
        <p:spPr>
          <a:xfrm>
            <a:off x="6732240" y="4221088"/>
            <a:ext cx="1072730" cy="338554"/>
          </a:xfrm>
          <a:prstGeom prst="rect">
            <a:avLst/>
          </a:prstGeom>
          <a:noFill/>
        </p:spPr>
        <p:txBody>
          <a:bodyPr wrap="none" rtlCol="0">
            <a:spAutoFit/>
          </a:bodyPr>
          <a:lstStyle/>
          <a:p>
            <a:r>
              <a:rPr lang="en-US" sz="1600" b="1" dirty="0" smtClean="0">
                <a:solidFill>
                  <a:schemeClr val="tx2"/>
                </a:solidFill>
                <a:latin typeface="Century Gothic" pitchFamily="34" charset="0"/>
              </a:rPr>
              <a:t>Diabetes</a:t>
            </a:r>
            <a:endParaRPr lang="ru-RU" sz="1600" b="1" dirty="0">
              <a:solidFill>
                <a:schemeClr val="tx2"/>
              </a:solidFill>
              <a:latin typeface="Century Gothic" pitchFamily="34" charset="0"/>
            </a:endParaRPr>
          </a:p>
        </p:txBody>
      </p:sp>
      <p:sp>
        <p:nvSpPr>
          <p:cNvPr id="14" name="TextBox 13"/>
          <p:cNvSpPr txBox="1"/>
          <p:nvPr/>
        </p:nvSpPr>
        <p:spPr>
          <a:xfrm>
            <a:off x="6732240" y="4869160"/>
            <a:ext cx="832279" cy="338554"/>
          </a:xfrm>
          <a:prstGeom prst="rect">
            <a:avLst/>
          </a:prstGeom>
          <a:noFill/>
        </p:spPr>
        <p:txBody>
          <a:bodyPr wrap="none" rtlCol="0">
            <a:spAutoFit/>
          </a:bodyPr>
          <a:lstStyle/>
          <a:p>
            <a:r>
              <a:rPr lang="en-US" sz="1600" b="1" dirty="0" smtClean="0">
                <a:solidFill>
                  <a:schemeClr val="tx2"/>
                </a:solidFill>
                <a:latin typeface="Century Gothic" pitchFamily="34" charset="0"/>
              </a:rPr>
              <a:t>Others</a:t>
            </a:r>
            <a:endParaRPr lang="ru-RU" sz="1600" b="1" dirty="0">
              <a:solidFill>
                <a:schemeClr val="tx2"/>
              </a:solidFill>
              <a:latin typeface="Century Gothic" pitchFamily="34" charset="0"/>
            </a:endParaRPr>
          </a:p>
        </p:txBody>
      </p:sp>
      <p:sp>
        <p:nvSpPr>
          <p:cNvPr id="15" name="TextBox 14"/>
          <p:cNvSpPr txBox="1"/>
          <p:nvPr/>
        </p:nvSpPr>
        <p:spPr>
          <a:xfrm>
            <a:off x="3491880" y="3429000"/>
            <a:ext cx="1189749" cy="707886"/>
          </a:xfrm>
          <a:prstGeom prst="rect">
            <a:avLst/>
          </a:prstGeom>
          <a:noFill/>
        </p:spPr>
        <p:txBody>
          <a:bodyPr wrap="none" rtlCol="0">
            <a:spAutoFit/>
          </a:bodyPr>
          <a:lstStyle/>
          <a:p>
            <a:r>
              <a:rPr lang="en-US" sz="4000" b="1" dirty="0" smtClean="0">
                <a:solidFill>
                  <a:schemeClr val="bg1"/>
                </a:solidFill>
                <a:effectLst>
                  <a:outerShdw blurRad="38100" dist="38100" dir="2700000" algn="tl">
                    <a:srgbClr val="000000">
                      <a:alpha val="43137"/>
                    </a:srgbClr>
                  </a:outerShdw>
                </a:effectLst>
                <a:latin typeface="Century Gothic" pitchFamily="34" charset="0"/>
              </a:rPr>
              <a:t>56,7</a:t>
            </a:r>
            <a:endParaRPr lang="ru-RU" sz="4000" b="1" dirty="0">
              <a:solidFill>
                <a:schemeClr val="bg1"/>
              </a:solidFill>
              <a:effectLst>
                <a:outerShdw blurRad="38100" dist="38100" dir="2700000" algn="tl">
                  <a:srgbClr val="000000">
                    <a:alpha val="43137"/>
                  </a:srgbClr>
                </a:outerShdw>
              </a:effectLst>
              <a:latin typeface="Century Gothic" pitchFamily="34" charset="0"/>
            </a:endParaRPr>
          </a:p>
        </p:txBody>
      </p:sp>
      <p:sp>
        <p:nvSpPr>
          <p:cNvPr id="16" name="TextBox 15"/>
          <p:cNvSpPr txBox="1"/>
          <p:nvPr/>
        </p:nvSpPr>
        <p:spPr>
          <a:xfrm>
            <a:off x="1547664" y="4293096"/>
            <a:ext cx="987771" cy="584775"/>
          </a:xfrm>
          <a:prstGeom prst="rect">
            <a:avLst/>
          </a:prstGeom>
          <a:noFill/>
        </p:spPr>
        <p:txBody>
          <a:bodyPr wrap="none" rtlCol="0">
            <a:spAutoFit/>
          </a:bodyPr>
          <a:lstStyle/>
          <a:p>
            <a:r>
              <a:rPr lang="en-US" sz="3200" b="1" dirty="0" smtClean="0">
                <a:solidFill>
                  <a:schemeClr val="bg1"/>
                </a:solidFill>
                <a:effectLst>
                  <a:outerShdw blurRad="38100" dist="38100" dir="2700000" algn="tl">
                    <a:srgbClr val="000000">
                      <a:alpha val="43137"/>
                    </a:srgbClr>
                  </a:outerShdw>
                </a:effectLst>
                <a:latin typeface="Century Gothic" pitchFamily="34" charset="0"/>
              </a:rPr>
              <a:t>14,4</a:t>
            </a:r>
            <a:endParaRPr lang="ru-RU" sz="3200" b="1" dirty="0">
              <a:solidFill>
                <a:schemeClr val="bg1"/>
              </a:solidFill>
              <a:effectLst>
                <a:outerShdw blurRad="38100" dist="38100" dir="2700000" algn="tl">
                  <a:srgbClr val="000000">
                    <a:alpha val="43137"/>
                  </a:srgbClr>
                </a:outerShdw>
              </a:effectLst>
              <a:latin typeface="Century Gothic" pitchFamily="34" charset="0"/>
            </a:endParaRPr>
          </a:p>
        </p:txBody>
      </p:sp>
      <p:sp>
        <p:nvSpPr>
          <p:cNvPr id="17" name="TextBox 16"/>
          <p:cNvSpPr txBox="1"/>
          <p:nvPr/>
        </p:nvSpPr>
        <p:spPr>
          <a:xfrm>
            <a:off x="1331640" y="3645024"/>
            <a:ext cx="686406" cy="523220"/>
          </a:xfrm>
          <a:prstGeom prst="rect">
            <a:avLst/>
          </a:prstGeom>
          <a:noFill/>
        </p:spPr>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latin typeface="Century Gothic" pitchFamily="34" charset="0"/>
              </a:rPr>
              <a:t>3,7</a:t>
            </a:r>
            <a:endParaRPr lang="ru-RU" sz="2800" b="1" dirty="0">
              <a:solidFill>
                <a:schemeClr val="bg1"/>
              </a:solidFill>
              <a:effectLst>
                <a:outerShdw blurRad="38100" dist="38100" dir="2700000" algn="tl">
                  <a:srgbClr val="000000">
                    <a:alpha val="43137"/>
                  </a:srgbClr>
                </a:outerShdw>
              </a:effectLst>
              <a:latin typeface="Century Gothic" pitchFamily="34" charset="0"/>
            </a:endParaRPr>
          </a:p>
        </p:txBody>
      </p:sp>
      <p:sp>
        <p:nvSpPr>
          <p:cNvPr id="18" name="TextBox 17"/>
          <p:cNvSpPr txBox="1"/>
          <p:nvPr/>
        </p:nvSpPr>
        <p:spPr>
          <a:xfrm>
            <a:off x="755576" y="3429000"/>
            <a:ext cx="545342" cy="400110"/>
          </a:xfrm>
          <a:prstGeom prst="rect">
            <a:avLst/>
          </a:prstGeom>
          <a:noFill/>
        </p:spPr>
        <p:txBody>
          <a:bodyPr wrap="none" rtlCol="0">
            <a:spAutoFit/>
          </a:bodyPr>
          <a:lstStyle/>
          <a:p>
            <a:r>
              <a:rPr lang="en-US" b="1" dirty="0" smtClean="0">
                <a:latin typeface="Century Gothic" pitchFamily="34" charset="0"/>
              </a:rPr>
              <a:t>1,5</a:t>
            </a:r>
            <a:endParaRPr lang="ru-RU" b="1" dirty="0">
              <a:latin typeface="Century Gothic" pitchFamily="34" charset="0"/>
            </a:endParaRPr>
          </a:p>
        </p:txBody>
      </p:sp>
      <p:sp>
        <p:nvSpPr>
          <p:cNvPr id="19" name="TextBox 18"/>
          <p:cNvSpPr txBox="1"/>
          <p:nvPr/>
        </p:nvSpPr>
        <p:spPr>
          <a:xfrm>
            <a:off x="1691680" y="2276872"/>
            <a:ext cx="886781" cy="523220"/>
          </a:xfrm>
          <a:prstGeom prst="rect">
            <a:avLst/>
          </a:prstGeom>
          <a:noFill/>
        </p:spPr>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latin typeface="Century Gothic" pitchFamily="34" charset="0"/>
              </a:rPr>
              <a:t>23,7</a:t>
            </a:r>
            <a:endParaRPr lang="ru-RU" sz="2800" b="1" dirty="0">
              <a:solidFill>
                <a:schemeClr val="bg1"/>
              </a:solidFill>
              <a:effectLst>
                <a:outerShdw blurRad="38100" dist="38100" dir="2700000" algn="tl">
                  <a:srgbClr val="000000">
                    <a:alpha val="43137"/>
                  </a:srgbClr>
                </a:outerShdw>
              </a:effectLst>
              <a:latin typeface="Century Gothic" pitchFamily="34" charset="0"/>
            </a:endParaRPr>
          </a:p>
        </p:txBody>
      </p:sp>
      <p:sp>
        <p:nvSpPr>
          <p:cNvPr id="20" name="TextBox 19"/>
          <p:cNvSpPr txBox="1"/>
          <p:nvPr/>
        </p:nvSpPr>
        <p:spPr>
          <a:xfrm>
            <a:off x="2258782" y="6596621"/>
            <a:ext cx="6885218" cy="253916"/>
          </a:xfrm>
          <a:prstGeom prst="rect">
            <a:avLst/>
          </a:prstGeom>
          <a:noFill/>
        </p:spPr>
        <p:txBody>
          <a:bodyPr wrap="none" rtlCol="0">
            <a:spAutoFit/>
          </a:bodyPr>
          <a:lstStyle/>
          <a:p>
            <a:r>
              <a:rPr lang="en-US" sz="1050" b="1" i="1" dirty="0" smtClean="0">
                <a:solidFill>
                  <a:schemeClr val="accent1"/>
                </a:solidFill>
                <a:latin typeface="Century Gothic" pitchFamily="34" charset="0"/>
              </a:rPr>
              <a:t>APEC HWG project 01 13A “Workshop on</a:t>
            </a:r>
            <a:r>
              <a:rPr lang="ru-RU" sz="1050" b="1" i="1" dirty="0" smtClean="0">
                <a:solidFill>
                  <a:schemeClr val="accent1"/>
                </a:solidFill>
                <a:latin typeface="Century Gothic" pitchFamily="34" charset="0"/>
              </a:rPr>
              <a:t> </a:t>
            </a:r>
            <a:r>
              <a:rPr lang="en-US" sz="1050" b="1" i="1" dirty="0" smtClean="0">
                <a:solidFill>
                  <a:schemeClr val="accent1"/>
                </a:solidFill>
                <a:latin typeface="Century Gothic" pitchFamily="34" charset="0"/>
              </a:rPr>
              <a:t>CBI  to Control  NCD  FR , Bali , Indonesia , April 29-30, 2014”</a:t>
            </a:r>
            <a:endParaRPr lang="ru-RU" sz="1050" b="1" i="1" dirty="0">
              <a:solidFill>
                <a:schemeClr val="accent1"/>
              </a:solidFill>
              <a:latin typeface="Century Gothic" pitchFamily="34" charset="0"/>
            </a:endParaRPr>
          </a:p>
        </p:txBody>
      </p:sp>
      <p:sp>
        <p:nvSpPr>
          <p:cNvPr id="21"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3553680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6" name="Text Box 4"/>
          <p:cNvSpPr txBox="1">
            <a:spLocks noChangeArrowheads="1"/>
          </p:cNvSpPr>
          <p:nvPr/>
        </p:nvSpPr>
        <p:spPr bwMode="auto">
          <a:xfrm>
            <a:off x="250700" y="490491"/>
            <a:ext cx="8713788" cy="978729"/>
          </a:xfrm>
          <a:prstGeom prst="rect">
            <a:avLst/>
          </a:prstGeom>
          <a:noFill/>
          <a:ln w="9525">
            <a:noFill/>
            <a:miter lim="800000"/>
            <a:headEnd/>
            <a:tailEnd/>
          </a:ln>
          <a:effectLst/>
        </p:spPr>
        <p:txBody>
          <a:bodyPr>
            <a:spAutoFit/>
          </a:bodyPr>
          <a:lstStyle/>
          <a:p>
            <a:pPr algn="ctr" fontAlgn="auto">
              <a:lnSpc>
                <a:spcPct val="90000"/>
              </a:lnSpc>
              <a:spcBef>
                <a:spcPts val="0"/>
              </a:spcBef>
              <a:spcAft>
                <a:spcPts val="0"/>
              </a:spcAft>
            </a:pPr>
            <a:r>
              <a:rPr lang="en-US" sz="3200" b="1" dirty="0" smtClean="0">
                <a:solidFill>
                  <a:srgbClr val="000090"/>
                </a:solidFill>
                <a:latin typeface="Times New Roman"/>
                <a:cs typeface="Times New Roman"/>
              </a:rPr>
              <a:t>Current demographic situation </a:t>
            </a:r>
          </a:p>
          <a:p>
            <a:pPr algn="ctr" fontAlgn="auto">
              <a:lnSpc>
                <a:spcPct val="90000"/>
              </a:lnSpc>
              <a:spcBef>
                <a:spcPts val="0"/>
              </a:spcBef>
              <a:spcAft>
                <a:spcPts val="0"/>
              </a:spcAft>
            </a:pPr>
            <a:r>
              <a:rPr lang="en-US" sz="3200" b="1" dirty="0" smtClean="0">
                <a:solidFill>
                  <a:srgbClr val="000090"/>
                </a:solidFill>
                <a:latin typeface="Times New Roman"/>
                <a:cs typeface="Times New Roman"/>
              </a:rPr>
              <a:t>of the Russian Federation</a:t>
            </a:r>
            <a:endParaRPr lang="ru-RU" sz="3200" b="1" dirty="0">
              <a:solidFill>
                <a:srgbClr val="000090"/>
              </a:solidFill>
              <a:latin typeface="Times New Roman"/>
              <a:cs typeface="Times New Roman"/>
            </a:endParaRPr>
          </a:p>
        </p:txBody>
      </p:sp>
      <p:sp>
        <p:nvSpPr>
          <p:cNvPr id="494599" name="Rectangle 7"/>
          <p:cNvSpPr>
            <a:spLocks noChangeArrowheads="1"/>
          </p:cNvSpPr>
          <p:nvPr/>
        </p:nvSpPr>
        <p:spPr bwMode="auto">
          <a:xfrm>
            <a:off x="251520" y="3121009"/>
            <a:ext cx="8640960" cy="1569660"/>
          </a:xfrm>
          <a:prstGeom prst="rect">
            <a:avLst/>
          </a:prstGeom>
          <a:noFill/>
          <a:ln w="9525">
            <a:noFill/>
            <a:miter lim="800000"/>
            <a:headEnd/>
            <a:tailEnd/>
          </a:ln>
          <a:effectLst>
            <a:outerShdw blurRad="50800" dist="50800" dir="5400000" algn="ctr" rotWithShape="0">
              <a:schemeClr val="bg1"/>
            </a:outerShdw>
          </a:effectLst>
        </p:spPr>
        <p:txBody>
          <a:bodyPr wrap="square">
            <a:spAutoFit/>
            <a:flatTx/>
          </a:bodyPr>
          <a:lstStyle/>
          <a:p>
            <a:pPr algn="just" fontAlgn="auto">
              <a:lnSpc>
                <a:spcPct val="80000"/>
              </a:lnSpc>
              <a:spcBef>
                <a:spcPts val="0"/>
              </a:spcBef>
              <a:spcAft>
                <a:spcPts val="0"/>
              </a:spcAft>
            </a:pPr>
            <a:r>
              <a:rPr lang="en-US" sz="2400" b="1" dirty="0" smtClean="0">
                <a:solidFill>
                  <a:schemeClr val="tx2"/>
                </a:solidFill>
                <a:latin typeface="Century Gothic" pitchFamily="34" charset="0"/>
                <a:cs typeface="+mn-cs"/>
              </a:rPr>
              <a:t>The difference between mortality rates </a:t>
            </a:r>
            <a:r>
              <a:rPr lang="en-US" sz="2400" b="1" dirty="0" smtClean="0">
                <a:solidFill>
                  <a:schemeClr val="tx2"/>
                </a:solidFill>
                <a:latin typeface="Century Gothic" pitchFamily="34" charset="0"/>
              </a:rPr>
              <a:t>(especially premature) from NCD observed </a:t>
            </a:r>
            <a:r>
              <a:rPr lang="en-US" sz="2400" b="1" dirty="0" smtClean="0">
                <a:solidFill>
                  <a:schemeClr val="tx2"/>
                </a:solidFill>
                <a:latin typeface="Century Gothic" pitchFamily="34" charset="0"/>
                <a:cs typeface="+mn-cs"/>
              </a:rPr>
              <a:t>in the Russian Federation and in developed countries of Europe, as well as in such economies of APEC reaches </a:t>
            </a:r>
            <a:r>
              <a:rPr lang="en-US" sz="2400" b="1" dirty="0" smtClean="0">
                <a:solidFill>
                  <a:srgbClr val="FF0000"/>
                </a:solidFill>
                <a:effectLst>
                  <a:outerShdw blurRad="38100" dist="38100" dir="2700000" algn="tl">
                    <a:srgbClr val="000000">
                      <a:alpha val="43137"/>
                    </a:srgbClr>
                  </a:outerShdw>
                </a:effectLst>
                <a:latin typeface="Century Gothic" pitchFamily="34" charset="0"/>
                <a:cs typeface="+mn-cs"/>
              </a:rPr>
              <a:t>3-7 times</a:t>
            </a:r>
            <a:r>
              <a:rPr lang="en-US" sz="2400" b="1" dirty="0" smtClean="0">
                <a:solidFill>
                  <a:srgbClr val="4F81BD"/>
                </a:solidFill>
                <a:latin typeface="Century Gothic" pitchFamily="34" charset="0"/>
                <a:cs typeface="+mn-cs"/>
              </a:rPr>
              <a:t>, </a:t>
            </a:r>
            <a:r>
              <a:rPr lang="en-US" sz="2400" b="1" dirty="0" smtClean="0">
                <a:solidFill>
                  <a:schemeClr val="tx2"/>
                </a:solidFill>
                <a:latin typeface="Century Gothic" pitchFamily="34" charset="0"/>
                <a:cs typeface="+mn-cs"/>
              </a:rPr>
              <a:t>depending on sex</a:t>
            </a:r>
          </a:p>
        </p:txBody>
      </p:sp>
      <p:sp>
        <p:nvSpPr>
          <p:cNvPr id="494601" name="Line 9"/>
          <p:cNvSpPr>
            <a:spLocks noChangeShapeType="1"/>
          </p:cNvSpPr>
          <p:nvPr/>
        </p:nvSpPr>
        <p:spPr bwMode="auto">
          <a:xfrm>
            <a:off x="4499992" y="5209241"/>
            <a:ext cx="0" cy="504056"/>
          </a:xfrm>
          <a:prstGeom prst="line">
            <a:avLst/>
          </a:prstGeom>
          <a:noFill/>
          <a:ln w="104775">
            <a:solidFill>
              <a:srgbClr val="FF0000"/>
            </a:solidFill>
            <a:round/>
            <a:headEnd/>
            <a:tailEnd type="triangle" w="med" len="med"/>
          </a:ln>
          <a:effectLst>
            <a:outerShdw dist="35921" dir="2700000" algn="ctr" rotWithShape="0">
              <a:srgbClr val="00003A"/>
            </a:outerShdw>
          </a:effectLst>
        </p:spPr>
        <p:txBody>
          <a:bodyPr/>
          <a:lstStyle/>
          <a:p>
            <a:pPr fontAlgn="auto">
              <a:spcBef>
                <a:spcPts val="0"/>
              </a:spcBef>
              <a:spcAft>
                <a:spcPts val="0"/>
              </a:spcAft>
            </a:pPr>
            <a:endParaRPr lang="ru-RU" sz="1800">
              <a:solidFill>
                <a:prstClr val="black"/>
              </a:solidFill>
              <a:latin typeface="Calibri"/>
              <a:cs typeface="+mn-cs"/>
            </a:endParaRPr>
          </a:p>
        </p:txBody>
      </p:sp>
      <p:sp>
        <p:nvSpPr>
          <p:cNvPr id="494603" name="Line 11"/>
          <p:cNvSpPr>
            <a:spLocks noChangeShapeType="1"/>
          </p:cNvSpPr>
          <p:nvPr/>
        </p:nvSpPr>
        <p:spPr bwMode="auto">
          <a:xfrm>
            <a:off x="4427984" y="2544945"/>
            <a:ext cx="0" cy="576064"/>
          </a:xfrm>
          <a:prstGeom prst="line">
            <a:avLst/>
          </a:prstGeom>
          <a:noFill/>
          <a:ln w="104775">
            <a:solidFill>
              <a:srgbClr val="FF0000"/>
            </a:solidFill>
            <a:round/>
            <a:headEnd/>
            <a:tailEnd type="triangle" w="med" len="med"/>
          </a:ln>
          <a:effectLst>
            <a:outerShdw dist="35921" dir="2700000" algn="ctr" rotWithShape="0">
              <a:srgbClr val="00003A"/>
            </a:outerShdw>
          </a:effectLst>
        </p:spPr>
        <p:txBody>
          <a:bodyPr/>
          <a:lstStyle/>
          <a:p>
            <a:pPr fontAlgn="auto">
              <a:spcBef>
                <a:spcPts val="0"/>
              </a:spcBef>
              <a:spcAft>
                <a:spcPts val="0"/>
              </a:spcAft>
            </a:pPr>
            <a:endParaRPr lang="ru-RU" sz="1800">
              <a:solidFill>
                <a:prstClr val="black"/>
              </a:solidFill>
              <a:latin typeface="Calibri"/>
              <a:cs typeface="+mn-cs"/>
            </a:endParaRPr>
          </a:p>
        </p:txBody>
      </p:sp>
      <p:sp>
        <p:nvSpPr>
          <p:cNvPr id="11" name="TextBox 10"/>
          <p:cNvSpPr txBox="1"/>
          <p:nvPr/>
        </p:nvSpPr>
        <p:spPr>
          <a:xfrm>
            <a:off x="0" y="0"/>
            <a:ext cx="6885218" cy="253916"/>
          </a:xfrm>
          <a:prstGeom prst="rect">
            <a:avLst/>
          </a:prstGeom>
          <a:noFill/>
        </p:spPr>
        <p:txBody>
          <a:bodyPr wrap="none" rtlCol="0">
            <a:spAutoFit/>
          </a:bodyPr>
          <a:lstStyle/>
          <a:p>
            <a:r>
              <a:rPr lang="en-US" sz="1050" b="1" i="1" dirty="0" smtClean="0">
                <a:solidFill>
                  <a:schemeClr val="accent1"/>
                </a:solidFill>
                <a:latin typeface="Century Gothic" pitchFamily="34" charset="0"/>
              </a:rPr>
              <a:t>APEC HWG project 01 13A “Workshop on</a:t>
            </a:r>
            <a:r>
              <a:rPr lang="ru-RU" sz="1050" b="1" i="1" dirty="0" smtClean="0">
                <a:solidFill>
                  <a:schemeClr val="accent1"/>
                </a:solidFill>
                <a:latin typeface="Century Gothic" pitchFamily="34" charset="0"/>
              </a:rPr>
              <a:t> </a:t>
            </a:r>
            <a:r>
              <a:rPr lang="en-US" sz="1050" b="1" i="1" dirty="0" smtClean="0">
                <a:solidFill>
                  <a:schemeClr val="accent1"/>
                </a:solidFill>
                <a:latin typeface="Century Gothic" pitchFamily="34" charset="0"/>
              </a:rPr>
              <a:t>CBI  to Control  NCD  FR , Bali , Indonesia , April 29-30, 2014”</a:t>
            </a:r>
            <a:endParaRPr lang="ru-RU" sz="1050" b="1" i="1" dirty="0">
              <a:solidFill>
                <a:schemeClr val="accent1"/>
              </a:solidFill>
              <a:latin typeface="Century Gothic" pitchFamily="34" charset="0"/>
            </a:endParaRPr>
          </a:p>
        </p:txBody>
      </p:sp>
      <p:sp>
        <p:nvSpPr>
          <p:cNvPr id="12" name="Rectangle 7"/>
          <p:cNvSpPr>
            <a:spLocks noChangeArrowheads="1"/>
          </p:cNvSpPr>
          <p:nvPr/>
        </p:nvSpPr>
        <p:spPr bwMode="auto">
          <a:xfrm>
            <a:off x="883766" y="1763193"/>
            <a:ext cx="7232452" cy="781752"/>
          </a:xfrm>
          <a:prstGeom prst="rect">
            <a:avLst/>
          </a:prstGeom>
          <a:solidFill>
            <a:schemeClr val="bg1">
              <a:lumMod val="95000"/>
            </a:schemeClr>
          </a:solidFill>
          <a:ln w="9525">
            <a:noFill/>
            <a:miter lim="800000"/>
            <a:headEnd/>
            <a:tailEnd/>
          </a:ln>
          <a:effectLst>
            <a:outerShdw blurRad="50800" dist="50800" dir="5400000" algn="ctr" rotWithShape="0">
              <a:schemeClr val="bg1"/>
            </a:outerShdw>
          </a:effectLst>
        </p:spPr>
        <p:txBody>
          <a:bodyPr wrap="square">
            <a:spAutoFit/>
            <a:flatTx/>
          </a:bodyPr>
          <a:lstStyle/>
          <a:p>
            <a:pPr algn="ctr" fontAlgn="auto">
              <a:lnSpc>
                <a:spcPct val="80000"/>
              </a:lnSpc>
              <a:spcBef>
                <a:spcPts val="0"/>
              </a:spcBef>
              <a:spcAft>
                <a:spcPts val="0"/>
              </a:spcAft>
            </a:pPr>
            <a:r>
              <a:rPr lang="en-US" sz="2800" b="1" dirty="0" smtClean="0">
                <a:solidFill>
                  <a:schemeClr val="tx2"/>
                </a:solidFill>
                <a:latin typeface="Century Gothic" pitchFamily="34" charset="0"/>
                <a:cs typeface="+mn-cs"/>
              </a:rPr>
              <a:t>High mortality rates</a:t>
            </a:r>
          </a:p>
          <a:p>
            <a:pPr algn="ctr" fontAlgn="auto">
              <a:lnSpc>
                <a:spcPct val="80000"/>
              </a:lnSpc>
              <a:spcBef>
                <a:spcPts val="0"/>
              </a:spcBef>
              <a:spcAft>
                <a:spcPts val="0"/>
              </a:spcAft>
            </a:pPr>
            <a:r>
              <a:rPr lang="en-US" sz="2800" b="1" dirty="0" smtClean="0">
                <a:solidFill>
                  <a:schemeClr val="tx2"/>
                </a:solidFill>
                <a:latin typeface="Century Gothic" pitchFamily="34" charset="0"/>
                <a:cs typeface="+mn-cs"/>
              </a:rPr>
              <a:t> (especially premature</a:t>
            </a:r>
            <a:r>
              <a:rPr lang="en-US" sz="2400" b="1" dirty="0" smtClean="0">
                <a:solidFill>
                  <a:schemeClr val="tx2"/>
                </a:solidFill>
                <a:latin typeface="Century Gothic" pitchFamily="34" charset="0"/>
                <a:cs typeface="+mn-cs"/>
              </a:rPr>
              <a:t>) </a:t>
            </a:r>
            <a:endParaRPr lang="ru-RU" sz="2400" b="1" dirty="0">
              <a:solidFill>
                <a:schemeClr val="tx2"/>
              </a:solidFill>
              <a:latin typeface="Century Gothic" pitchFamily="34" charset="0"/>
              <a:cs typeface="+mn-cs"/>
            </a:endParaRPr>
          </a:p>
        </p:txBody>
      </p:sp>
      <p:sp>
        <p:nvSpPr>
          <p:cNvPr id="13" name="Text Box 10"/>
          <p:cNvSpPr txBox="1">
            <a:spLocks noChangeArrowheads="1"/>
          </p:cNvSpPr>
          <p:nvPr/>
        </p:nvSpPr>
        <p:spPr bwMode="auto">
          <a:xfrm>
            <a:off x="2699792" y="4633177"/>
            <a:ext cx="3687228" cy="523220"/>
          </a:xfrm>
          <a:prstGeom prst="rect">
            <a:avLst/>
          </a:prstGeom>
          <a:solidFill>
            <a:schemeClr val="bg1">
              <a:lumMod val="95000"/>
            </a:schemeClr>
          </a:solidFill>
          <a:ln w="9525">
            <a:noFill/>
            <a:miter lim="800000"/>
            <a:headEnd/>
            <a:tailEnd/>
          </a:ln>
          <a:effectLst/>
        </p:spPr>
        <p:txBody>
          <a:bodyPr wrap="none">
            <a:spAutoFit/>
            <a:flatTx/>
          </a:bodyPr>
          <a:lstStyle/>
          <a:p>
            <a:pPr algn="ctr" fontAlgn="auto">
              <a:spcBef>
                <a:spcPts val="0"/>
              </a:spcBef>
              <a:spcAft>
                <a:spcPts val="0"/>
              </a:spcAft>
            </a:pPr>
            <a:r>
              <a:rPr lang="en-US" sz="2800" b="1" dirty="0" smtClean="0">
                <a:solidFill>
                  <a:schemeClr val="tx2"/>
                </a:solidFill>
                <a:latin typeface="Century Gothic" pitchFamily="34" charset="0"/>
                <a:cs typeface="+mn-cs"/>
              </a:rPr>
              <a:t>Low life expectancy</a:t>
            </a:r>
            <a:endParaRPr lang="ru-RU" sz="2800" b="1" dirty="0">
              <a:solidFill>
                <a:schemeClr val="tx2"/>
              </a:solidFill>
              <a:latin typeface="Century Gothic" pitchFamily="34" charset="0"/>
              <a:cs typeface="+mn-cs"/>
            </a:endParaRPr>
          </a:p>
        </p:txBody>
      </p:sp>
      <p:sp>
        <p:nvSpPr>
          <p:cNvPr id="14" name="Rectangle 7"/>
          <p:cNvSpPr>
            <a:spLocks noChangeArrowheads="1"/>
          </p:cNvSpPr>
          <p:nvPr/>
        </p:nvSpPr>
        <p:spPr bwMode="auto">
          <a:xfrm>
            <a:off x="251520" y="5641289"/>
            <a:ext cx="8712968" cy="1274195"/>
          </a:xfrm>
          <a:prstGeom prst="rect">
            <a:avLst/>
          </a:prstGeom>
          <a:noFill/>
          <a:ln w="9525">
            <a:noFill/>
            <a:miter lim="800000"/>
            <a:headEnd/>
            <a:tailEnd/>
          </a:ln>
          <a:effectLst>
            <a:outerShdw blurRad="50800" dist="50800" dir="5400000" algn="ctr" rotWithShape="0">
              <a:schemeClr val="bg1"/>
            </a:outerShdw>
          </a:effectLst>
        </p:spPr>
        <p:txBody>
          <a:bodyPr wrap="square">
            <a:spAutoFit/>
            <a:flatTx/>
          </a:bodyPr>
          <a:lstStyle/>
          <a:p>
            <a:pPr algn="just" fontAlgn="auto">
              <a:lnSpc>
                <a:spcPct val="80000"/>
              </a:lnSpc>
              <a:spcBef>
                <a:spcPts val="0"/>
              </a:spcBef>
              <a:spcAft>
                <a:spcPts val="0"/>
              </a:spcAft>
            </a:pPr>
            <a:r>
              <a:rPr lang="en-US" sz="2400" b="1" dirty="0" smtClean="0">
                <a:solidFill>
                  <a:schemeClr val="tx2"/>
                </a:solidFill>
                <a:latin typeface="Century Gothic" pitchFamily="34" charset="0"/>
                <a:cs typeface="+mn-cs"/>
              </a:rPr>
              <a:t>Life expectancy at birth </a:t>
            </a:r>
            <a:r>
              <a:rPr lang="en-US" sz="2400" b="1" dirty="0" smtClean="0">
                <a:solidFill>
                  <a:schemeClr val="tx2"/>
                </a:solidFill>
                <a:latin typeface="Century Gothic" pitchFamily="34" charset="0"/>
              </a:rPr>
              <a:t>observed </a:t>
            </a:r>
            <a:r>
              <a:rPr lang="en-US" sz="2400" b="1" dirty="0" smtClean="0">
                <a:solidFill>
                  <a:schemeClr val="tx2"/>
                </a:solidFill>
                <a:latin typeface="Century Gothic" pitchFamily="34" charset="0"/>
                <a:cs typeface="+mn-cs"/>
              </a:rPr>
              <a:t>in the Russian Federation </a:t>
            </a:r>
            <a:r>
              <a:rPr lang="en-US" sz="2400" b="1" dirty="0" smtClean="0">
                <a:solidFill>
                  <a:srgbClr val="FF0000"/>
                </a:solidFill>
                <a:effectLst>
                  <a:outerShdw blurRad="38100" dist="38100" dir="2700000" algn="tl">
                    <a:srgbClr val="000000">
                      <a:alpha val="43137"/>
                    </a:srgbClr>
                  </a:outerShdw>
                </a:effectLst>
                <a:latin typeface="Century Gothic" pitchFamily="34" charset="0"/>
                <a:cs typeface="+mn-cs"/>
              </a:rPr>
              <a:t>is 7 to 20 years </a:t>
            </a:r>
            <a:r>
              <a:rPr lang="en-US" sz="2400" b="1" dirty="0" smtClean="0">
                <a:solidFill>
                  <a:schemeClr val="tx2"/>
                </a:solidFill>
                <a:latin typeface="Century Gothic" pitchFamily="34" charset="0"/>
                <a:cs typeface="+mn-cs"/>
              </a:rPr>
              <a:t>shorter than in developed countries of Europe and in such economies of APEC, depending on sex</a:t>
            </a:r>
          </a:p>
        </p:txBody>
      </p:sp>
      <p:sp>
        <p:nvSpPr>
          <p:cNvPr id="10"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9531951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4"/>
          <p:cNvGraphicFramePr>
            <a:graphicFrameLocks/>
          </p:cNvGraphicFramePr>
          <p:nvPr>
            <p:extLst>
              <p:ext uri="{D42A27DB-BD31-4B8C-83A1-F6EECF244321}">
                <p14:modId xmlns:p14="http://schemas.microsoft.com/office/powerpoint/2010/main" val="4118103787"/>
              </p:ext>
            </p:extLst>
          </p:nvPr>
        </p:nvGraphicFramePr>
        <p:xfrm>
          <a:off x="345273" y="1208023"/>
          <a:ext cx="8568952"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09889" y="1230674"/>
            <a:ext cx="405880" cy="400110"/>
          </a:xfrm>
          <a:prstGeom prst="rect">
            <a:avLst/>
          </a:prstGeom>
          <a:noFill/>
        </p:spPr>
        <p:txBody>
          <a:bodyPr wrap="none" rtlCol="0">
            <a:spAutoFit/>
          </a:bodyPr>
          <a:lstStyle/>
          <a:p>
            <a:r>
              <a:rPr lang="ru-RU" b="1" dirty="0" smtClean="0">
                <a:solidFill>
                  <a:schemeClr val="accent1"/>
                </a:solidFill>
                <a:latin typeface="Century Gothic" pitchFamily="34" charset="0"/>
              </a:rPr>
              <a:t>%</a:t>
            </a:r>
            <a:endParaRPr lang="ru-RU" b="1" dirty="0">
              <a:solidFill>
                <a:schemeClr val="accent1"/>
              </a:solidFill>
              <a:latin typeface="Century Gothic" pitchFamily="34" charset="0"/>
            </a:endParaRPr>
          </a:p>
        </p:txBody>
      </p:sp>
      <p:sp>
        <p:nvSpPr>
          <p:cNvPr id="6" name="TextBox 5"/>
          <p:cNvSpPr txBox="1"/>
          <p:nvPr/>
        </p:nvSpPr>
        <p:spPr>
          <a:xfrm>
            <a:off x="1418262" y="542686"/>
            <a:ext cx="6483691" cy="954107"/>
          </a:xfrm>
          <a:prstGeom prst="rect">
            <a:avLst/>
          </a:prstGeom>
          <a:noFill/>
        </p:spPr>
        <p:txBody>
          <a:bodyPr wrap="none" rtlCol="0">
            <a:spAutoFit/>
          </a:bodyPr>
          <a:lstStyle/>
          <a:p>
            <a:r>
              <a:rPr lang="en-US" sz="2800" b="1" dirty="0" smtClean="0">
                <a:solidFill>
                  <a:srgbClr val="000090"/>
                </a:solidFill>
                <a:latin typeface="Times New Roman"/>
                <a:cs typeface="Times New Roman"/>
              </a:rPr>
              <a:t>Prevalence of chronic disease risk factors </a:t>
            </a:r>
          </a:p>
          <a:p>
            <a:pPr algn="ctr"/>
            <a:r>
              <a:rPr lang="en-US" sz="2800" b="1" dirty="0" smtClean="0">
                <a:solidFill>
                  <a:srgbClr val="000090"/>
                </a:solidFill>
                <a:latin typeface="Times New Roman"/>
                <a:cs typeface="Times New Roman"/>
              </a:rPr>
              <a:t>in the Russian Federation</a:t>
            </a:r>
            <a:endParaRPr lang="ru-RU" sz="2800" b="1" dirty="0">
              <a:solidFill>
                <a:srgbClr val="000090"/>
              </a:solidFill>
              <a:latin typeface="Times New Roman"/>
              <a:cs typeface="Times New Roman"/>
            </a:endParaRPr>
          </a:p>
        </p:txBody>
      </p:sp>
      <p:sp>
        <p:nvSpPr>
          <p:cNvPr id="8" name="TextBox 7"/>
          <p:cNvSpPr txBox="1"/>
          <p:nvPr/>
        </p:nvSpPr>
        <p:spPr>
          <a:xfrm>
            <a:off x="0" y="0"/>
            <a:ext cx="6885218" cy="253916"/>
          </a:xfrm>
          <a:prstGeom prst="rect">
            <a:avLst/>
          </a:prstGeom>
          <a:noFill/>
        </p:spPr>
        <p:txBody>
          <a:bodyPr wrap="none" rtlCol="0">
            <a:spAutoFit/>
          </a:bodyPr>
          <a:lstStyle/>
          <a:p>
            <a:r>
              <a:rPr lang="en-US" sz="1050" b="1" i="1" dirty="0" smtClean="0">
                <a:solidFill>
                  <a:schemeClr val="accent1"/>
                </a:solidFill>
                <a:latin typeface="Century Gothic" pitchFamily="34" charset="0"/>
              </a:rPr>
              <a:t>APEC HWG project 01 13A “Workshop on</a:t>
            </a:r>
            <a:r>
              <a:rPr lang="ru-RU" sz="1050" b="1" i="1" dirty="0" smtClean="0">
                <a:solidFill>
                  <a:schemeClr val="accent1"/>
                </a:solidFill>
                <a:latin typeface="Century Gothic" pitchFamily="34" charset="0"/>
              </a:rPr>
              <a:t> </a:t>
            </a:r>
            <a:r>
              <a:rPr lang="en-US" sz="1050" b="1" i="1" dirty="0" smtClean="0">
                <a:solidFill>
                  <a:schemeClr val="accent1"/>
                </a:solidFill>
                <a:latin typeface="Century Gothic" pitchFamily="34" charset="0"/>
              </a:rPr>
              <a:t>CBI  to Control  NCD  FR , Bali , Indonesia , April 29-30, 2014”</a:t>
            </a:r>
            <a:endParaRPr lang="ru-RU" sz="1050" b="1" i="1" dirty="0">
              <a:solidFill>
                <a:schemeClr val="accent1"/>
              </a:solidFill>
              <a:latin typeface="Century Gothic" pitchFamily="34" charset="0"/>
            </a:endParaRPr>
          </a:p>
        </p:txBody>
      </p:sp>
      <p:sp>
        <p:nvSpPr>
          <p:cNvPr id="2" name="Прямоугольник 1"/>
          <p:cNvSpPr/>
          <p:nvPr/>
        </p:nvSpPr>
        <p:spPr>
          <a:xfrm>
            <a:off x="337713" y="6073170"/>
            <a:ext cx="8806287" cy="784830"/>
          </a:xfrm>
          <a:prstGeom prst="rect">
            <a:avLst/>
          </a:prstGeom>
        </p:spPr>
        <p:txBody>
          <a:bodyPr wrap="square">
            <a:spAutoFit/>
          </a:bodyPr>
          <a:lstStyle/>
          <a:p>
            <a:pPr algn="just">
              <a:lnSpc>
                <a:spcPct val="75000"/>
              </a:lnSpc>
            </a:pPr>
            <a:r>
              <a:rPr lang="en-US" dirty="0">
                <a:solidFill>
                  <a:schemeClr val="tx2"/>
                </a:solidFill>
              </a:rPr>
              <a:t>Data on the prevalence were extracted from different national and sub national surveys: GATS, epidemiological cardiovascular disease monitoring survey conducted in 12 regions of Russia, and others</a:t>
            </a:r>
            <a:endParaRPr lang="ru-RU" dirty="0">
              <a:solidFill>
                <a:schemeClr val="tx2"/>
              </a:solidFill>
            </a:endParaRPr>
          </a:p>
        </p:txBody>
      </p:sp>
      <p:sp>
        <p:nvSpPr>
          <p:cNvPr id="7"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42740223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ChangeArrowheads="1"/>
          </p:cNvSpPr>
          <p:nvPr/>
        </p:nvSpPr>
        <p:spPr bwMode="auto">
          <a:xfrm>
            <a:off x="3708400" y="1907531"/>
            <a:ext cx="5040313" cy="647700"/>
          </a:xfrm>
          <a:prstGeom prst="rect">
            <a:avLst/>
          </a:prstGeom>
          <a:solidFill>
            <a:schemeClr val="bg1">
              <a:lumMod val="95000"/>
            </a:schemeClr>
          </a:solidFill>
          <a:ln w="9525">
            <a:solidFill>
              <a:schemeClr val="bg1"/>
            </a:solidFill>
            <a:miter lim="800000"/>
            <a:headEnd/>
            <a:tailEnd/>
          </a:ln>
          <a:effectLst>
            <a:outerShdw dist="91581" dir="19578596" algn="ctr" rotWithShape="0">
              <a:schemeClr val="bg1"/>
            </a:outerShdw>
          </a:effectLst>
        </p:spPr>
        <p:txBody>
          <a:bodyPr wrap="none" anchor="ctr"/>
          <a:lstStyle/>
          <a:p>
            <a:pPr algn="ctr">
              <a:defRPr/>
            </a:pPr>
            <a:endParaRPr lang="ru-RU" sz="1800" b="1" dirty="0"/>
          </a:p>
        </p:txBody>
      </p:sp>
      <p:sp>
        <p:nvSpPr>
          <p:cNvPr id="26628" name="Freeform 4"/>
          <p:cNvSpPr>
            <a:spLocks/>
          </p:cNvSpPr>
          <p:nvPr/>
        </p:nvSpPr>
        <p:spPr bwMode="auto">
          <a:xfrm>
            <a:off x="2382838" y="6206481"/>
            <a:ext cx="6184900" cy="138112"/>
          </a:xfrm>
          <a:custGeom>
            <a:avLst/>
            <a:gdLst>
              <a:gd name="T0" fmla="*/ 0 w 4633"/>
              <a:gd name="T1" fmla="*/ 89 h 89"/>
              <a:gd name="T2" fmla="*/ 175 w 4633"/>
              <a:gd name="T3" fmla="*/ 0 h 89"/>
              <a:gd name="T4" fmla="*/ 4633 w 4633"/>
              <a:gd name="T5" fmla="*/ 0 h 89"/>
              <a:gd name="T6" fmla="*/ 4458 w 4633"/>
              <a:gd name="T7" fmla="*/ 89 h 89"/>
              <a:gd name="T8" fmla="*/ 0 w 4633"/>
              <a:gd name="T9" fmla="*/ 89 h 89"/>
              <a:gd name="T10" fmla="*/ 0 60000 65536"/>
              <a:gd name="T11" fmla="*/ 0 60000 65536"/>
              <a:gd name="T12" fmla="*/ 0 60000 65536"/>
              <a:gd name="T13" fmla="*/ 0 60000 65536"/>
              <a:gd name="T14" fmla="*/ 0 60000 65536"/>
              <a:gd name="T15" fmla="*/ 0 w 4633"/>
              <a:gd name="T16" fmla="*/ 0 h 89"/>
              <a:gd name="T17" fmla="*/ 4633 w 4633"/>
              <a:gd name="T18" fmla="*/ 89 h 89"/>
            </a:gdLst>
            <a:ahLst/>
            <a:cxnLst>
              <a:cxn ang="T10">
                <a:pos x="T0" y="T1"/>
              </a:cxn>
              <a:cxn ang="T11">
                <a:pos x="T2" y="T3"/>
              </a:cxn>
              <a:cxn ang="T12">
                <a:pos x="T4" y="T5"/>
              </a:cxn>
              <a:cxn ang="T13">
                <a:pos x="T6" y="T7"/>
              </a:cxn>
              <a:cxn ang="T14">
                <a:pos x="T8" y="T9"/>
              </a:cxn>
            </a:cxnLst>
            <a:rect l="T15" t="T16" r="T17" b="T18"/>
            <a:pathLst>
              <a:path w="4633" h="89">
                <a:moveTo>
                  <a:pt x="0" y="89"/>
                </a:moveTo>
                <a:lnTo>
                  <a:pt x="175" y="0"/>
                </a:lnTo>
                <a:lnTo>
                  <a:pt x="4633" y="0"/>
                </a:lnTo>
                <a:lnTo>
                  <a:pt x="4458" y="89"/>
                </a:lnTo>
                <a:lnTo>
                  <a:pt x="0" y="89"/>
                </a:lnTo>
                <a:close/>
              </a:path>
            </a:pathLst>
          </a:custGeom>
          <a:solidFill>
            <a:srgbClr val="808080"/>
          </a:solidFill>
          <a:ln w="9525">
            <a:noFill/>
            <a:round/>
            <a:headEnd/>
            <a:tailEnd/>
          </a:ln>
        </p:spPr>
        <p:txBody>
          <a:bodyPr/>
          <a:lstStyle/>
          <a:p>
            <a:endParaRPr lang="ru-RU"/>
          </a:p>
        </p:txBody>
      </p:sp>
      <p:sp>
        <p:nvSpPr>
          <p:cNvPr id="26629" name="Rectangle 5"/>
          <p:cNvSpPr>
            <a:spLocks noChangeArrowheads="1"/>
          </p:cNvSpPr>
          <p:nvPr/>
        </p:nvSpPr>
        <p:spPr bwMode="auto">
          <a:xfrm>
            <a:off x="682625" y="2534593"/>
            <a:ext cx="8066088" cy="3692525"/>
          </a:xfrm>
          <a:prstGeom prst="rect">
            <a:avLst/>
          </a:prstGeom>
          <a:solidFill>
            <a:schemeClr val="bg1">
              <a:lumMod val="95000"/>
            </a:schemeClr>
          </a:solidFill>
          <a:ln w="9525">
            <a:solidFill>
              <a:schemeClr val="bg1"/>
            </a:solidFill>
            <a:miter lim="800000"/>
            <a:headEnd/>
            <a:tailEnd/>
          </a:ln>
        </p:spPr>
        <p:txBody>
          <a:bodyPr/>
          <a:lstStyle/>
          <a:p>
            <a:endParaRPr lang="ru-RU"/>
          </a:p>
        </p:txBody>
      </p:sp>
      <p:sp>
        <p:nvSpPr>
          <p:cNvPr id="26630" name="Freeform 6"/>
          <p:cNvSpPr>
            <a:spLocks/>
          </p:cNvSpPr>
          <p:nvPr/>
        </p:nvSpPr>
        <p:spPr bwMode="auto">
          <a:xfrm>
            <a:off x="2382838" y="6206481"/>
            <a:ext cx="6184900" cy="138112"/>
          </a:xfrm>
          <a:custGeom>
            <a:avLst/>
            <a:gdLst>
              <a:gd name="T0" fmla="*/ 0 w 608"/>
              <a:gd name="T1" fmla="*/ 17 h 17"/>
              <a:gd name="T2" fmla="*/ 23 w 608"/>
              <a:gd name="T3" fmla="*/ 0 h 17"/>
              <a:gd name="T4" fmla="*/ 608 w 608"/>
              <a:gd name="T5" fmla="*/ 0 h 17"/>
              <a:gd name="T6" fmla="*/ 0 60000 65536"/>
              <a:gd name="T7" fmla="*/ 0 60000 65536"/>
              <a:gd name="T8" fmla="*/ 0 60000 65536"/>
              <a:gd name="T9" fmla="*/ 0 w 608"/>
              <a:gd name="T10" fmla="*/ 0 h 17"/>
              <a:gd name="T11" fmla="*/ 608 w 608"/>
              <a:gd name="T12" fmla="*/ 17 h 17"/>
            </a:gdLst>
            <a:ahLst/>
            <a:cxnLst>
              <a:cxn ang="T6">
                <a:pos x="T0" y="T1"/>
              </a:cxn>
              <a:cxn ang="T7">
                <a:pos x="T2" y="T3"/>
              </a:cxn>
              <a:cxn ang="T8">
                <a:pos x="T4" y="T5"/>
              </a:cxn>
            </a:cxnLst>
            <a:rect l="T9" t="T10" r="T11" b="T12"/>
            <a:pathLst>
              <a:path w="608" h="17">
                <a:moveTo>
                  <a:pt x="0" y="17"/>
                </a:moveTo>
                <a:lnTo>
                  <a:pt x="23" y="0"/>
                </a:lnTo>
                <a:lnTo>
                  <a:pt x="608" y="0"/>
                </a:lnTo>
              </a:path>
            </a:pathLst>
          </a:custGeom>
          <a:noFill/>
          <a:ln w="0">
            <a:solidFill>
              <a:srgbClr val="000000"/>
            </a:solidFill>
            <a:round/>
            <a:headEnd/>
            <a:tailEnd/>
          </a:ln>
        </p:spPr>
        <p:txBody>
          <a:bodyPr/>
          <a:lstStyle/>
          <a:p>
            <a:endParaRPr lang="ru-RU"/>
          </a:p>
        </p:txBody>
      </p:sp>
      <p:sp>
        <p:nvSpPr>
          <p:cNvPr id="26631" name="Freeform 7"/>
          <p:cNvSpPr>
            <a:spLocks/>
          </p:cNvSpPr>
          <p:nvPr/>
        </p:nvSpPr>
        <p:spPr bwMode="auto">
          <a:xfrm>
            <a:off x="684213" y="6206481"/>
            <a:ext cx="7883525" cy="165100"/>
          </a:xfrm>
          <a:custGeom>
            <a:avLst/>
            <a:gdLst>
              <a:gd name="T0" fmla="*/ 4633 w 4633"/>
              <a:gd name="T1" fmla="*/ 0 h 89"/>
              <a:gd name="T2" fmla="*/ 4458 w 4633"/>
              <a:gd name="T3" fmla="*/ 89 h 89"/>
              <a:gd name="T4" fmla="*/ 0 w 4633"/>
              <a:gd name="T5" fmla="*/ 89 h 89"/>
              <a:gd name="T6" fmla="*/ 175 w 4633"/>
              <a:gd name="T7" fmla="*/ 0 h 89"/>
              <a:gd name="T8" fmla="*/ 4633 w 4633"/>
              <a:gd name="T9" fmla="*/ 0 h 89"/>
              <a:gd name="T10" fmla="*/ 0 60000 65536"/>
              <a:gd name="T11" fmla="*/ 0 60000 65536"/>
              <a:gd name="T12" fmla="*/ 0 60000 65536"/>
              <a:gd name="T13" fmla="*/ 0 60000 65536"/>
              <a:gd name="T14" fmla="*/ 0 60000 65536"/>
              <a:gd name="T15" fmla="*/ 0 w 4633"/>
              <a:gd name="T16" fmla="*/ 0 h 89"/>
              <a:gd name="T17" fmla="*/ 4633 w 4633"/>
              <a:gd name="T18" fmla="*/ 89 h 89"/>
            </a:gdLst>
            <a:ahLst/>
            <a:cxnLst>
              <a:cxn ang="T10">
                <a:pos x="T0" y="T1"/>
              </a:cxn>
              <a:cxn ang="T11">
                <a:pos x="T2" y="T3"/>
              </a:cxn>
              <a:cxn ang="T12">
                <a:pos x="T4" y="T5"/>
              </a:cxn>
              <a:cxn ang="T13">
                <a:pos x="T6" y="T7"/>
              </a:cxn>
              <a:cxn ang="T14">
                <a:pos x="T8" y="T9"/>
              </a:cxn>
            </a:cxnLst>
            <a:rect l="T15" t="T16" r="T17" b="T18"/>
            <a:pathLst>
              <a:path w="4633" h="89">
                <a:moveTo>
                  <a:pt x="4633" y="0"/>
                </a:moveTo>
                <a:lnTo>
                  <a:pt x="4458" y="89"/>
                </a:lnTo>
                <a:lnTo>
                  <a:pt x="0" y="89"/>
                </a:lnTo>
                <a:lnTo>
                  <a:pt x="175" y="0"/>
                </a:lnTo>
                <a:lnTo>
                  <a:pt x="4633" y="0"/>
                </a:lnTo>
                <a:close/>
              </a:path>
            </a:pathLst>
          </a:custGeom>
          <a:solidFill>
            <a:srgbClr val="FF6600"/>
          </a:solidFill>
          <a:ln w="0">
            <a:solidFill>
              <a:schemeClr val="bg1"/>
            </a:solidFill>
            <a:round/>
            <a:headEnd/>
            <a:tailEnd/>
          </a:ln>
        </p:spPr>
        <p:txBody>
          <a:bodyPr/>
          <a:lstStyle/>
          <a:p>
            <a:endParaRPr lang="ru-RU"/>
          </a:p>
        </p:txBody>
      </p:sp>
      <p:sp>
        <p:nvSpPr>
          <p:cNvPr id="26632" name="Freeform 23"/>
          <p:cNvSpPr>
            <a:spLocks/>
          </p:cNvSpPr>
          <p:nvPr/>
        </p:nvSpPr>
        <p:spPr bwMode="auto">
          <a:xfrm>
            <a:off x="4143375" y="3537893"/>
            <a:ext cx="365125" cy="55563"/>
          </a:xfrm>
          <a:custGeom>
            <a:avLst/>
            <a:gdLst>
              <a:gd name="T0" fmla="*/ 206 w 275"/>
              <a:gd name="T1" fmla="*/ 36 h 36"/>
              <a:gd name="T2" fmla="*/ 275 w 275"/>
              <a:gd name="T3" fmla="*/ 0 h 36"/>
              <a:gd name="T4" fmla="*/ 69 w 275"/>
              <a:gd name="T5" fmla="*/ 0 h 36"/>
              <a:gd name="T6" fmla="*/ 0 w 275"/>
              <a:gd name="T7" fmla="*/ 36 h 36"/>
              <a:gd name="T8" fmla="*/ 206 w 275"/>
              <a:gd name="T9" fmla="*/ 36 h 36"/>
              <a:gd name="T10" fmla="*/ 0 60000 65536"/>
              <a:gd name="T11" fmla="*/ 0 60000 65536"/>
              <a:gd name="T12" fmla="*/ 0 60000 65536"/>
              <a:gd name="T13" fmla="*/ 0 60000 65536"/>
              <a:gd name="T14" fmla="*/ 0 60000 65536"/>
              <a:gd name="T15" fmla="*/ 0 w 275"/>
              <a:gd name="T16" fmla="*/ 0 h 36"/>
              <a:gd name="T17" fmla="*/ 275 w 275"/>
              <a:gd name="T18" fmla="*/ 36 h 36"/>
            </a:gdLst>
            <a:ahLst/>
            <a:cxnLst>
              <a:cxn ang="T10">
                <a:pos x="T0" y="T1"/>
              </a:cxn>
              <a:cxn ang="T11">
                <a:pos x="T2" y="T3"/>
              </a:cxn>
              <a:cxn ang="T12">
                <a:pos x="T4" y="T5"/>
              </a:cxn>
              <a:cxn ang="T13">
                <a:pos x="T6" y="T7"/>
              </a:cxn>
              <a:cxn ang="T14">
                <a:pos x="T8" y="T9"/>
              </a:cxn>
            </a:cxnLst>
            <a:rect l="T15" t="T16" r="T17" b="T18"/>
            <a:pathLst>
              <a:path w="275" h="36">
                <a:moveTo>
                  <a:pt x="206" y="36"/>
                </a:moveTo>
                <a:lnTo>
                  <a:pt x="275" y="0"/>
                </a:lnTo>
                <a:lnTo>
                  <a:pt x="69" y="0"/>
                </a:lnTo>
                <a:lnTo>
                  <a:pt x="0" y="36"/>
                </a:lnTo>
                <a:lnTo>
                  <a:pt x="206" y="36"/>
                </a:lnTo>
                <a:close/>
              </a:path>
            </a:pathLst>
          </a:custGeom>
          <a:solidFill>
            <a:srgbClr val="FF6600"/>
          </a:solidFill>
          <a:ln w="12700">
            <a:solidFill>
              <a:srgbClr val="FFFF00"/>
            </a:solidFill>
            <a:round/>
            <a:headEnd/>
            <a:tailEnd/>
          </a:ln>
        </p:spPr>
        <p:txBody>
          <a:bodyPr/>
          <a:lstStyle/>
          <a:p>
            <a:endParaRPr lang="ru-RU"/>
          </a:p>
        </p:txBody>
      </p:sp>
      <p:sp>
        <p:nvSpPr>
          <p:cNvPr id="26633" name="Freeform 24"/>
          <p:cNvSpPr>
            <a:spLocks/>
          </p:cNvSpPr>
          <p:nvPr/>
        </p:nvSpPr>
        <p:spPr bwMode="auto">
          <a:xfrm>
            <a:off x="4681538" y="4661843"/>
            <a:ext cx="92075" cy="1643063"/>
          </a:xfrm>
          <a:custGeom>
            <a:avLst/>
            <a:gdLst>
              <a:gd name="T0" fmla="*/ 0 w 69"/>
              <a:gd name="T1" fmla="*/ 1063 h 1063"/>
              <a:gd name="T2" fmla="*/ 0 w 69"/>
              <a:gd name="T3" fmla="*/ 37 h 1063"/>
              <a:gd name="T4" fmla="*/ 69 w 69"/>
              <a:gd name="T5" fmla="*/ 0 h 1063"/>
              <a:gd name="T6" fmla="*/ 69 w 69"/>
              <a:gd name="T7" fmla="*/ 1026 h 1063"/>
              <a:gd name="T8" fmla="*/ 0 w 69"/>
              <a:gd name="T9" fmla="*/ 1063 h 1063"/>
              <a:gd name="T10" fmla="*/ 0 60000 65536"/>
              <a:gd name="T11" fmla="*/ 0 60000 65536"/>
              <a:gd name="T12" fmla="*/ 0 60000 65536"/>
              <a:gd name="T13" fmla="*/ 0 60000 65536"/>
              <a:gd name="T14" fmla="*/ 0 60000 65536"/>
              <a:gd name="T15" fmla="*/ 0 w 69"/>
              <a:gd name="T16" fmla="*/ 0 h 1063"/>
              <a:gd name="T17" fmla="*/ 69 w 69"/>
              <a:gd name="T18" fmla="*/ 1063 h 1063"/>
            </a:gdLst>
            <a:ahLst/>
            <a:cxnLst>
              <a:cxn ang="T10">
                <a:pos x="T0" y="T1"/>
              </a:cxn>
              <a:cxn ang="T11">
                <a:pos x="T2" y="T3"/>
              </a:cxn>
              <a:cxn ang="T12">
                <a:pos x="T4" y="T5"/>
              </a:cxn>
              <a:cxn ang="T13">
                <a:pos x="T6" y="T7"/>
              </a:cxn>
              <a:cxn ang="T14">
                <a:pos x="T8" y="T9"/>
              </a:cxn>
            </a:cxnLst>
            <a:rect l="T15" t="T16" r="T17" b="T18"/>
            <a:pathLst>
              <a:path w="69" h="1063">
                <a:moveTo>
                  <a:pt x="0" y="1063"/>
                </a:moveTo>
                <a:lnTo>
                  <a:pt x="0" y="37"/>
                </a:lnTo>
                <a:lnTo>
                  <a:pt x="69" y="0"/>
                </a:lnTo>
                <a:lnTo>
                  <a:pt x="69" y="1026"/>
                </a:lnTo>
                <a:lnTo>
                  <a:pt x="0" y="1063"/>
                </a:lnTo>
                <a:close/>
              </a:path>
            </a:pathLst>
          </a:custGeom>
          <a:solidFill>
            <a:srgbClr val="FF6600"/>
          </a:solidFill>
          <a:ln w="12700">
            <a:solidFill>
              <a:srgbClr val="FFFF00"/>
            </a:solidFill>
            <a:round/>
            <a:headEnd/>
            <a:tailEnd/>
          </a:ln>
        </p:spPr>
        <p:txBody>
          <a:bodyPr/>
          <a:lstStyle/>
          <a:p>
            <a:endParaRPr lang="ru-RU"/>
          </a:p>
        </p:txBody>
      </p:sp>
      <p:sp>
        <p:nvSpPr>
          <p:cNvPr id="26634" name="Freeform 26"/>
          <p:cNvSpPr>
            <a:spLocks/>
          </p:cNvSpPr>
          <p:nvPr/>
        </p:nvSpPr>
        <p:spPr bwMode="auto">
          <a:xfrm>
            <a:off x="4418013" y="4661843"/>
            <a:ext cx="355600" cy="55563"/>
          </a:xfrm>
          <a:custGeom>
            <a:avLst/>
            <a:gdLst>
              <a:gd name="T0" fmla="*/ 198 w 267"/>
              <a:gd name="T1" fmla="*/ 37 h 37"/>
              <a:gd name="T2" fmla="*/ 267 w 267"/>
              <a:gd name="T3" fmla="*/ 0 h 37"/>
              <a:gd name="T4" fmla="*/ 69 w 267"/>
              <a:gd name="T5" fmla="*/ 0 h 37"/>
              <a:gd name="T6" fmla="*/ 0 w 267"/>
              <a:gd name="T7" fmla="*/ 37 h 37"/>
              <a:gd name="T8" fmla="*/ 198 w 267"/>
              <a:gd name="T9" fmla="*/ 37 h 37"/>
              <a:gd name="T10" fmla="*/ 0 60000 65536"/>
              <a:gd name="T11" fmla="*/ 0 60000 65536"/>
              <a:gd name="T12" fmla="*/ 0 60000 65536"/>
              <a:gd name="T13" fmla="*/ 0 60000 65536"/>
              <a:gd name="T14" fmla="*/ 0 60000 65536"/>
              <a:gd name="T15" fmla="*/ 0 w 267"/>
              <a:gd name="T16" fmla="*/ 0 h 37"/>
              <a:gd name="T17" fmla="*/ 267 w 267"/>
              <a:gd name="T18" fmla="*/ 37 h 37"/>
            </a:gdLst>
            <a:ahLst/>
            <a:cxnLst>
              <a:cxn ang="T10">
                <a:pos x="T0" y="T1"/>
              </a:cxn>
              <a:cxn ang="T11">
                <a:pos x="T2" y="T3"/>
              </a:cxn>
              <a:cxn ang="T12">
                <a:pos x="T4" y="T5"/>
              </a:cxn>
              <a:cxn ang="T13">
                <a:pos x="T6" y="T7"/>
              </a:cxn>
              <a:cxn ang="T14">
                <a:pos x="T8" y="T9"/>
              </a:cxn>
            </a:cxnLst>
            <a:rect l="T15" t="T16" r="T17" b="T18"/>
            <a:pathLst>
              <a:path w="267" h="37">
                <a:moveTo>
                  <a:pt x="198" y="37"/>
                </a:moveTo>
                <a:lnTo>
                  <a:pt x="267" y="0"/>
                </a:lnTo>
                <a:lnTo>
                  <a:pt x="69" y="0"/>
                </a:lnTo>
                <a:lnTo>
                  <a:pt x="0" y="37"/>
                </a:lnTo>
                <a:lnTo>
                  <a:pt x="198" y="37"/>
                </a:lnTo>
                <a:close/>
              </a:path>
            </a:pathLst>
          </a:custGeom>
          <a:solidFill>
            <a:srgbClr val="FF6600"/>
          </a:solidFill>
          <a:ln w="12700">
            <a:solidFill>
              <a:srgbClr val="FFFF00"/>
            </a:solidFill>
            <a:round/>
            <a:headEnd/>
            <a:tailEnd/>
          </a:ln>
        </p:spPr>
        <p:txBody>
          <a:bodyPr/>
          <a:lstStyle/>
          <a:p>
            <a:endParaRPr lang="ru-RU"/>
          </a:p>
        </p:txBody>
      </p:sp>
      <p:sp>
        <p:nvSpPr>
          <p:cNvPr id="26635" name="Freeform 29"/>
          <p:cNvSpPr>
            <a:spLocks/>
          </p:cNvSpPr>
          <p:nvPr/>
        </p:nvSpPr>
        <p:spPr bwMode="auto">
          <a:xfrm>
            <a:off x="4681538" y="4717406"/>
            <a:ext cx="366712" cy="58737"/>
          </a:xfrm>
          <a:custGeom>
            <a:avLst/>
            <a:gdLst>
              <a:gd name="T0" fmla="*/ 206 w 274"/>
              <a:gd name="T1" fmla="*/ 37 h 37"/>
              <a:gd name="T2" fmla="*/ 274 w 274"/>
              <a:gd name="T3" fmla="*/ 0 h 37"/>
              <a:gd name="T4" fmla="*/ 69 w 274"/>
              <a:gd name="T5" fmla="*/ 0 h 37"/>
              <a:gd name="T6" fmla="*/ 0 w 274"/>
              <a:gd name="T7" fmla="*/ 37 h 37"/>
              <a:gd name="T8" fmla="*/ 206 w 274"/>
              <a:gd name="T9" fmla="*/ 37 h 37"/>
              <a:gd name="T10" fmla="*/ 0 60000 65536"/>
              <a:gd name="T11" fmla="*/ 0 60000 65536"/>
              <a:gd name="T12" fmla="*/ 0 60000 65536"/>
              <a:gd name="T13" fmla="*/ 0 60000 65536"/>
              <a:gd name="T14" fmla="*/ 0 60000 65536"/>
              <a:gd name="T15" fmla="*/ 0 w 274"/>
              <a:gd name="T16" fmla="*/ 0 h 37"/>
              <a:gd name="T17" fmla="*/ 274 w 274"/>
              <a:gd name="T18" fmla="*/ 37 h 37"/>
            </a:gdLst>
            <a:ahLst/>
            <a:cxnLst>
              <a:cxn ang="T10">
                <a:pos x="T0" y="T1"/>
              </a:cxn>
              <a:cxn ang="T11">
                <a:pos x="T2" y="T3"/>
              </a:cxn>
              <a:cxn ang="T12">
                <a:pos x="T4" y="T5"/>
              </a:cxn>
              <a:cxn ang="T13">
                <a:pos x="T6" y="T7"/>
              </a:cxn>
              <a:cxn ang="T14">
                <a:pos x="T8" y="T9"/>
              </a:cxn>
            </a:cxnLst>
            <a:rect l="T15" t="T16" r="T17" b="T18"/>
            <a:pathLst>
              <a:path w="274" h="37">
                <a:moveTo>
                  <a:pt x="206" y="37"/>
                </a:moveTo>
                <a:lnTo>
                  <a:pt x="274" y="0"/>
                </a:lnTo>
                <a:lnTo>
                  <a:pt x="69" y="0"/>
                </a:lnTo>
                <a:lnTo>
                  <a:pt x="0" y="37"/>
                </a:lnTo>
                <a:lnTo>
                  <a:pt x="206" y="37"/>
                </a:lnTo>
                <a:close/>
              </a:path>
            </a:pathLst>
          </a:custGeom>
          <a:solidFill>
            <a:srgbClr val="FF6600"/>
          </a:solidFill>
          <a:ln w="12700">
            <a:solidFill>
              <a:srgbClr val="FFFF00"/>
            </a:solidFill>
            <a:round/>
            <a:headEnd/>
            <a:tailEnd/>
          </a:ln>
        </p:spPr>
        <p:txBody>
          <a:bodyPr/>
          <a:lstStyle/>
          <a:p>
            <a:endParaRPr lang="ru-RU"/>
          </a:p>
        </p:txBody>
      </p:sp>
      <p:sp>
        <p:nvSpPr>
          <p:cNvPr id="26636" name="Freeform 32"/>
          <p:cNvSpPr>
            <a:spLocks/>
          </p:cNvSpPr>
          <p:nvPr/>
        </p:nvSpPr>
        <p:spPr bwMode="auto">
          <a:xfrm>
            <a:off x="4957763" y="5026968"/>
            <a:ext cx="365125" cy="57150"/>
          </a:xfrm>
          <a:custGeom>
            <a:avLst/>
            <a:gdLst>
              <a:gd name="T0" fmla="*/ 198 w 274"/>
              <a:gd name="T1" fmla="*/ 37 h 37"/>
              <a:gd name="T2" fmla="*/ 274 w 274"/>
              <a:gd name="T3" fmla="*/ 0 h 37"/>
              <a:gd name="T4" fmla="*/ 68 w 274"/>
              <a:gd name="T5" fmla="*/ 0 h 37"/>
              <a:gd name="T6" fmla="*/ 0 w 274"/>
              <a:gd name="T7" fmla="*/ 37 h 37"/>
              <a:gd name="T8" fmla="*/ 198 w 274"/>
              <a:gd name="T9" fmla="*/ 37 h 37"/>
              <a:gd name="T10" fmla="*/ 0 60000 65536"/>
              <a:gd name="T11" fmla="*/ 0 60000 65536"/>
              <a:gd name="T12" fmla="*/ 0 60000 65536"/>
              <a:gd name="T13" fmla="*/ 0 60000 65536"/>
              <a:gd name="T14" fmla="*/ 0 60000 65536"/>
              <a:gd name="T15" fmla="*/ 0 w 274"/>
              <a:gd name="T16" fmla="*/ 0 h 37"/>
              <a:gd name="T17" fmla="*/ 274 w 274"/>
              <a:gd name="T18" fmla="*/ 37 h 37"/>
            </a:gdLst>
            <a:ahLst/>
            <a:cxnLst>
              <a:cxn ang="T10">
                <a:pos x="T0" y="T1"/>
              </a:cxn>
              <a:cxn ang="T11">
                <a:pos x="T2" y="T3"/>
              </a:cxn>
              <a:cxn ang="T12">
                <a:pos x="T4" y="T5"/>
              </a:cxn>
              <a:cxn ang="T13">
                <a:pos x="T6" y="T7"/>
              </a:cxn>
              <a:cxn ang="T14">
                <a:pos x="T8" y="T9"/>
              </a:cxn>
            </a:cxnLst>
            <a:rect l="T15" t="T16" r="T17" b="T18"/>
            <a:pathLst>
              <a:path w="274" h="37">
                <a:moveTo>
                  <a:pt x="198" y="37"/>
                </a:moveTo>
                <a:lnTo>
                  <a:pt x="274" y="0"/>
                </a:lnTo>
                <a:lnTo>
                  <a:pt x="68" y="0"/>
                </a:lnTo>
                <a:lnTo>
                  <a:pt x="0" y="37"/>
                </a:lnTo>
                <a:lnTo>
                  <a:pt x="198" y="37"/>
                </a:lnTo>
                <a:close/>
              </a:path>
            </a:pathLst>
          </a:custGeom>
          <a:solidFill>
            <a:srgbClr val="FF6600"/>
          </a:solidFill>
          <a:ln w="12700">
            <a:solidFill>
              <a:srgbClr val="FFFF00"/>
            </a:solidFill>
            <a:round/>
            <a:headEnd/>
            <a:tailEnd/>
          </a:ln>
        </p:spPr>
        <p:txBody>
          <a:bodyPr/>
          <a:lstStyle/>
          <a:p>
            <a:endParaRPr lang="ru-RU"/>
          </a:p>
        </p:txBody>
      </p:sp>
      <p:sp>
        <p:nvSpPr>
          <p:cNvPr id="26637" name="Freeform 35"/>
          <p:cNvSpPr>
            <a:spLocks/>
          </p:cNvSpPr>
          <p:nvPr/>
        </p:nvSpPr>
        <p:spPr bwMode="auto">
          <a:xfrm>
            <a:off x="5629275" y="3780781"/>
            <a:ext cx="363538" cy="57150"/>
          </a:xfrm>
          <a:custGeom>
            <a:avLst/>
            <a:gdLst>
              <a:gd name="T0" fmla="*/ 206 w 274"/>
              <a:gd name="T1" fmla="*/ 37 h 37"/>
              <a:gd name="T2" fmla="*/ 274 w 274"/>
              <a:gd name="T3" fmla="*/ 0 h 37"/>
              <a:gd name="T4" fmla="*/ 76 w 274"/>
              <a:gd name="T5" fmla="*/ 0 h 37"/>
              <a:gd name="T6" fmla="*/ 0 w 274"/>
              <a:gd name="T7" fmla="*/ 37 h 37"/>
              <a:gd name="T8" fmla="*/ 206 w 274"/>
              <a:gd name="T9" fmla="*/ 37 h 37"/>
              <a:gd name="T10" fmla="*/ 0 60000 65536"/>
              <a:gd name="T11" fmla="*/ 0 60000 65536"/>
              <a:gd name="T12" fmla="*/ 0 60000 65536"/>
              <a:gd name="T13" fmla="*/ 0 60000 65536"/>
              <a:gd name="T14" fmla="*/ 0 60000 65536"/>
              <a:gd name="T15" fmla="*/ 0 w 274"/>
              <a:gd name="T16" fmla="*/ 0 h 37"/>
              <a:gd name="T17" fmla="*/ 274 w 274"/>
              <a:gd name="T18" fmla="*/ 37 h 37"/>
            </a:gdLst>
            <a:ahLst/>
            <a:cxnLst>
              <a:cxn ang="T10">
                <a:pos x="T0" y="T1"/>
              </a:cxn>
              <a:cxn ang="T11">
                <a:pos x="T2" y="T3"/>
              </a:cxn>
              <a:cxn ang="T12">
                <a:pos x="T4" y="T5"/>
              </a:cxn>
              <a:cxn ang="T13">
                <a:pos x="T6" y="T7"/>
              </a:cxn>
              <a:cxn ang="T14">
                <a:pos x="T8" y="T9"/>
              </a:cxn>
            </a:cxnLst>
            <a:rect l="T15" t="T16" r="T17" b="T18"/>
            <a:pathLst>
              <a:path w="274" h="37">
                <a:moveTo>
                  <a:pt x="206" y="37"/>
                </a:moveTo>
                <a:lnTo>
                  <a:pt x="274" y="0"/>
                </a:lnTo>
                <a:lnTo>
                  <a:pt x="76" y="0"/>
                </a:lnTo>
                <a:lnTo>
                  <a:pt x="0" y="37"/>
                </a:lnTo>
                <a:lnTo>
                  <a:pt x="206" y="37"/>
                </a:lnTo>
                <a:close/>
              </a:path>
            </a:pathLst>
          </a:custGeom>
          <a:solidFill>
            <a:srgbClr val="FF6600"/>
          </a:solidFill>
          <a:ln w="12700">
            <a:solidFill>
              <a:srgbClr val="FFFF00"/>
            </a:solidFill>
            <a:round/>
            <a:headEnd/>
            <a:tailEnd/>
          </a:ln>
        </p:spPr>
        <p:txBody>
          <a:bodyPr/>
          <a:lstStyle/>
          <a:p>
            <a:endParaRPr lang="ru-RU"/>
          </a:p>
        </p:txBody>
      </p:sp>
      <p:sp>
        <p:nvSpPr>
          <p:cNvPr id="26638" name="Freeform 36"/>
          <p:cNvSpPr>
            <a:spLocks/>
          </p:cNvSpPr>
          <p:nvPr/>
        </p:nvSpPr>
        <p:spPr bwMode="auto">
          <a:xfrm>
            <a:off x="6176963" y="4555481"/>
            <a:ext cx="92075" cy="1749425"/>
          </a:xfrm>
          <a:custGeom>
            <a:avLst/>
            <a:gdLst>
              <a:gd name="T0" fmla="*/ 0 w 69"/>
              <a:gd name="T1" fmla="*/ 1131 h 1131"/>
              <a:gd name="T2" fmla="*/ 0 w 69"/>
              <a:gd name="T3" fmla="*/ 36 h 1131"/>
              <a:gd name="T4" fmla="*/ 69 w 69"/>
              <a:gd name="T5" fmla="*/ 0 h 1131"/>
              <a:gd name="T6" fmla="*/ 69 w 69"/>
              <a:gd name="T7" fmla="*/ 1094 h 1131"/>
              <a:gd name="T8" fmla="*/ 0 w 69"/>
              <a:gd name="T9" fmla="*/ 1131 h 1131"/>
              <a:gd name="T10" fmla="*/ 0 60000 65536"/>
              <a:gd name="T11" fmla="*/ 0 60000 65536"/>
              <a:gd name="T12" fmla="*/ 0 60000 65536"/>
              <a:gd name="T13" fmla="*/ 0 60000 65536"/>
              <a:gd name="T14" fmla="*/ 0 60000 65536"/>
              <a:gd name="T15" fmla="*/ 0 w 69"/>
              <a:gd name="T16" fmla="*/ 0 h 1131"/>
              <a:gd name="T17" fmla="*/ 69 w 69"/>
              <a:gd name="T18" fmla="*/ 1131 h 1131"/>
            </a:gdLst>
            <a:ahLst/>
            <a:cxnLst>
              <a:cxn ang="T10">
                <a:pos x="T0" y="T1"/>
              </a:cxn>
              <a:cxn ang="T11">
                <a:pos x="T2" y="T3"/>
              </a:cxn>
              <a:cxn ang="T12">
                <a:pos x="T4" y="T5"/>
              </a:cxn>
              <a:cxn ang="T13">
                <a:pos x="T6" y="T7"/>
              </a:cxn>
              <a:cxn ang="T14">
                <a:pos x="T8" y="T9"/>
              </a:cxn>
            </a:cxnLst>
            <a:rect l="T15" t="T16" r="T17" b="T18"/>
            <a:pathLst>
              <a:path w="69" h="1131">
                <a:moveTo>
                  <a:pt x="0" y="1131"/>
                </a:moveTo>
                <a:lnTo>
                  <a:pt x="0" y="36"/>
                </a:lnTo>
                <a:lnTo>
                  <a:pt x="69" y="0"/>
                </a:lnTo>
                <a:lnTo>
                  <a:pt x="69" y="1094"/>
                </a:lnTo>
                <a:lnTo>
                  <a:pt x="0" y="1131"/>
                </a:lnTo>
                <a:close/>
              </a:path>
            </a:pathLst>
          </a:custGeom>
          <a:solidFill>
            <a:srgbClr val="FF6600"/>
          </a:solidFill>
          <a:ln w="12700">
            <a:solidFill>
              <a:srgbClr val="FFFF00"/>
            </a:solidFill>
            <a:round/>
            <a:headEnd/>
            <a:tailEnd/>
          </a:ln>
        </p:spPr>
        <p:txBody>
          <a:bodyPr/>
          <a:lstStyle/>
          <a:p>
            <a:endParaRPr lang="ru-RU"/>
          </a:p>
        </p:txBody>
      </p:sp>
      <p:sp>
        <p:nvSpPr>
          <p:cNvPr id="26639" name="Freeform 38"/>
          <p:cNvSpPr>
            <a:spLocks/>
          </p:cNvSpPr>
          <p:nvPr/>
        </p:nvSpPr>
        <p:spPr bwMode="auto">
          <a:xfrm>
            <a:off x="5903913" y="4555481"/>
            <a:ext cx="365125" cy="55562"/>
          </a:xfrm>
          <a:custGeom>
            <a:avLst/>
            <a:gdLst>
              <a:gd name="T0" fmla="*/ 205 w 274"/>
              <a:gd name="T1" fmla="*/ 36 h 36"/>
              <a:gd name="T2" fmla="*/ 274 w 274"/>
              <a:gd name="T3" fmla="*/ 0 h 36"/>
              <a:gd name="T4" fmla="*/ 68 w 274"/>
              <a:gd name="T5" fmla="*/ 0 h 36"/>
              <a:gd name="T6" fmla="*/ 0 w 274"/>
              <a:gd name="T7" fmla="*/ 36 h 36"/>
              <a:gd name="T8" fmla="*/ 205 w 274"/>
              <a:gd name="T9" fmla="*/ 36 h 36"/>
              <a:gd name="T10" fmla="*/ 0 60000 65536"/>
              <a:gd name="T11" fmla="*/ 0 60000 65536"/>
              <a:gd name="T12" fmla="*/ 0 60000 65536"/>
              <a:gd name="T13" fmla="*/ 0 60000 65536"/>
              <a:gd name="T14" fmla="*/ 0 60000 65536"/>
              <a:gd name="T15" fmla="*/ 0 w 274"/>
              <a:gd name="T16" fmla="*/ 0 h 36"/>
              <a:gd name="T17" fmla="*/ 274 w 274"/>
              <a:gd name="T18" fmla="*/ 36 h 36"/>
            </a:gdLst>
            <a:ahLst/>
            <a:cxnLst>
              <a:cxn ang="T10">
                <a:pos x="T0" y="T1"/>
              </a:cxn>
              <a:cxn ang="T11">
                <a:pos x="T2" y="T3"/>
              </a:cxn>
              <a:cxn ang="T12">
                <a:pos x="T4" y="T5"/>
              </a:cxn>
              <a:cxn ang="T13">
                <a:pos x="T6" y="T7"/>
              </a:cxn>
              <a:cxn ang="T14">
                <a:pos x="T8" y="T9"/>
              </a:cxn>
            </a:cxnLst>
            <a:rect l="T15" t="T16" r="T17" b="T18"/>
            <a:pathLst>
              <a:path w="274" h="36">
                <a:moveTo>
                  <a:pt x="205" y="36"/>
                </a:moveTo>
                <a:lnTo>
                  <a:pt x="274" y="0"/>
                </a:lnTo>
                <a:lnTo>
                  <a:pt x="68" y="0"/>
                </a:lnTo>
                <a:lnTo>
                  <a:pt x="0" y="36"/>
                </a:lnTo>
                <a:lnTo>
                  <a:pt x="205" y="36"/>
                </a:lnTo>
                <a:close/>
              </a:path>
            </a:pathLst>
          </a:custGeom>
          <a:solidFill>
            <a:srgbClr val="FF6600"/>
          </a:solidFill>
          <a:ln w="12700">
            <a:solidFill>
              <a:srgbClr val="FFFF00"/>
            </a:solidFill>
            <a:round/>
            <a:headEnd/>
            <a:tailEnd/>
          </a:ln>
        </p:spPr>
        <p:txBody>
          <a:bodyPr/>
          <a:lstStyle/>
          <a:p>
            <a:endParaRPr lang="ru-RU"/>
          </a:p>
        </p:txBody>
      </p:sp>
      <p:sp>
        <p:nvSpPr>
          <p:cNvPr id="26640" name="Freeform 39"/>
          <p:cNvSpPr>
            <a:spLocks/>
          </p:cNvSpPr>
          <p:nvPr/>
        </p:nvSpPr>
        <p:spPr bwMode="auto">
          <a:xfrm>
            <a:off x="6443663" y="4839643"/>
            <a:ext cx="90487" cy="1465263"/>
          </a:xfrm>
          <a:custGeom>
            <a:avLst/>
            <a:gdLst>
              <a:gd name="T0" fmla="*/ 0 w 68"/>
              <a:gd name="T1" fmla="*/ 947 h 947"/>
              <a:gd name="T2" fmla="*/ 0 w 68"/>
              <a:gd name="T3" fmla="*/ 37 h 947"/>
              <a:gd name="T4" fmla="*/ 68 w 68"/>
              <a:gd name="T5" fmla="*/ 0 h 947"/>
              <a:gd name="T6" fmla="*/ 68 w 68"/>
              <a:gd name="T7" fmla="*/ 910 h 947"/>
              <a:gd name="T8" fmla="*/ 0 w 68"/>
              <a:gd name="T9" fmla="*/ 947 h 947"/>
              <a:gd name="T10" fmla="*/ 0 60000 65536"/>
              <a:gd name="T11" fmla="*/ 0 60000 65536"/>
              <a:gd name="T12" fmla="*/ 0 60000 65536"/>
              <a:gd name="T13" fmla="*/ 0 60000 65536"/>
              <a:gd name="T14" fmla="*/ 0 60000 65536"/>
              <a:gd name="T15" fmla="*/ 0 w 68"/>
              <a:gd name="T16" fmla="*/ 0 h 947"/>
              <a:gd name="T17" fmla="*/ 68 w 68"/>
              <a:gd name="T18" fmla="*/ 947 h 947"/>
            </a:gdLst>
            <a:ahLst/>
            <a:cxnLst>
              <a:cxn ang="T10">
                <a:pos x="T0" y="T1"/>
              </a:cxn>
              <a:cxn ang="T11">
                <a:pos x="T2" y="T3"/>
              </a:cxn>
              <a:cxn ang="T12">
                <a:pos x="T4" y="T5"/>
              </a:cxn>
              <a:cxn ang="T13">
                <a:pos x="T6" y="T7"/>
              </a:cxn>
              <a:cxn ang="T14">
                <a:pos x="T8" y="T9"/>
              </a:cxn>
            </a:cxnLst>
            <a:rect l="T15" t="T16" r="T17" b="T18"/>
            <a:pathLst>
              <a:path w="68" h="947">
                <a:moveTo>
                  <a:pt x="0" y="947"/>
                </a:moveTo>
                <a:lnTo>
                  <a:pt x="0" y="37"/>
                </a:lnTo>
                <a:lnTo>
                  <a:pt x="68" y="0"/>
                </a:lnTo>
                <a:lnTo>
                  <a:pt x="68" y="910"/>
                </a:lnTo>
                <a:lnTo>
                  <a:pt x="0" y="947"/>
                </a:lnTo>
                <a:close/>
              </a:path>
            </a:pathLst>
          </a:custGeom>
          <a:solidFill>
            <a:srgbClr val="FF6600"/>
          </a:solidFill>
          <a:ln w="12700">
            <a:solidFill>
              <a:srgbClr val="FFFF00"/>
            </a:solidFill>
            <a:round/>
            <a:headEnd/>
            <a:tailEnd/>
          </a:ln>
        </p:spPr>
        <p:txBody>
          <a:bodyPr/>
          <a:lstStyle/>
          <a:p>
            <a:endParaRPr lang="ru-RU"/>
          </a:p>
        </p:txBody>
      </p:sp>
      <p:sp>
        <p:nvSpPr>
          <p:cNvPr id="26641" name="Freeform 41"/>
          <p:cNvSpPr>
            <a:spLocks/>
          </p:cNvSpPr>
          <p:nvPr/>
        </p:nvSpPr>
        <p:spPr bwMode="auto">
          <a:xfrm>
            <a:off x="6176963" y="4839643"/>
            <a:ext cx="357187" cy="57150"/>
          </a:xfrm>
          <a:custGeom>
            <a:avLst/>
            <a:gdLst>
              <a:gd name="T0" fmla="*/ 199 w 267"/>
              <a:gd name="T1" fmla="*/ 37 h 37"/>
              <a:gd name="T2" fmla="*/ 267 w 267"/>
              <a:gd name="T3" fmla="*/ 0 h 37"/>
              <a:gd name="T4" fmla="*/ 69 w 267"/>
              <a:gd name="T5" fmla="*/ 0 h 37"/>
              <a:gd name="T6" fmla="*/ 0 w 267"/>
              <a:gd name="T7" fmla="*/ 37 h 37"/>
              <a:gd name="T8" fmla="*/ 199 w 267"/>
              <a:gd name="T9" fmla="*/ 37 h 37"/>
              <a:gd name="T10" fmla="*/ 0 60000 65536"/>
              <a:gd name="T11" fmla="*/ 0 60000 65536"/>
              <a:gd name="T12" fmla="*/ 0 60000 65536"/>
              <a:gd name="T13" fmla="*/ 0 60000 65536"/>
              <a:gd name="T14" fmla="*/ 0 60000 65536"/>
              <a:gd name="T15" fmla="*/ 0 w 267"/>
              <a:gd name="T16" fmla="*/ 0 h 37"/>
              <a:gd name="T17" fmla="*/ 267 w 267"/>
              <a:gd name="T18" fmla="*/ 37 h 37"/>
            </a:gdLst>
            <a:ahLst/>
            <a:cxnLst>
              <a:cxn ang="T10">
                <a:pos x="T0" y="T1"/>
              </a:cxn>
              <a:cxn ang="T11">
                <a:pos x="T2" y="T3"/>
              </a:cxn>
              <a:cxn ang="T12">
                <a:pos x="T4" y="T5"/>
              </a:cxn>
              <a:cxn ang="T13">
                <a:pos x="T6" y="T7"/>
              </a:cxn>
              <a:cxn ang="T14">
                <a:pos x="T8" y="T9"/>
              </a:cxn>
            </a:cxnLst>
            <a:rect l="T15" t="T16" r="T17" b="T18"/>
            <a:pathLst>
              <a:path w="267" h="37">
                <a:moveTo>
                  <a:pt x="199" y="37"/>
                </a:moveTo>
                <a:lnTo>
                  <a:pt x="267" y="0"/>
                </a:lnTo>
                <a:lnTo>
                  <a:pt x="69" y="0"/>
                </a:lnTo>
                <a:lnTo>
                  <a:pt x="0" y="37"/>
                </a:lnTo>
                <a:lnTo>
                  <a:pt x="199" y="37"/>
                </a:lnTo>
                <a:close/>
              </a:path>
            </a:pathLst>
          </a:custGeom>
          <a:solidFill>
            <a:srgbClr val="FF6600"/>
          </a:solidFill>
          <a:ln w="12700">
            <a:solidFill>
              <a:srgbClr val="FFFF00"/>
            </a:solidFill>
            <a:round/>
            <a:headEnd/>
            <a:tailEnd/>
          </a:ln>
        </p:spPr>
        <p:txBody>
          <a:bodyPr/>
          <a:lstStyle/>
          <a:p>
            <a:endParaRPr lang="ru-RU"/>
          </a:p>
        </p:txBody>
      </p:sp>
      <p:sp>
        <p:nvSpPr>
          <p:cNvPr id="26642" name="Freeform 44"/>
          <p:cNvSpPr>
            <a:spLocks/>
          </p:cNvSpPr>
          <p:nvPr/>
        </p:nvSpPr>
        <p:spPr bwMode="auto">
          <a:xfrm>
            <a:off x="6443663" y="4904731"/>
            <a:ext cx="365125" cy="58737"/>
          </a:xfrm>
          <a:custGeom>
            <a:avLst/>
            <a:gdLst>
              <a:gd name="T0" fmla="*/ 205 w 274"/>
              <a:gd name="T1" fmla="*/ 37 h 37"/>
              <a:gd name="T2" fmla="*/ 274 w 274"/>
              <a:gd name="T3" fmla="*/ 0 h 37"/>
              <a:gd name="T4" fmla="*/ 68 w 274"/>
              <a:gd name="T5" fmla="*/ 0 h 37"/>
              <a:gd name="T6" fmla="*/ 0 w 274"/>
              <a:gd name="T7" fmla="*/ 37 h 37"/>
              <a:gd name="T8" fmla="*/ 205 w 274"/>
              <a:gd name="T9" fmla="*/ 37 h 37"/>
              <a:gd name="T10" fmla="*/ 0 60000 65536"/>
              <a:gd name="T11" fmla="*/ 0 60000 65536"/>
              <a:gd name="T12" fmla="*/ 0 60000 65536"/>
              <a:gd name="T13" fmla="*/ 0 60000 65536"/>
              <a:gd name="T14" fmla="*/ 0 60000 65536"/>
              <a:gd name="T15" fmla="*/ 0 w 274"/>
              <a:gd name="T16" fmla="*/ 0 h 37"/>
              <a:gd name="T17" fmla="*/ 274 w 274"/>
              <a:gd name="T18" fmla="*/ 37 h 37"/>
            </a:gdLst>
            <a:ahLst/>
            <a:cxnLst>
              <a:cxn ang="T10">
                <a:pos x="T0" y="T1"/>
              </a:cxn>
              <a:cxn ang="T11">
                <a:pos x="T2" y="T3"/>
              </a:cxn>
              <a:cxn ang="T12">
                <a:pos x="T4" y="T5"/>
              </a:cxn>
              <a:cxn ang="T13">
                <a:pos x="T6" y="T7"/>
              </a:cxn>
              <a:cxn ang="T14">
                <a:pos x="T8" y="T9"/>
              </a:cxn>
            </a:cxnLst>
            <a:rect l="T15" t="T16" r="T17" b="T18"/>
            <a:pathLst>
              <a:path w="274" h="37">
                <a:moveTo>
                  <a:pt x="205" y="37"/>
                </a:moveTo>
                <a:lnTo>
                  <a:pt x="274" y="0"/>
                </a:lnTo>
                <a:lnTo>
                  <a:pt x="68" y="0"/>
                </a:lnTo>
                <a:lnTo>
                  <a:pt x="0" y="37"/>
                </a:lnTo>
                <a:lnTo>
                  <a:pt x="205" y="37"/>
                </a:lnTo>
                <a:close/>
              </a:path>
            </a:pathLst>
          </a:custGeom>
          <a:solidFill>
            <a:srgbClr val="FF6600"/>
          </a:solidFill>
          <a:ln w="12700">
            <a:solidFill>
              <a:srgbClr val="FFFF00"/>
            </a:solidFill>
            <a:round/>
            <a:headEnd/>
            <a:tailEnd/>
          </a:ln>
        </p:spPr>
        <p:txBody>
          <a:bodyPr/>
          <a:lstStyle/>
          <a:p>
            <a:endParaRPr lang="ru-RU"/>
          </a:p>
        </p:txBody>
      </p:sp>
      <p:sp>
        <p:nvSpPr>
          <p:cNvPr id="26643" name="Freeform 45"/>
          <p:cNvSpPr>
            <a:spLocks/>
          </p:cNvSpPr>
          <p:nvPr/>
        </p:nvSpPr>
        <p:spPr bwMode="auto">
          <a:xfrm>
            <a:off x="7388225" y="2804468"/>
            <a:ext cx="90488" cy="3500438"/>
          </a:xfrm>
          <a:custGeom>
            <a:avLst/>
            <a:gdLst>
              <a:gd name="T0" fmla="*/ 0 w 69"/>
              <a:gd name="T1" fmla="*/ 2263 h 2263"/>
              <a:gd name="T2" fmla="*/ 0 w 69"/>
              <a:gd name="T3" fmla="*/ 37 h 2263"/>
              <a:gd name="T4" fmla="*/ 69 w 69"/>
              <a:gd name="T5" fmla="*/ 0 h 2263"/>
              <a:gd name="T6" fmla="*/ 69 w 69"/>
              <a:gd name="T7" fmla="*/ 2226 h 2263"/>
              <a:gd name="T8" fmla="*/ 0 w 69"/>
              <a:gd name="T9" fmla="*/ 2263 h 2263"/>
              <a:gd name="T10" fmla="*/ 0 60000 65536"/>
              <a:gd name="T11" fmla="*/ 0 60000 65536"/>
              <a:gd name="T12" fmla="*/ 0 60000 65536"/>
              <a:gd name="T13" fmla="*/ 0 60000 65536"/>
              <a:gd name="T14" fmla="*/ 0 60000 65536"/>
              <a:gd name="T15" fmla="*/ 0 w 69"/>
              <a:gd name="T16" fmla="*/ 0 h 2263"/>
              <a:gd name="T17" fmla="*/ 69 w 69"/>
              <a:gd name="T18" fmla="*/ 2263 h 2263"/>
            </a:gdLst>
            <a:ahLst/>
            <a:cxnLst>
              <a:cxn ang="T10">
                <a:pos x="T0" y="T1"/>
              </a:cxn>
              <a:cxn ang="T11">
                <a:pos x="T2" y="T3"/>
              </a:cxn>
              <a:cxn ang="T12">
                <a:pos x="T4" y="T5"/>
              </a:cxn>
              <a:cxn ang="T13">
                <a:pos x="T6" y="T7"/>
              </a:cxn>
              <a:cxn ang="T14">
                <a:pos x="T8" y="T9"/>
              </a:cxn>
            </a:cxnLst>
            <a:rect l="T15" t="T16" r="T17" b="T18"/>
            <a:pathLst>
              <a:path w="69" h="2263">
                <a:moveTo>
                  <a:pt x="0" y="2263"/>
                </a:moveTo>
                <a:lnTo>
                  <a:pt x="0" y="37"/>
                </a:lnTo>
                <a:lnTo>
                  <a:pt x="69" y="0"/>
                </a:lnTo>
                <a:lnTo>
                  <a:pt x="69" y="2226"/>
                </a:lnTo>
                <a:lnTo>
                  <a:pt x="0" y="2263"/>
                </a:lnTo>
                <a:close/>
              </a:path>
            </a:pathLst>
          </a:custGeom>
          <a:solidFill>
            <a:srgbClr val="FF6600"/>
          </a:solidFill>
          <a:ln w="12700">
            <a:solidFill>
              <a:srgbClr val="FFFF00"/>
            </a:solidFill>
            <a:round/>
            <a:headEnd/>
            <a:tailEnd/>
          </a:ln>
        </p:spPr>
        <p:txBody>
          <a:bodyPr/>
          <a:lstStyle/>
          <a:p>
            <a:endParaRPr lang="ru-RU"/>
          </a:p>
        </p:txBody>
      </p:sp>
      <p:sp>
        <p:nvSpPr>
          <p:cNvPr id="26644" name="Freeform 47"/>
          <p:cNvSpPr>
            <a:spLocks/>
          </p:cNvSpPr>
          <p:nvPr/>
        </p:nvSpPr>
        <p:spPr bwMode="auto">
          <a:xfrm>
            <a:off x="7123113" y="2804468"/>
            <a:ext cx="355600" cy="57150"/>
          </a:xfrm>
          <a:custGeom>
            <a:avLst/>
            <a:gdLst>
              <a:gd name="T0" fmla="*/ 198 w 267"/>
              <a:gd name="T1" fmla="*/ 37 h 37"/>
              <a:gd name="T2" fmla="*/ 267 w 267"/>
              <a:gd name="T3" fmla="*/ 0 h 37"/>
              <a:gd name="T4" fmla="*/ 69 w 267"/>
              <a:gd name="T5" fmla="*/ 0 h 37"/>
              <a:gd name="T6" fmla="*/ 0 w 267"/>
              <a:gd name="T7" fmla="*/ 37 h 37"/>
              <a:gd name="T8" fmla="*/ 198 w 267"/>
              <a:gd name="T9" fmla="*/ 37 h 37"/>
              <a:gd name="T10" fmla="*/ 0 60000 65536"/>
              <a:gd name="T11" fmla="*/ 0 60000 65536"/>
              <a:gd name="T12" fmla="*/ 0 60000 65536"/>
              <a:gd name="T13" fmla="*/ 0 60000 65536"/>
              <a:gd name="T14" fmla="*/ 0 60000 65536"/>
              <a:gd name="T15" fmla="*/ 0 w 267"/>
              <a:gd name="T16" fmla="*/ 0 h 37"/>
              <a:gd name="T17" fmla="*/ 267 w 267"/>
              <a:gd name="T18" fmla="*/ 37 h 37"/>
            </a:gdLst>
            <a:ahLst/>
            <a:cxnLst>
              <a:cxn ang="T10">
                <a:pos x="T0" y="T1"/>
              </a:cxn>
              <a:cxn ang="T11">
                <a:pos x="T2" y="T3"/>
              </a:cxn>
              <a:cxn ang="T12">
                <a:pos x="T4" y="T5"/>
              </a:cxn>
              <a:cxn ang="T13">
                <a:pos x="T6" y="T7"/>
              </a:cxn>
              <a:cxn ang="T14">
                <a:pos x="T8" y="T9"/>
              </a:cxn>
            </a:cxnLst>
            <a:rect l="T15" t="T16" r="T17" b="T18"/>
            <a:pathLst>
              <a:path w="267" h="37">
                <a:moveTo>
                  <a:pt x="198" y="37"/>
                </a:moveTo>
                <a:lnTo>
                  <a:pt x="267" y="0"/>
                </a:lnTo>
                <a:lnTo>
                  <a:pt x="69" y="0"/>
                </a:lnTo>
                <a:lnTo>
                  <a:pt x="0" y="37"/>
                </a:lnTo>
                <a:lnTo>
                  <a:pt x="198" y="37"/>
                </a:lnTo>
                <a:close/>
              </a:path>
            </a:pathLst>
          </a:custGeom>
          <a:solidFill>
            <a:srgbClr val="FF6600"/>
          </a:solidFill>
          <a:ln w="12700">
            <a:solidFill>
              <a:srgbClr val="FFFF00"/>
            </a:solidFill>
            <a:round/>
            <a:headEnd/>
            <a:tailEnd/>
          </a:ln>
        </p:spPr>
        <p:txBody>
          <a:bodyPr/>
          <a:lstStyle/>
          <a:p>
            <a:endParaRPr lang="ru-RU"/>
          </a:p>
        </p:txBody>
      </p:sp>
      <p:sp>
        <p:nvSpPr>
          <p:cNvPr id="26645" name="Freeform 48"/>
          <p:cNvSpPr>
            <a:spLocks/>
          </p:cNvSpPr>
          <p:nvPr/>
        </p:nvSpPr>
        <p:spPr bwMode="auto">
          <a:xfrm>
            <a:off x="7662863" y="3104506"/>
            <a:ext cx="92075" cy="3200400"/>
          </a:xfrm>
          <a:custGeom>
            <a:avLst/>
            <a:gdLst>
              <a:gd name="T0" fmla="*/ 0 w 69"/>
              <a:gd name="T1" fmla="*/ 2068 h 2068"/>
              <a:gd name="T2" fmla="*/ 0 w 69"/>
              <a:gd name="T3" fmla="*/ 36 h 2068"/>
              <a:gd name="T4" fmla="*/ 69 w 69"/>
              <a:gd name="T5" fmla="*/ 0 h 2068"/>
              <a:gd name="T6" fmla="*/ 69 w 69"/>
              <a:gd name="T7" fmla="*/ 2031 h 2068"/>
              <a:gd name="T8" fmla="*/ 0 w 69"/>
              <a:gd name="T9" fmla="*/ 2068 h 2068"/>
              <a:gd name="T10" fmla="*/ 0 60000 65536"/>
              <a:gd name="T11" fmla="*/ 0 60000 65536"/>
              <a:gd name="T12" fmla="*/ 0 60000 65536"/>
              <a:gd name="T13" fmla="*/ 0 60000 65536"/>
              <a:gd name="T14" fmla="*/ 0 60000 65536"/>
              <a:gd name="T15" fmla="*/ 0 w 69"/>
              <a:gd name="T16" fmla="*/ 0 h 2068"/>
              <a:gd name="T17" fmla="*/ 69 w 69"/>
              <a:gd name="T18" fmla="*/ 2068 h 2068"/>
            </a:gdLst>
            <a:ahLst/>
            <a:cxnLst>
              <a:cxn ang="T10">
                <a:pos x="T0" y="T1"/>
              </a:cxn>
              <a:cxn ang="T11">
                <a:pos x="T2" y="T3"/>
              </a:cxn>
              <a:cxn ang="T12">
                <a:pos x="T4" y="T5"/>
              </a:cxn>
              <a:cxn ang="T13">
                <a:pos x="T6" y="T7"/>
              </a:cxn>
              <a:cxn ang="T14">
                <a:pos x="T8" y="T9"/>
              </a:cxn>
            </a:cxnLst>
            <a:rect l="T15" t="T16" r="T17" b="T18"/>
            <a:pathLst>
              <a:path w="69" h="2068">
                <a:moveTo>
                  <a:pt x="0" y="2068"/>
                </a:moveTo>
                <a:lnTo>
                  <a:pt x="0" y="36"/>
                </a:lnTo>
                <a:lnTo>
                  <a:pt x="69" y="0"/>
                </a:lnTo>
                <a:lnTo>
                  <a:pt x="69" y="2031"/>
                </a:lnTo>
                <a:lnTo>
                  <a:pt x="0" y="2068"/>
                </a:lnTo>
                <a:close/>
              </a:path>
            </a:pathLst>
          </a:custGeom>
          <a:solidFill>
            <a:srgbClr val="FF6600"/>
          </a:solidFill>
          <a:ln w="12700">
            <a:solidFill>
              <a:srgbClr val="FFFF00"/>
            </a:solidFill>
            <a:round/>
            <a:headEnd/>
            <a:tailEnd/>
          </a:ln>
        </p:spPr>
        <p:txBody>
          <a:bodyPr/>
          <a:lstStyle/>
          <a:p>
            <a:endParaRPr lang="ru-RU"/>
          </a:p>
        </p:txBody>
      </p:sp>
      <p:sp>
        <p:nvSpPr>
          <p:cNvPr id="26646" name="Freeform 50"/>
          <p:cNvSpPr>
            <a:spLocks/>
          </p:cNvSpPr>
          <p:nvPr/>
        </p:nvSpPr>
        <p:spPr bwMode="auto">
          <a:xfrm>
            <a:off x="7388225" y="3104506"/>
            <a:ext cx="366713" cy="57150"/>
          </a:xfrm>
          <a:custGeom>
            <a:avLst/>
            <a:gdLst>
              <a:gd name="T0" fmla="*/ 206 w 275"/>
              <a:gd name="T1" fmla="*/ 36 h 36"/>
              <a:gd name="T2" fmla="*/ 275 w 275"/>
              <a:gd name="T3" fmla="*/ 0 h 36"/>
              <a:gd name="T4" fmla="*/ 69 w 275"/>
              <a:gd name="T5" fmla="*/ 0 h 36"/>
              <a:gd name="T6" fmla="*/ 0 w 275"/>
              <a:gd name="T7" fmla="*/ 36 h 36"/>
              <a:gd name="T8" fmla="*/ 206 w 275"/>
              <a:gd name="T9" fmla="*/ 36 h 36"/>
              <a:gd name="T10" fmla="*/ 0 60000 65536"/>
              <a:gd name="T11" fmla="*/ 0 60000 65536"/>
              <a:gd name="T12" fmla="*/ 0 60000 65536"/>
              <a:gd name="T13" fmla="*/ 0 60000 65536"/>
              <a:gd name="T14" fmla="*/ 0 60000 65536"/>
              <a:gd name="T15" fmla="*/ 0 w 275"/>
              <a:gd name="T16" fmla="*/ 0 h 36"/>
              <a:gd name="T17" fmla="*/ 275 w 275"/>
              <a:gd name="T18" fmla="*/ 36 h 36"/>
            </a:gdLst>
            <a:ahLst/>
            <a:cxnLst>
              <a:cxn ang="T10">
                <a:pos x="T0" y="T1"/>
              </a:cxn>
              <a:cxn ang="T11">
                <a:pos x="T2" y="T3"/>
              </a:cxn>
              <a:cxn ang="T12">
                <a:pos x="T4" y="T5"/>
              </a:cxn>
              <a:cxn ang="T13">
                <a:pos x="T6" y="T7"/>
              </a:cxn>
              <a:cxn ang="T14">
                <a:pos x="T8" y="T9"/>
              </a:cxn>
            </a:cxnLst>
            <a:rect l="T15" t="T16" r="T17" b="T18"/>
            <a:pathLst>
              <a:path w="275" h="36">
                <a:moveTo>
                  <a:pt x="206" y="36"/>
                </a:moveTo>
                <a:lnTo>
                  <a:pt x="275" y="0"/>
                </a:lnTo>
                <a:lnTo>
                  <a:pt x="69" y="0"/>
                </a:lnTo>
                <a:lnTo>
                  <a:pt x="0" y="36"/>
                </a:lnTo>
                <a:lnTo>
                  <a:pt x="206" y="36"/>
                </a:lnTo>
                <a:close/>
              </a:path>
            </a:pathLst>
          </a:custGeom>
          <a:solidFill>
            <a:srgbClr val="FF6600"/>
          </a:solidFill>
          <a:ln w="12700">
            <a:solidFill>
              <a:srgbClr val="FFFF00"/>
            </a:solidFill>
            <a:round/>
            <a:headEnd/>
            <a:tailEnd/>
          </a:ln>
        </p:spPr>
        <p:txBody>
          <a:bodyPr/>
          <a:lstStyle/>
          <a:p>
            <a:endParaRPr lang="ru-RU"/>
          </a:p>
        </p:txBody>
      </p:sp>
      <p:sp>
        <p:nvSpPr>
          <p:cNvPr id="26647" name="Freeform 51"/>
          <p:cNvSpPr>
            <a:spLocks/>
          </p:cNvSpPr>
          <p:nvPr/>
        </p:nvSpPr>
        <p:spPr bwMode="auto">
          <a:xfrm>
            <a:off x="7937500" y="3471218"/>
            <a:ext cx="90488" cy="2833688"/>
          </a:xfrm>
          <a:custGeom>
            <a:avLst/>
            <a:gdLst>
              <a:gd name="T0" fmla="*/ 0 w 68"/>
              <a:gd name="T1" fmla="*/ 1832 h 1832"/>
              <a:gd name="T2" fmla="*/ 0 w 68"/>
              <a:gd name="T3" fmla="*/ 37 h 1832"/>
              <a:gd name="T4" fmla="*/ 68 w 68"/>
              <a:gd name="T5" fmla="*/ 0 h 1832"/>
              <a:gd name="T6" fmla="*/ 68 w 68"/>
              <a:gd name="T7" fmla="*/ 1795 h 1832"/>
              <a:gd name="T8" fmla="*/ 0 w 68"/>
              <a:gd name="T9" fmla="*/ 1832 h 1832"/>
              <a:gd name="T10" fmla="*/ 0 60000 65536"/>
              <a:gd name="T11" fmla="*/ 0 60000 65536"/>
              <a:gd name="T12" fmla="*/ 0 60000 65536"/>
              <a:gd name="T13" fmla="*/ 0 60000 65536"/>
              <a:gd name="T14" fmla="*/ 0 60000 65536"/>
              <a:gd name="T15" fmla="*/ 0 w 68"/>
              <a:gd name="T16" fmla="*/ 0 h 1832"/>
              <a:gd name="T17" fmla="*/ 68 w 68"/>
              <a:gd name="T18" fmla="*/ 1832 h 1832"/>
            </a:gdLst>
            <a:ahLst/>
            <a:cxnLst>
              <a:cxn ang="T10">
                <a:pos x="T0" y="T1"/>
              </a:cxn>
              <a:cxn ang="T11">
                <a:pos x="T2" y="T3"/>
              </a:cxn>
              <a:cxn ang="T12">
                <a:pos x="T4" y="T5"/>
              </a:cxn>
              <a:cxn ang="T13">
                <a:pos x="T6" y="T7"/>
              </a:cxn>
              <a:cxn ang="T14">
                <a:pos x="T8" y="T9"/>
              </a:cxn>
            </a:cxnLst>
            <a:rect l="T15" t="T16" r="T17" b="T18"/>
            <a:pathLst>
              <a:path w="68" h="1832">
                <a:moveTo>
                  <a:pt x="0" y="1832"/>
                </a:moveTo>
                <a:lnTo>
                  <a:pt x="0" y="37"/>
                </a:lnTo>
                <a:lnTo>
                  <a:pt x="68" y="0"/>
                </a:lnTo>
                <a:lnTo>
                  <a:pt x="68" y="1795"/>
                </a:lnTo>
                <a:lnTo>
                  <a:pt x="0" y="1832"/>
                </a:lnTo>
                <a:close/>
              </a:path>
            </a:pathLst>
          </a:custGeom>
          <a:solidFill>
            <a:srgbClr val="FF6600"/>
          </a:solidFill>
          <a:ln w="12700">
            <a:solidFill>
              <a:srgbClr val="FFFF00"/>
            </a:solidFill>
            <a:round/>
            <a:headEnd/>
            <a:tailEnd/>
          </a:ln>
        </p:spPr>
        <p:txBody>
          <a:bodyPr/>
          <a:lstStyle/>
          <a:p>
            <a:endParaRPr lang="ru-RU"/>
          </a:p>
        </p:txBody>
      </p:sp>
      <p:sp>
        <p:nvSpPr>
          <p:cNvPr id="26648" name="Freeform 53"/>
          <p:cNvSpPr>
            <a:spLocks/>
          </p:cNvSpPr>
          <p:nvPr/>
        </p:nvSpPr>
        <p:spPr bwMode="auto">
          <a:xfrm>
            <a:off x="7662863" y="3471218"/>
            <a:ext cx="365125" cy="57150"/>
          </a:xfrm>
          <a:custGeom>
            <a:avLst/>
            <a:gdLst>
              <a:gd name="T0" fmla="*/ 206 w 274"/>
              <a:gd name="T1" fmla="*/ 37 h 37"/>
              <a:gd name="T2" fmla="*/ 274 w 274"/>
              <a:gd name="T3" fmla="*/ 0 h 37"/>
              <a:gd name="T4" fmla="*/ 69 w 274"/>
              <a:gd name="T5" fmla="*/ 0 h 37"/>
              <a:gd name="T6" fmla="*/ 0 w 274"/>
              <a:gd name="T7" fmla="*/ 37 h 37"/>
              <a:gd name="T8" fmla="*/ 206 w 274"/>
              <a:gd name="T9" fmla="*/ 37 h 37"/>
              <a:gd name="T10" fmla="*/ 0 60000 65536"/>
              <a:gd name="T11" fmla="*/ 0 60000 65536"/>
              <a:gd name="T12" fmla="*/ 0 60000 65536"/>
              <a:gd name="T13" fmla="*/ 0 60000 65536"/>
              <a:gd name="T14" fmla="*/ 0 60000 65536"/>
              <a:gd name="T15" fmla="*/ 0 w 274"/>
              <a:gd name="T16" fmla="*/ 0 h 37"/>
              <a:gd name="T17" fmla="*/ 274 w 274"/>
              <a:gd name="T18" fmla="*/ 37 h 37"/>
            </a:gdLst>
            <a:ahLst/>
            <a:cxnLst>
              <a:cxn ang="T10">
                <a:pos x="T0" y="T1"/>
              </a:cxn>
              <a:cxn ang="T11">
                <a:pos x="T2" y="T3"/>
              </a:cxn>
              <a:cxn ang="T12">
                <a:pos x="T4" y="T5"/>
              </a:cxn>
              <a:cxn ang="T13">
                <a:pos x="T6" y="T7"/>
              </a:cxn>
              <a:cxn ang="T14">
                <a:pos x="T8" y="T9"/>
              </a:cxn>
            </a:cxnLst>
            <a:rect l="T15" t="T16" r="T17" b="T18"/>
            <a:pathLst>
              <a:path w="274" h="37">
                <a:moveTo>
                  <a:pt x="206" y="37"/>
                </a:moveTo>
                <a:lnTo>
                  <a:pt x="274" y="0"/>
                </a:lnTo>
                <a:lnTo>
                  <a:pt x="69" y="0"/>
                </a:lnTo>
                <a:lnTo>
                  <a:pt x="0" y="37"/>
                </a:lnTo>
                <a:lnTo>
                  <a:pt x="206" y="37"/>
                </a:lnTo>
                <a:close/>
              </a:path>
            </a:pathLst>
          </a:custGeom>
          <a:solidFill>
            <a:srgbClr val="FF6600"/>
          </a:solidFill>
          <a:ln w="12700">
            <a:solidFill>
              <a:srgbClr val="FFFF00"/>
            </a:solidFill>
            <a:round/>
            <a:headEnd/>
            <a:tailEnd/>
          </a:ln>
        </p:spPr>
        <p:txBody>
          <a:bodyPr/>
          <a:lstStyle/>
          <a:p>
            <a:endParaRPr lang="ru-RU"/>
          </a:p>
        </p:txBody>
      </p:sp>
      <p:sp>
        <p:nvSpPr>
          <p:cNvPr id="26649" name="Line 57"/>
          <p:cNvSpPr>
            <a:spLocks noChangeShapeType="1"/>
          </p:cNvSpPr>
          <p:nvPr/>
        </p:nvSpPr>
        <p:spPr bwMode="auto">
          <a:xfrm flipH="1">
            <a:off x="635000" y="5803256"/>
            <a:ext cx="71438" cy="1587"/>
          </a:xfrm>
          <a:prstGeom prst="line">
            <a:avLst/>
          </a:prstGeom>
          <a:noFill/>
          <a:ln w="6350">
            <a:solidFill>
              <a:schemeClr val="tx1"/>
            </a:solidFill>
            <a:round/>
            <a:headEnd/>
            <a:tailEnd/>
          </a:ln>
        </p:spPr>
        <p:txBody>
          <a:bodyPr/>
          <a:lstStyle/>
          <a:p>
            <a:endParaRPr lang="ru-RU"/>
          </a:p>
        </p:txBody>
      </p:sp>
      <p:sp>
        <p:nvSpPr>
          <p:cNvPr id="26650" name="Line 58"/>
          <p:cNvSpPr>
            <a:spLocks noChangeShapeType="1"/>
          </p:cNvSpPr>
          <p:nvPr/>
        </p:nvSpPr>
        <p:spPr bwMode="auto">
          <a:xfrm flipH="1">
            <a:off x="635000" y="5396856"/>
            <a:ext cx="71438" cy="1587"/>
          </a:xfrm>
          <a:prstGeom prst="line">
            <a:avLst/>
          </a:prstGeom>
          <a:noFill/>
          <a:ln w="6350">
            <a:solidFill>
              <a:schemeClr val="tx1"/>
            </a:solidFill>
            <a:round/>
            <a:headEnd/>
            <a:tailEnd/>
          </a:ln>
        </p:spPr>
        <p:txBody>
          <a:bodyPr/>
          <a:lstStyle/>
          <a:p>
            <a:endParaRPr lang="ru-RU"/>
          </a:p>
        </p:txBody>
      </p:sp>
      <p:sp>
        <p:nvSpPr>
          <p:cNvPr id="26651" name="Line 59"/>
          <p:cNvSpPr>
            <a:spLocks noChangeShapeType="1"/>
          </p:cNvSpPr>
          <p:nvPr/>
        </p:nvSpPr>
        <p:spPr bwMode="auto">
          <a:xfrm flipH="1">
            <a:off x="635000" y="4988868"/>
            <a:ext cx="71438" cy="1588"/>
          </a:xfrm>
          <a:prstGeom prst="line">
            <a:avLst/>
          </a:prstGeom>
          <a:noFill/>
          <a:ln w="6350">
            <a:solidFill>
              <a:schemeClr val="tx1"/>
            </a:solidFill>
            <a:round/>
            <a:headEnd/>
            <a:tailEnd/>
          </a:ln>
        </p:spPr>
        <p:txBody>
          <a:bodyPr/>
          <a:lstStyle/>
          <a:p>
            <a:endParaRPr lang="ru-RU"/>
          </a:p>
        </p:txBody>
      </p:sp>
      <p:sp>
        <p:nvSpPr>
          <p:cNvPr id="26652" name="Line 60"/>
          <p:cNvSpPr>
            <a:spLocks noChangeShapeType="1"/>
          </p:cNvSpPr>
          <p:nvPr/>
        </p:nvSpPr>
        <p:spPr bwMode="auto">
          <a:xfrm flipH="1">
            <a:off x="635000" y="4582468"/>
            <a:ext cx="71438" cy="1588"/>
          </a:xfrm>
          <a:prstGeom prst="line">
            <a:avLst/>
          </a:prstGeom>
          <a:noFill/>
          <a:ln w="6350">
            <a:solidFill>
              <a:schemeClr val="tx1"/>
            </a:solidFill>
            <a:round/>
            <a:headEnd/>
            <a:tailEnd/>
          </a:ln>
        </p:spPr>
        <p:txBody>
          <a:bodyPr/>
          <a:lstStyle/>
          <a:p>
            <a:endParaRPr lang="ru-RU"/>
          </a:p>
        </p:txBody>
      </p:sp>
      <p:sp>
        <p:nvSpPr>
          <p:cNvPr id="26653" name="Line 61"/>
          <p:cNvSpPr>
            <a:spLocks noChangeShapeType="1"/>
          </p:cNvSpPr>
          <p:nvPr/>
        </p:nvSpPr>
        <p:spPr bwMode="auto">
          <a:xfrm flipH="1">
            <a:off x="635000" y="4176068"/>
            <a:ext cx="71438" cy="1588"/>
          </a:xfrm>
          <a:prstGeom prst="line">
            <a:avLst/>
          </a:prstGeom>
          <a:noFill/>
          <a:ln w="6350">
            <a:solidFill>
              <a:schemeClr val="tx1"/>
            </a:solidFill>
            <a:round/>
            <a:headEnd/>
            <a:tailEnd/>
          </a:ln>
        </p:spPr>
        <p:txBody>
          <a:bodyPr/>
          <a:lstStyle/>
          <a:p>
            <a:endParaRPr lang="ru-RU"/>
          </a:p>
        </p:txBody>
      </p:sp>
      <p:sp>
        <p:nvSpPr>
          <p:cNvPr id="26654" name="Line 62"/>
          <p:cNvSpPr>
            <a:spLocks noChangeShapeType="1"/>
          </p:cNvSpPr>
          <p:nvPr/>
        </p:nvSpPr>
        <p:spPr bwMode="auto">
          <a:xfrm flipH="1">
            <a:off x="635000" y="3760143"/>
            <a:ext cx="71438" cy="1588"/>
          </a:xfrm>
          <a:prstGeom prst="line">
            <a:avLst/>
          </a:prstGeom>
          <a:noFill/>
          <a:ln w="6350">
            <a:solidFill>
              <a:schemeClr val="tx1"/>
            </a:solidFill>
            <a:round/>
            <a:headEnd/>
            <a:tailEnd/>
          </a:ln>
        </p:spPr>
        <p:txBody>
          <a:bodyPr/>
          <a:lstStyle/>
          <a:p>
            <a:endParaRPr lang="ru-RU"/>
          </a:p>
        </p:txBody>
      </p:sp>
      <p:sp>
        <p:nvSpPr>
          <p:cNvPr id="26655" name="Line 63"/>
          <p:cNvSpPr>
            <a:spLocks noChangeShapeType="1"/>
          </p:cNvSpPr>
          <p:nvPr/>
        </p:nvSpPr>
        <p:spPr bwMode="auto">
          <a:xfrm flipH="1">
            <a:off x="635000" y="3353743"/>
            <a:ext cx="71438" cy="1588"/>
          </a:xfrm>
          <a:prstGeom prst="line">
            <a:avLst/>
          </a:prstGeom>
          <a:noFill/>
          <a:ln w="6350">
            <a:solidFill>
              <a:schemeClr val="tx1"/>
            </a:solidFill>
            <a:round/>
            <a:headEnd/>
            <a:tailEnd/>
          </a:ln>
        </p:spPr>
        <p:txBody>
          <a:bodyPr/>
          <a:lstStyle/>
          <a:p>
            <a:endParaRPr lang="ru-RU"/>
          </a:p>
        </p:txBody>
      </p:sp>
      <p:sp>
        <p:nvSpPr>
          <p:cNvPr id="26656" name="Line 64"/>
          <p:cNvSpPr>
            <a:spLocks noChangeShapeType="1"/>
          </p:cNvSpPr>
          <p:nvPr/>
        </p:nvSpPr>
        <p:spPr bwMode="auto">
          <a:xfrm flipH="1">
            <a:off x="635000" y="2947343"/>
            <a:ext cx="71438" cy="0"/>
          </a:xfrm>
          <a:prstGeom prst="line">
            <a:avLst/>
          </a:prstGeom>
          <a:noFill/>
          <a:ln w="6350">
            <a:solidFill>
              <a:schemeClr val="tx1"/>
            </a:solidFill>
            <a:round/>
            <a:headEnd/>
            <a:tailEnd/>
          </a:ln>
        </p:spPr>
        <p:txBody>
          <a:bodyPr/>
          <a:lstStyle/>
          <a:p>
            <a:endParaRPr lang="ru-RU"/>
          </a:p>
        </p:txBody>
      </p:sp>
      <p:sp>
        <p:nvSpPr>
          <p:cNvPr id="808001" name="Rectangle 65"/>
          <p:cNvSpPr>
            <a:spLocks noChangeArrowheads="1"/>
          </p:cNvSpPr>
          <p:nvPr/>
        </p:nvSpPr>
        <p:spPr bwMode="auto">
          <a:xfrm>
            <a:off x="468313" y="6084243"/>
            <a:ext cx="200376" cy="215444"/>
          </a:xfrm>
          <a:prstGeom prst="rect">
            <a:avLst/>
          </a:prstGeom>
          <a:noFill/>
          <a:ln w="9525">
            <a:noFill/>
            <a:miter lim="800000"/>
            <a:headEnd/>
            <a:tailEnd/>
          </a:ln>
        </p:spPr>
        <p:txBody>
          <a:bodyPr wrap="none" lIns="0" tIns="0" rIns="0" bIns="0">
            <a:spAutoFit/>
          </a:bodyPr>
          <a:lstStyle/>
          <a:p>
            <a:pPr>
              <a:defRPr/>
            </a:pPr>
            <a:r>
              <a:rPr lang="ru-RU" sz="1400" b="1" dirty="0">
                <a:solidFill>
                  <a:schemeClr val="accent1"/>
                </a:solidFill>
                <a:latin typeface="Century Gothic" pitchFamily="34" charset="0"/>
              </a:rPr>
              <a:t> </a:t>
            </a: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0</a:t>
            </a:r>
            <a:endParaRPr lang="ru-RU" sz="1400" b="1" dirty="0">
              <a:solidFill>
                <a:schemeClr val="accent1"/>
              </a:solidFill>
              <a:latin typeface="Century Gothic" pitchFamily="34" charset="0"/>
            </a:endParaRPr>
          </a:p>
        </p:txBody>
      </p:sp>
      <p:sp>
        <p:nvSpPr>
          <p:cNvPr id="808002" name="Rectangle 66"/>
          <p:cNvSpPr>
            <a:spLocks noChangeArrowheads="1"/>
          </p:cNvSpPr>
          <p:nvPr/>
        </p:nvSpPr>
        <p:spPr bwMode="auto">
          <a:xfrm>
            <a:off x="468313" y="5676256"/>
            <a:ext cx="15068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2</a:t>
            </a:r>
            <a:endParaRPr lang="ru-RU" sz="1400" b="1" dirty="0">
              <a:solidFill>
                <a:schemeClr val="accent1"/>
              </a:solidFill>
              <a:latin typeface="Century Gothic" pitchFamily="34" charset="0"/>
            </a:endParaRPr>
          </a:p>
        </p:txBody>
      </p:sp>
      <p:sp>
        <p:nvSpPr>
          <p:cNvPr id="808003" name="Rectangle 67"/>
          <p:cNvSpPr>
            <a:spLocks noChangeArrowheads="1"/>
          </p:cNvSpPr>
          <p:nvPr/>
        </p:nvSpPr>
        <p:spPr bwMode="auto">
          <a:xfrm>
            <a:off x="468313" y="5268268"/>
            <a:ext cx="15068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4</a:t>
            </a:r>
            <a:endParaRPr lang="ru-RU" sz="1400" b="1" dirty="0">
              <a:solidFill>
                <a:schemeClr val="accent1"/>
              </a:solidFill>
              <a:latin typeface="Century Gothic" pitchFamily="34" charset="0"/>
            </a:endParaRPr>
          </a:p>
        </p:txBody>
      </p:sp>
      <p:sp>
        <p:nvSpPr>
          <p:cNvPr id="808004" name="Rectangle 68"/>
          <p:cNvSpPr>
            <a:spLocks noChangeArrowheads="1"/>
          </p:cNvSpPr>
          <p:nvPr/>
        </p:nvSpPr>
        <p:spPr bwMode="auto">
          <a:xfrm>
            <a:off x="468313" y="4861868"/>
            <a:ext cx="15068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6</a:t>
            </a:r>
            <a:endParaRPr lang="ru-RU" sz="1400" b="1" dirty="0">
              <a:solidFill>
                <a:schemeClr val="accent1"/>
              </a:solidFill>
              <a:latin typeface="Century Gothic" pitchFamily="34" charset="0"/>
            </a:endParaRPr>
          </a:p>
        </p:txBody>
      </p:sp>
      <p:sp>
        <p:nvSpPr>
          <p:cNvPr id="808005" name="Rectangle 69"/>
          <p:cNvSpPr>
            <a:spLocks noChangeArrowheads="1"/>
          </p:cNvSpPr>
          <p:nvPr/>
        </p:nvSpPr>
        <p:spPr bwMode="auto">
          <a:xfrm>
            <a:off x="468313" y="4453881"/>
            <a:ext cx="15068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8</a:t>
            </a:r>
            <a:endParaRPr lang="ru-RU" sz="1400" b="1" dirty="0">
              <a:solidFill>
                <a:schemeClr val="accent1"/>
              </a:solidFill>
              <a:latin typeface="Century Gothic" pitchFamily="34" charset="0"/>
            </a:endParaRPr>
          </a:p>
        </p:txBody>
      </p:sp>
      <p:sp>
        <p:nvSpPr>
          <p:cNvPr id="808006" name="Rectangle 70"/>
          <p:cNvSpPr>
            <a:spLocks noChangeArrowheads="1"/>
          </p:cNvSpPr>
          <p:nvPr/>
        </p:nvSpPr>
        <p:spPr bwMode="auto">
          <a:xfrm>
            <a:off x="376238" y="4047481"/>
            <a:ext cx="25167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10</a:t>
            </a:r>
            <a:endParaRPr lang="ru-RU" sz="1400" b="1" dirty="0">
              <a:solidFill>
                <a:schemeClr val="accent1"/>
              </a:solidFill>
              <a:latin typeface="Century Gothic" pitchFamily="34" charset="0"/>
            </a:endParaRPr>
          </a:p>
        </p:txBody>
      </p:sp>
      <p:sp>
        <p:nvSpPr>
          <p:cNvPr id="808007" name="Rectangle 71"/>
          <p:cNvSpPr>
            <a:spLocks noChangeArrowheads="1"/>
          </p:cNvSpPr>
          <p:nvPr/>
        </p:nvSpPr>
        <p:spPr bwMode="auto">
          <a:xfrm>
            <a:off x="376238" y="3631556"/>
            <a:ext cx="25167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12</a:t>
            </a:r>
            <a:endParaRPr lang="ru-RU" sz="1400" b="1" dirty="0">
              <a:solidFill>
                <a:schemeClr val="accent1"/>
              </a:solidFill>
              <a:latin typeface="Century Gothic" pitchFamily="34" charset="0"/>
            </a:endParaRPr>
          </a:p>
        </p:txBody>
      </p:sp>
      <p:sp>
        <p:nvSpPr>
          <p:cNvPr id="808008" name="Rectangle 72"/>
          <p:cNvSpPr>
            <a:spLocks noChangeArrowheads="1"/>
          </p:cNvSpPr>
          <p:nvPr/>
        </p:nvSpPr>
        <p:spPr bwMode="auto">
          <a:xfrm>
            <a:off x="376238" y="3223568"/>
            <a:ext cx="25167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14</a:t>
            </a:r>
            <a:endParaRPr lang="ru-RU" sz="1400" b="1" dirty="0">
              <a:solidFill>
                <a:schemeClr val="accent1"/>
              </a:solidFill>
              <a:latin typeface="Century Gothic" pitchFamily="34" charset="0"/>
            </a:endParaRPr>
          </a:p>
        </p:txBody>
      </p:sp>
      <p:sp>
        <p:nvSpPr>
          <p:cNvPr id="808009" name="Rectangle 73"/>
          <p:cNvSpPr>
            <a:spLocks noChangeArrowheads="1"/>
          </p:cNvSpPr>
          <p:nvPr/>
        </p:nvSpPr>
        <p:spPr bwMode="auto">
          <a:xfrm>
            <a:off x="376238" y="2817168"/>
            <a:ext cx="25167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16</a:t>
            </a:r>
            <a:endParaRPr lang="ru-RU" sz="1400" b="1" dirty="0">
              <a:solidFill>
                <a:schemeClr val="accent1"/>
              </a:solidFill>
              <a:latin typeface="Century Gothic" pitchFamily="34" charset="0"/>
            </a:endParaRPr>
          </a:p>
        </p:txBody>
      </p:sp>
      <p:sp>
        <p:nvSpPr>
          <p:cNvPr id="808010" name="Rectangle 74"/>
          <p:cNvSpPr>
            <a:spLocks noChangeArrowheads="1"/>
          </p:cNvSpPr>
          <p:nvPr/>
        </p:nvSpPr>
        <p:spPr bwMode="auto">
          <a:xfrm>
            <a:off x="376238" y="2410768"/>
            <a:ext cx="251672" cy="215444"/>
          </a:xfrm>
          <a:prstGeom prst="rect">
            <a:avLst/>
          </a:prstGeom>
          <a:noFill/>
          <a:ln w="9525">
            <a:noFill/>
            <a:miter lim="800000"/>
            <a:headEnd/>
            <a:tailEnd/>
          </a:ln>
        </p:spPr>
        <p:txBody>
          <a:bodyPr wrap="none" lIns="0" tIns="0" rIns="0" bIns="0">
            <a:spAutoFit/>
          </a:bodyPr>
          <a:lstStyle/>
          <a:p>
            <a:pPr>
              <a:defRPr/>
            </a:pPr>
            <a:r>
              <a:rPr lang="en-US" sz="1400" b="1" dirty="0" smtClean="0">
                <a:solidFill>
                  <a:schemeClr val="accent1"/>
                </a:solidFill>
                <a:latin typeface="Century Gothic" pitchFamily="34" charset="0"/>
              </a:rPr>
              <a:t> </a:t>
            </a:r>
            <a:r>
              <a:rPr lang="ru-RU" sz="1400" b="1" dirty="0" smtClean="0">
                <a:solidFill>
                  <a:schemeClr val="accent1"/>
                </a:solidFill>
                <a:latin typeface="Century Gothic" pitchFamily="34" charset="0"/>
              </a:rPr>
              <a:t>18</a:t>
            </a:r>
            <a:endParaRPr lang="ru-RU" sz="1400" b="1" dirty="0">
              <a:solidFill>
                <a:schemeClr val="accent1"/>
              </a:solidFill>
              <a:latin typeface="Century Gothic" pitchFamily="34" charset="0"/>
            </a:endParaRPr>
          </a:p>
        </p:txBody>
      </p:sp>
      <p:sp>
        <p:nvSpPr>
          <p:cNvPr id="808011" name="Rectangle 75"/>
          <p:cNvSpPr>
            <a:spLocks noChangeArrowheads="1"/>
          </p:cNvSpPr>
          <p:nvPr/>
        </p:nvSpPr>
        <p:spPr bwMode="auto">
          <a:xfrm>
            <a:off x="1116013" y="6371581"/>
            <a:ext cx="532197" cy="184666"/>
          </a:xfrm>
          <a:prstGeom prst="rect">
            <a:avLst/>
          </a:prstGeom>
          <a:noFill/>
          <a:ln w="9525">
            <a:noFill/>
            <a:miter lim="800000"/>
            <a:headEnd/>
            <a:tailEnd/>
          </a:ln>
        </p:spPr>
        <p:txBody>
          <a:bodyPr wrap="none" lIns="0" tIns="0" rIns="0" bIns="0">
            <a:spAutoFit/>
          </a:bodyPr>
          <a:lstStyle/>
          <a:p>
            <a:pPr>
              <a:defRPr/>
            </a:pPr>
            <a:r>
              <a:rPr lang="en-US" sz="1200" b="1" dirty="0">
                <a:latin typeface="Century Gothic" pitchFamily="34" charset="0"/>
              </a:rPr>
              <a:t>WORLD</a:t>
            </a:r>
            <a:endParaRPr lang="ru-RU" sz="1200" b="1" i="1" dirty="0">
              <a:latin typeface="Century Gothic" pitchFamily="34" charset="0"/>
            </a:endParaRPr>
          </a:p>
        </p:txBody>
      </p:sp>
      <p:sp>
        <p:nvSpPr>
          <p:cNvPr id="808012" name="Rectangle 76"/>
          <p:cNvSpPr>
            <a:spLocks noChangeArrowheads="1"/>
          </p:cNvSpPr>
          <p:nvPr/>
        </p:nvSpPr>
        <p:spPr bwMode="auto">
          <a:xfrm>
            <a:off x="4500563" y="6371581"/>
            <a:ext cx="291747" cy="184666"/>
          </a:xfrm>
          <a:prstGeom prst="rect">
            <a:avLst/>
          </a:prstGeom>
          <a:noFill/>
          <a:ln w="9525">
            <a:noFill/>
            <a:miter lim="800000"/>
            <a:headEnd/>
            <a:tailEnd/>
          </a:ln>
        </p:spPr>
        <p:txBody>
          <a:bodyPr wrap="none" lIns="0" tIns="0" rIns="0" bIns="0">
            <a:spAutoFit/>
          </a:bodyPr>
          <a:lstStyle/>
          <a:p>
            <a:pPr>
              <a:defRPr/>
            </a:pPr>
            <a:r>
              <a:rPr lang="en-US" sz="1200" b="1">
                <a:latin typeface="Century Gothic" pitchFamily="34" charset="0"/>
              </a:rPr>
              <a:t>USA</a:t>
            </a:r>
            <a:endParaRPr lang="ru-RU" sz="1200" b="1" i="1">
              <a:latin typeface="Century Gothic" pitchFamily="34" charset="0"/>
            </a:endParaRPr>
          </a:p>
        </p:txBody>
      </p:sp>
      <p:sp>
        <p:nvSpPr>
          <p:cNvPr id="808013" name="Rectangle 77"/>
          <p:cNvSpPr>
            <a:spLocks noChangeArrowheads="1"/>
          </p:cNvSpPr>
          <p:nvPr/>
        </p:nvSpPr>
        <p:spPr bwMode="auto">
          <a:xfrm>
            <a:off x="5135563" y="6389043"/>
            <a:ext cx="2008187" cy="184666"/>
          </a:xfrm>
          <a:prstGeom prst="rect">
            <a:avLst/>
          </a:prstGeom>
          <a:noFill/>
          <a:ln w="9525">
            <a:noFill/>
            <a:miter lim="800000"/>
            <a:headEnd/>
            <a:tailEnd/>
          </a:ln>
        </p:spPr>
        <p:txBody>
          <a:bodyPr lIns="0" tIns="0" rIns="0" bIns="0">
            <a:spAutoFit/>
          </a:bodyPr>
          <a:lstStyle/>
          <a:p>
            <a:pPr algn="ctr">
              <a:defRPr/>
            </a:pPr>
            <a:r>
              <a:rPr lang="en-US" sz="1200" b="1">
                <a:latin typeface="Century Gothic" pitchFamily="34" charset="0"/>
              </a:rPr>
              <a:t>  EUROPE</a:t>
            </a:r>
            <a:r>
              <a:rPr lang="ru-RU" sz="1200" b="1">
                <a:latin typeface="Century Gothic" pitchFamily="34" charset="0"/>
              </a:rPr>
              <a:t> </a:t>
            </a:r>
            <a:endParaRPr lang="ru-RU" sz="1000" b="1" i="1">
              <a:latin typeface="Century Gothic" pitchFamily="34" charset="0"/>
            </a:endParaRPr>
          </a:p>
        </p:txBody>
      </p:sp>
      <p:sp>
        <p:nvSpPr>
          <p:cNvPr id="808014" name="Rectangle 78"/>
          <p:cNvSpPr>
            <a:spLocks noChangeArrowheads="1"/>
          </p:cNvSpPr>
          <p:nvPr/>
        </p:nvSpPr>
        <p:spPr bwMode="auto">
          <a:xfrm>
            <a:off x="7431088" y="6409681"/>
            <a:ext cx="504946" cy="184666"/>
          </a:xfrm>
          <a:prstGeom prst="rect">
            <a:avLst/>
          </a:prstGeom>
          <a:noFill/>
          <a:ln w="9525">
            <a:noFill/>
            <a:miter lim="800000"/>
            <a:headEnd/>
            <a:tailEnd/>
          </a:ln>
        </p:spPr>
        <p:txBody>
          <a:bodyPr wrap="none" lIns="0" tIns="0" rIns="0" bIns="0">
            <a:spAutoFit/>
          </a:bodyPr>
          <a:lstStyle/>
          <a:p>
            <a:pPr>
              <a:defRPr/>
            </a:pPr>
            <a:r>
              <a:rPr lang="en-US" sz="1200" b="1">
                <a:latin typeface="Century Gothic" pitchFamily="34" charset="0"/>
              </a:rPr>
              <a:t>RUSSIA</a:t>
            </a:r>
            <a:endParaRPr lang="ru-RU" sz="1200" b="1" i="1">
              <a:latin typeface="Century Gothic" pitchFamily="34" charset="0"/>
            </a:endParaRPr>
          </a:p>
        </p:txBody>
      </p:sp>
      <p:sp>
        <p:nvSpPr>
          <p:cNvPr id="808031" name="Text Box 95"/>
          <p:cNvSpPr txBox="1">
            <a:spLocks noChangeArrowheads="1"/>
          </p:cNvSpPr>
          <p:nvPr/>
        </p:nvSpPr>
        <p:spPr bwMode="auto">
          <a:xfrm>
            <a:off x="827088" y="1931343"/>
            <a:ext cx="2071687" cy="336550"/>
          </a:xfrm>
          <a:prstGeom prst="rect">
            <a:avLst/>
          </a:prstGeom>
          <a:noFill/>
          <a:ln w="9525">
            <a:noFill/>
            <a:miter lim="800000"/>
            <a:headEnd/>
            <a:tailEnd/>
          </a:ln>
          <a:effectLst/>
        </p:spPr>
        <p:txBody>
          <a:bodyPr wrap="none">
            <a:spAutoFit/>
          </a:bodyPr>
          <a:lstStyle/>
          <a:p>
            <a:pPr>
              <a:defRPr/>
            </a:pPr>
            <a:r>
              <a:rPr lang="en-US" sz="1600" b="1" dirty="0">
                <a:solidFill>
                  <a:schemeClr val="accent1"/>
                </a:solidFill>
                <a:latin typeface="Century Gothic" pitchFamily="34" charset="0"/>
              </a:rPr>
              <a:t>  UW –</a:t>
            </a:r>
            <a:r>
              <a:rPr lang="ru-RU" sz="1600" b="1" dirty="0">
                <a:solidFill>
                  <a:schemeClr val="accent1"/>
                </a:solidFill>
                <a:latin typeface="Century Gothic" pitchFamily="34" charset="0"/>
              </a:rPr>
              <a:t> </a:t>
            </a:r>
            <a:r>
              <a:rPr lang="en-US" sz="1600" b="1" dirty="0">
                <a:solidFill>
                  <a:schemeClr val="accent1"/>
                </a:solidFill>
                <a:latin typeface="Century Gothic" pitchFamily="34" charset="0"/>
              </a:rPr>
              <a:t>underweight</a:t>
            </a:r>
            <a:endParaRPr lang="ru-RU" sz="1600" b="1" dirty="0">
              <a:solidFill>
                <a:schemeClr val="accent1"/>
              </a:solidFill>
              <a:latin typeface="Century Gothic" pitchFamily="34" charset="0"/>
            </a:endParaRPr>
          </a:p>
        </p:txBody>
      </p:sp>
      <p:sp>
        <p:nvSpPr>
          <p:cNvPr id="808032" name="Text Box 96"/>
          <p:cNvSpPr txBox="1">
            <a:spLocks noChangeArrowheads="1"/>
          </p:cNvSpPr>
          <p:nvPr/>
        </p:nvSpPr>
        <p:spPr bwMode="auto">
          <a:xfrm>
            <a:off x="971550" y="2218681"/>
            <a:ext cx="1741488" cy="336550"/>
          </a:xfrm>
          <a:prstGeom prst="rect">
            <a:avLst/>
          </a:prstGeom>
          <a:noFill/>
          <a:ln w="9525">
            <a:noFill/>
            <a:miter lim="800000"/>
            <a:headEnd/>
            <a:tailEnd/>
          </a:ln>
          <a:effectLst/>
        </p:spPr>
        <p:txBody>
          <a:bodyPr wrap="none">
            <a:spAutoFit/>
          </a:bodyPr>
          <a:lstStyle/>
          <a:p>
            <a:pPr>
              <a:defRPr/>
            </a:pPr>
            <a:r>
              <a:rPr lang="en-US" sz="1600" b="1" dirty="0">
                <a:solidFill>
                  <a:schemeClr val="accent1"/>
                </a:solidFill>
                <a:latin typeface="Century Gothic" pitchFamily="34" charset="0"/>
              </a:rPr>
              <a:t>US –</a:t>
            </a:r>
            <a:r>
              <a:rPr lang="ru-RU" sz="1600" b="1" dirty="0">
                <a:solidFill>
                  <a:schemeClr val="accent1"/>
                </a:solidFill>
                <a:latin typeface="Century Gothic" pitchFamily="34" charset="0"/>
              </a:rPr>
              <a:t> </a:t>
            </a:r>
            <a:r>
              <a:rPr lang="en-US" sz="1600" b="1" dirty="0">
                <a:solidFill>
                  <a:schemeClr val="accent1"/>
                </a:solidFill>
                <a:latin typeface="Century Gothic" pitchFamily="34" charset="0"/>
              </a:rPr>
              <a:t>unsafe sex</a:t>
            </a:r>
            <a:endParaRPr lang="ru-RU" sz="1600" b="1" dirty="0">
              <a:solidFill>
                <a:schemeClr val="accent1"/>
              </a:solidFill>
              <a:latin typeface="Century Gothic" pitchFamily="34" charset="0"/>
            </a:endParaRPr>
          </a:p>
        </p:txBody>
      </p:sp>
      <p:sp>
        <p:nvSpPr>
          <p:cNvPr id="808033" name="Text Box 97"/>
          <p:cNvSpPr txBox="1">
            <a:spLocks noChangeArrowheads="1"/>
          </p:cNvSpPr>
          <p:nvPr/>
        </p:nvSpPr>
        <p:spPr bwMode="auto">
          <a:xfrm>
            <a:off x="3708400" y="1907531"/>
            <a:ext cx="1774825" cy="336550"/>
          </a:xfrm>
          <a:prstGeom prst="rect">
            <a:avLst/>
          </a:prstGeom>
          <a:solidFill>
            <a:schemeClr val="bg1">
              <a:lumMod val="95000"/>
            </a:schemeClr>
          </a:solidFill>
          <a:ln w="9525">
            <a:noFill/>
            <a:miter lim="800000"/>
            <a:headEnd/>
            <a:tailEnd/>
          </a:ln>
          <a:effectLst/>
        </p:spPr>
        <p:txBody>
          <a:bodyPr wrap="none">
            <a:spAutoFit/>
          </a:bodyPr>
          <a:lstStyle/>
          <a:p>
            <a:pPr>
              <a:defRPr/>
            </a:pPr>
            <a:r>
              <a:rPr lang="en-US" sz="1600" b="1" u="sng" dirty="0">
                <a:solidFill>
                  <a:schemeClr val="accent1"/>
                </a:solidFill>
                <a:latin typeface="Century Gothic" pitchFamily="34" charset="0"/>
              </a:rPr>
              <a:t>H –hypertension</a:t>
            </a:r>
            <a:endParaRPr lang="ru-RU" sz="1600" b="1" u="sng" dirty="0">
              <a:solidFill>
                <a:schemeClr val="accent1"/>
              </a:solidFill>
              <a:latin typeface="Century Gothic" pitchFamily="34" charset="0"/>
            </a:endParaRPr>
          </a:p>
        </p:txBody>
      </p:sp>
      <p:sp>
        <p:nvSpPr>
          <p:cNvPr id="808034" name="Text Box 98"/>
          <p:cNvSpPr txBox="1">
            <a:spLocks noChangeArrowheads="1"/>
          </p:cNvSpPr>
          <p:nvPr/>
        </p:nvSpPr>
        <p:spPr bwMode="auto">
          <a:xfrm>
            <a:off x="3635375" y="2194868"/>
            <a:ext cx="1393825" cy="336550"/>
          </a:xfrm>
          <a:prstGeom prst="rect">
            <a:avLst/>
          </a:prstGeom>
          <a:noFill/>
          <a:ln w="9525">
            <a:noFill/>
            <a:miter lim="800000"/>
            <a:headEnd/>
            <a:tailEnd/>
          </a:ln>
          <a:effectLst/>
        </p:spPr>
        <p:txBody>
          <a:bodyPr wrap="none">
            <a:spAutoFit/>
          </a:bodyPr>
          <a:lstStyle/>
          <a:p>
            <a:pPr>
              <a:defRPr/>
            </a:pPr>
            <a:r>
              <a:rPr lang="en-US" sz="1600" b="1" u="sng" dirty="0">
                <a:solidFill>
                  <a:schemeClr val="accent1"/>
                </a:solidFill>
                <a:latin typeface="Century Gothic" pitchFamily="34" charset="0"/>
              </a:rPr>
              <a:t> S - smoking</a:t>
            </a:r>
            <a:endParaRPr lang="ru-RU" sz="1600" b="1" u="sng" dirty="0">
              <a:solidFill>
                <a:schemeClr val="accent1"/>
              </a:solidFill>
              <a:latin typeface="Century Gothic" pitchFamily="34" charset="0"/>
            </a:endParaRPr>
          </a:p>
        </p:txBody>
      </p:sp>
      <p:sp>
        <p:nvSpPr>
          <p:cNvPr id="808035" name="Text Box 99"/>
          <p:cNvSpPr txBox="1">
            <a:spLocks noChangeArrowheads="1"/>
          </p:cNvSpPr>
          <p:nvPr/>
        </p:nvSpPr>
        <p:spPr bwMode="auto">
          <a:xfrm>
            <a:off x="7019925" y="1907531"/>
            <a:ext cx="1342034" cy="338554"/>
          </a:xfrm>
          <a:prstGeom prst="rect">
            <a:avLst/>
          </a:prstGeom>
          <a:noFill/>
          <a:ln w="9525">
            <a:noFill/>
            <a:miter lim="800000"/>
            <a:headEnd/>
            <a:tailEnd/>
          </a:ln>
          <a:effectLst/>
        </p:spPr>
        <p:txBody>
          <a:bodyPr wrap="none">
            <a:spAutoFit/>
          </a:bodyPr>
          <a:lstStyle/>
          <a:p>
            <a:pPr>
              <a:defRPr/>
            </a:pPr>
            <a:r>
              <a:rPr lang="ru-RU" sz="1600" b="1" u="sng">
                <a:solidFill>
                  <a:schemeClr val="accent1"/>
                </a:solidFill>
                <a:latin typeface="Century Gothic" pitchFamily="34" charset="0"/>
              </a:rPr>
              <a:t>А</a:t>
            </a:r>
            <a:r>
              <a:rPr lang="en-US" sz="1600" b="1" u="sng">
                <a:solidFill>
                  <a:schemeClr val="accent1"/>
                </a:solidFill>
                <a:latin typeface="Century Gothic" pitchFamily="34" charset="0"/>
              </a:rPr>
              <a:t>l - alcohol</a:t>
            </a:r>
            <a:endParaRPr lang="ru-RU" sz="1600" b="1" u="sng">
              <a:solidFill>
                <a:schemeClr val="accent1"/>
              </a:solidFill>
              <a:latin typeface="Century Gothic" pitchFamily="34" charset="0"/>
            </a:endParaRPr>
          </a:p>
        </p:txBody>
      </p:sp>
      <p:sp>
        <p:nvSpPr>
          <p:cNvPr id="808036" name="Text Box 100"/>
          <p:cNvSpPr txBox="1">
            <a:spLocks noChangeArrowheads="1"/>
          </p:cNvSpPr>
          <p:nvPr/>
        </p:nvSpPr>
        <p:spPr bwMode="auto">
          <a:xfrm>
            <a:off x="5724525" y="2194868"/>
            <a:ext cx="2928938" cy="336550"/>
          </a:xfrm>
          <a:prstGeom prst="rect">
            <a:avLst/>
          </a:prstGeom>
          <a:noFill/>
          <a:ln w="9525">
            <a:noFill/>
            <a:miter lim="800000"/>
            <a:headEnd/>
            <a:tailEnd/>
          </a:ln>
          <a:effectLst/>
        </p:spPr>
        <p:txBody>
          <a:bodyPr wrap="none">
            <a:spAutoFit/>
          </a:bodyPr>
          <a:lstStyle/>
          <a:p>
            <a:pPr>
              <a:defRPr/>
            </a:pPr>
            <a:r>
              <a:rPr lang="en-US" sz="1600" b="1" u="sng">
                <a:solidFill>
                  <a:schemeClr val="accent1"/>
                </a:solidFill>
                <a:latin typeface="Century Gothic" pitchFamily="34" charset="0"/>
              </a:rPr>
              <a:t>  EM – Excessive body mass</a:t>
            </a:r>
            <a:endParaRPr lang="ru-RU" sz="1600" b="1" u="sng">
              <a:solidFill>
                <a:schemeClr val="accent1"/>
              </a:solidFill>
              <a:latin typeface="Century Gothic" pitchFamily="34" charset="0"/>
            </a:endParaRPr>
          </a:p>
        </p:txBody>
      </p:sp>
      <p:sp>
        <p:nvSpPr>
          <p:cNvPr id="808037" name="Text Box 101"/>
          <p:cNvSpPr txBox="1">
            <a:spLocks noChangeArrowheads="1"/>
          </p:cNvSpPr>
          <p:nvPr/>
        </p:nvSpPr>
        <p:spPr bwMode="auto">
          <a:xfrm>
            <a:off x="611188" y="2194868"/>
            <a:ext cx="342900" cy="304800"/>
          </a:xfrm>
          <a:prstGeom prst="rect">
            <a:avLst/>
          </a:prstGeom>
          <a:noFill/>
          <a:ln w="9525">
            <a:noFill/>
            <a:miter lim="800000"/>
            <a:headEnd/>
            <a:tailEnd/>
          </a:ln>
          <a:effectLst/>
        </p:spPr>
        <p:txBody>
          <a:bodyPr wrap="none">
            <a:spAutoFit/>
          </a:bodyPr>
          <a:lstStyle/>
          <a:p>
            <a:pPr>
              <a:defRPr/>
            </a:pPr>
            <a:r>
              <a:rPr lang="en-US" sz="1400" b="1" dirty="0">
                <a:solidFill>
                  <a:schemeClr val="accent1"/>
                </a:solidFill>
                <a:latin typeface="Century Gothic" pitchFamily="34" charset="0"/>
              </a:rPr>
              <a:t>%</a:t>
            </a:r>
            <a:endParaRPr lang="ru-RU" sz="1400" b="1" dirty="0">
              <a:solidFill>
                <a:schemeClr val="accent1"/>
              </a:solidFill>
              <a:latin typeface="Century Gothic" pitchFamily="34" charset="0"/>
            </a:endParaRPr>
          </a:p>
        </p:txBody>
      </p:sp>
      <p:sp>
        <p:nvSpPr>
          <p:cNvPr id="808038" name="Text Box 102"/>
          <p:cNvSpPr txBox="1">
            <a:spLocks noChangeArrowheads="1"/>
          </p:cNvSpPr>
          <p:nvPr/>
        </p:nvSpPr>
        <p:spPr bwMode="auto">
          <a:xfrm>
            <a:off x="1251505" y="696649"/>
            <a:ext cx="6521737" cy="896656"/>
          </a:xfrm>
          <a:prstGeom prst="rect">
            <a:avLst/>
          </a:prstGeom>
          <a:noFill/>
          <a:ln w="9525">
            <a:noFill/>
            <a:miter lim="800000"/>
            <a:headEnd/>
            <a:tailEnd/>
          </a:ln>
          <a:effectLst/>
        </p:spPr>
        <p:txBody>
          <a:bodyPr wrap="none">
            <a:spAutoFit/>
          </a:bodyPr>
          <a:lstStyle/>
          <a:p>
            <a:pPr algn="ctr">
              <a:lnSpc>
                <a:spcPct val="80000"/>
              </a:lnSpc>
              <a:defRPr/>
            </a:pPr>
            <a:r>
              <a:rPr lang="en-US" sz="3200" b="1" dirty="0">
                <a:solidFill>
                  <a:schemeClr val="accent1"/>
                </a:solidFill>
                <a:latin typeface="Times New Roman"/>
                <a:cs typeface="Times New Roman"/>
              </a:rPr>
              <a:t>Proportion of lost healthy life years </a:t>
            </a:r>
          </a:p>
          <a:p>
            <a:pPr algn="ctr">
              <a:lnSpc>
                <a:spcPct val="80000"/>
              </a:lnSpc>
              <a:defRPr/>
            </a:pPr>
            <a:r>
              <a:rPr lang="en-US" sz="3200" b="1" dirty="0">
                <a:solidFill>
                  <a:schemeClr val="accent1"/>
                </a:solidFill>
                <a:latin typeface="Times New Roman"/>
                <a:cs typeface="Times New Roman"/>
              </a:rPr>
              <a:t>due to leading 4 selected risk factors</a:t>
            </a:r>
            <a:endParaRPr lang="ru-RU" sz="3200" b="1" dirty="0">
              <a:solidFill>
                <a:schemeClr val="accent1"/>
              </a:solidFill>
              <a:latin typeface="Times New Roman"/>
              <a:cs typeface="Times New Roman"/>
            </a:endParaRPr>
          </a:p>
        </p:txBody>
      </p:sp>
      <p:sp>
        <p:nvSpPr>
          <p:cNvPr id="26679" name="Line 120"/>
          <p:cNvSpPr>
            <a:spLocks noChangeShapeType="1"/>
          </p:cNvSpPr>
          <p:nvPr/>
        </p:nvSpPr>
        <p:spPr bwMode="auto">
          <a:xfrm>
            <a:off x="684213" y="2945756"/>
            <a:ext cx="8064500" cy="0"/>
          </a:xfrm>
          <a:prstGeom prst="line">
            <a:avLst/>
          </a:prstGeom>
          <a:noFill/>
          <a:ln w="6350">
            <a:solidFill>
              <a:schemeClr val="tx1"/>
            </a:solidFill>
            <a:prstDash val="dash"/>
            <a:round/>
            <a:headEnd/>
            <a:tailEnd/>
          </a:ln>
        </p:spPr>
        <p:txBody>
          <a:bodyPr/>
          <a:lstStyle/>
          <a:p>
            <a:endParaRPr lang="ru-RU"/>
          </a:p>
        </p:txBody>
      </p:sp>
      <p:sp>
        <p:nvSpPr>
          <p:cNvPr id="808055" name="Rectangle 119"/>
          <p:cNvSpPr>
            <a:spLocks noChangeArrowheads="1"/>
          </p:cNvSpPr>
          <p:nvPr/>
        </p:nvSpPr>
        <p:spPr bwMode="auto">
          <a:xfrm>
            <a:off x="2987675" y="6371581"/>
            <a:ext cx="507960" cy="184666"/>
          </a:xfrm>
          <a:prstGeom prst="rect">
            <a:avLst/>
          </a:prstGeom>
          <a:noFill/>
          <a:ln w="9525">
            <a:noFill/>
            <a:miter lim="800000"/>
            <a:headEnd/>
            <a:tailEnd/>
          </a:ln>
        </p:spPr>
        <p:txBody>
          <a:bodyPr wrap="none" lIns="0" tIns="0" rIns="0" bIns="0">
            <a:spAutoFit/>
          </a:bodyPr>
          <a:lstStyle/>
          <a:p>
            <a:pPr>
              <a:defRPr/>
            </a:pPr>
            <a:r>
              <a:rPr lang="en-US" sz="1200" b="1">
                <a:latin typeface="Century Gothic" pitchFamily="34" charset="0"/>
              </a:rPr>
              <a:t>JAPAN</a:t>
            </a:r>
            <a:endParaRPr lang="ru-RU" sz="1200" b="1" i="1">
              <a:latin typeface="Century Gothic" pitchFamily="34" charset="0"/>
            </a:endParaRPr>
          </a:p>
        </p:txBody>
      </p:sp>
      <p:sp>
        <p:nvSpPr>
          <p:cNvPr id="26681" name="Line 122"/>
          <p:cNvSpPr>
            <a:spLocks noChangeShapeType="1"/>
          </p:cNvSpPr>
          <p:nvPr/>
        </p:nvSpPr>
        <p:spPr bwMode="auto">
          <a:xfrm>
            <a:off x="684213" y="3750618"/>
            <a:ext cx="8064500" cy="0"/>
          </a:xfrm>
          <a:prstGeom prst="line">
            <a:avLst/>
          </a:prstGeom>
          <a:noFill/>
          <a:ln w="6350">
            <a:solidFill>
              <a:schemeClr val="tx1"/>
            </a:solidFill>
            <a:prstDash val="dash"/>
            <a:round/>
            <a:headEnd/>
            <a:tailEnd/>
          </a:ln>
        </p:spPr>
        <p:txBody>
          <a:bodyPr/>
          <a:lstStyle/>
          <a:p>
            <a:endParaRPr lang="ru-RU"/>
          </a:p>
        </p:txBody>
      </p:sp>
      <p:sp>
        <p:nvSpPr>
          <p:cNvPr id="26682" name="Line 121"/>
          <p:cNvSpPr>
            <a:spLocks noChangeShapeType="1"/>
          </p:cNvSpPr>
          <p:nvPr/>
        </p:nvSpPr>
        <p:spPr bwMode="auto">
          <a:xfrm>
            <a:off x="684213" y="3347393"/>
            <a:ext cx="8064500" cy="0"/>
          </a:xfrm>
          <a:prstGeom prst="line">
            <a:avLst/>
          </a:prstGeom>
          <a:noFill/>
          <a:ln w="6350">
            <a:solidFill>
              <a:schemeClr val="tx1"/>
            </a:solidFill>
            <a:prstDash val="dash"/>
            <a:round/>
            <a:headEnd/>
            <a:tailEnd/>
          </a:ln>
        </p:spPr>
        <p:txBody>
          <a:bodyPr/>
          <a:lstStyle/>
          <a:p>
            <a:endParaRPr lang="ru-RU"/>
          </a:p>
        </p:txBody>
      </p:sp>
      <p:sp>
        <p:nvSpPr>
          <p:cNvPr id="26683" name="Line 123"/>
          <p:cNvSpPr>
            <a:spLocks noChangeShapeType="1"/>
          </p:cNvSpPr>
          <p:nvPr/>
        </p:nvSpPr>
        <p:spPr bwMode="auto">
          <a:xfrm>
            <a:off x="684213" y="4179243"/>
            <a:ext cx="8064500" cy="0"/>
          </a:xfrm>
          <a:prstGeom prst="line">
            <a:avLst/>
          </a:prstGeom>
          <a:noFill/>
          <a:ln w="6350">
            <a:solidFill>
              <a:schemeClr val="tx1"/>
            </a:solidFill>
            <a:prstDash val="dash"/>
            <a:round/>
            <a:headEnd/>
            <a:tailEnd/>
          </a:ln>
        </p:spPr>
        <p:txBody>
          <a:bodyPr/>
          <a:lstStyle/>
          <a:p>
            <a:endParaRPr lang="ru-RU"/>
          </a:p>
        </p:txBody>
      </p:sp>
      <p:sp>
        <p:nvSpPr>
          <p:cNvPr id="26684" name="Line 124"/>
          <p:cNvSpPr>
            <a:spLocks noChangeShapeType="1"/>
          </p:cNvSpPr>
          <p:nvPr/>
        </p:nvSpPr>
        <p:spPr bwMode="auto">
          <a:xfrm>
            <a:off x="684213" y="4571356"/>
            <a:ext cx="8064500" cy="0"/>
          </a:xfrm>
          <a:prstGeom prst="line">
            <a:avLst/>
          </a:prstGeom>
          <a:noFill/>
          <a:ln w="6350">
            <a:solidFill>
              <a:schemeClr val="tx1"/>
            </a:solidFill>
            <a:prstDash val="dash"/>
            <a:round/>
            <a:headEnd/>
            <a:tailEnd/>
          </a:ln>
        </p:spPr>
        <p:txBody>
          <a:bodyPr/>
          <a:lstStyle/>
          <a:p>
            <a:endParaRPr lang="ru-RU"/>
          </a:p>
        </p:txBody>
      </p:sp>
      <p:sp>
        <p:nvSpPr>
          <p:cNvPr id="26685" name="Line 125"/>
          <p:cNvSpPr>
            <a:spLocks noChangeShapeType="1"/>
          </p:cNvSpPr>
          <p:nvPr/>
        </p:nvSpPr>
        <p:spPr bwMode="auto">
          <a:xfrm>
            <a:off x="684213" y="4993631"/>
            <a:ext cx="8064500" cy="0"/>
          </a:xfrm>
          <a:prstGeom prst="line">
            <a:avLst/>
          </a:prstGeom>
          <a:noFill/>
          <a:ln w="6350">
            <a:solidFill>
              <a:schemeClr val="tx1"/>
            </a:solidFill>
            <a:prstDash val="dash"/>
            <a:round/>
            <a:headEnd/>
            <a:tailEnd/>
          </a:ln>
        </p:spPr>
        <p:txBody>
          <a:bodyPr/>
          <a:lstStyle/>
          <a:p>
            <a:endParaRPr lang="ru-RU"/>
          </a:p>
        </p:txBody>
      </p:sp>
      <p:sp>
        <p:nvSpPr>
          <p:cNvPr id="26686" name="Line 127"/>
          <p:cNvSpPr>
            <a:spLocks noChangeShapeType="1"/>
          </p:cNvSpPr>
          <p:nvPr/>
        </p:nvSpPr>
        <p:spPr bwMode="auto">
          <a:xfrm>
            <a:off x="684213" y="5795318"/>
            <a:ext cx="8064500" cy="0"/>
          </a:xfrm>
          <a:prstGeom prst="line">
            <a:avLst/>
          </a:prstGeom>
          <a:noFill/>
          <a:ln w="6350">
            <a:solidFill>
              <a:schemeClr val="tx1"/>
            </a:solidFill>
            <a:prstDash val="dash"/>
            <a:round/>
            <a:headEnd/>
            <a:tailEnd/>
          </a:ln>
        </p:spPr>
        <p:txBody>
          <a:bodyPr/>
          <a:lstStyle/>
          <a:p>
            <a:endParaRPr lang="ru-RU"/>
          </a:p>
        </p:txBody>
      </p:sp>
      <p:sp>
        <p:nvSpPr>
          <p:cNvPr id="26687" name="Line 126"/>
          <p:cNvSpPr>
            <a:spLocks noChangeShapeType="1"/>
          </p:cNvSpPr>
          <p:nvPr/>
        </p:nvSpPr>
        <p:spPr bwMode="auto">
          <a:xfrm>
            <a:off x="684213" y="5404793"/>
            <a:ext cx="8064500" cy="0"/>
          </a:xfrm>
          <a:prstGeom prst="line">
            <a:avLst/>
          </a:prstGeom>
          <a:noFill/>
          <a:ln w="6350">
            <a:solidFill>
              <a:schemeClr val="tx1"/>
            </a:solidFill>
            <a:prstDash val="dash"/>
            <a:round/>
            <a:headEnd/>
            <a:tailEnd/>
          </a:ln>
        </p:spPr>
        <p:txBody>
          <a:bodyPr/>
          <a:lstStyle/>
          <a:p>
            <a:endParaRPr lang="ru-RU"/>
          </a:p>
        </p:txBody>
      </p:sp>
      <p:grpSp>
        <p:nvGrpSpPr>
          <p:cNvPr id="2" name="Group 8"/>
          <p:cNvGrpSpPr>
            <a:grpSpLocks/>
          </p:cNvGrpSpPr>
          <p:nvPr/>
        </p:nvGrpSpPr>
        <p:grpSpPr bwMode="auto">
          <a:xfrm>
            <a:off x="971550" y="4284018"/>
            <a:ext cx="1168400" cy="1993900"/>
            <a:chOff x="1811" y="2495"/>
            <a:chExt cx="736" cy="1256"/>
          </a:xfrm>
        </p:grpSpPr>
        <p:sp>
          <p:nvSpPr>
            <p:cNvPr id="26744" name="Freeform 9"/>
            <p:cNvSpPr>
              <a:spLocks/>
            </p:cNvSpPr>
            <p:nvPr/>
          </p:nvSpPr>
          <p:spPr bwMode="auto">
            <a:xfrm>
              <a:off x="1977" y="2495"/>
              <a:ext cx="57" cy="1256"/>
            </a:xfrm>
            <a:custGeom>
              <a:avLst/>
              <a:gdLst>
                <a:gd name="T0" fmla="*/ 0 w 68"/>
                <a:gd name="T1" fmla="*/ 1289 h 1289"/>
                <a:gd name="T2" fmla="*/ 0 w 68"/>
                <a:gd name="T3" fmla="*/ 36 h 1289"/>
                <a:gd name="T4" fmla="*/ 68 w 68"/>
                <a:gd name="T5" fmla="*/ 0 h 1289"/>
                <a:gd name="T6" fmla="*/ 68 w 68"/>
                <a:gd name="T7" fmla="*/ 1252 h 1289"/>
                <a:gd name="T8" fmla="*/ 0 w 68"/>
                <a:gd name="T9" fmla="*/ 1289 h 1289"/>
                <a:gd name="T10" fmla="*/ 0 60000 65536"/>
                <a:gd name="T11" fmla="*/ 0 60000 65536"/>
                <a:gd name="T12" fmla="*/ 0 60000 65536"/>
                <a:gd name="T13" fmla="*/ 0 60000 65536"/>
                <a:gd name="T14" fmla="*/ 0 60000 65536"/>
                <a:gd name="T15" fmla="*/ 0 w 68"/>
                <a:gd name="T16" fmla="*/ 0 h 1289"/>
                <a:gd name="T17" fmla="*/ 68 w 68"/>
                <a:gd name="T18" fmla="*/ 1289 h 1289"/>
              </a:gdLst>
              <a:ahLst/>
              <a:cxnLst>
                <a:cxn ang="T10">
                  <a:pos x="T0" y="T1"/>
                </a:cxn>
                <a:cxn ang="T11">
                  <a:pos x="T2" y="T3"/>
                </a:cxn>
                <a:cxn ang="T12">
                  <a:pos x="T4" y="T5"/>
                </a:cxn>
                <a:cxn ang="T13">
                  <a:pos x="T6" y="T7"/>
                </a:cxn>
                <a:cxn ang="T14">
                  <a:pos x="T8" y="T9"/>
                </a:cxn>
              </a:cxnLst>
              <a:rect l="T15" t="T16" r="T17" b="T18"/>
              <a:pathLst>
                <a:path w="68" h="1289">
                  <a:moveTo>
                    <a:pt x="0" y="1289"/>
                  </a:moveTo>
                  <a:lnTo>
                    <a:pt x="0" y="36"/>
                  </a:lnTo>
                  <a:lnTo>
                    <a:pt x="68" y="0"/>
                  </a:lnTo>
                  <a:lnTo>
                    <a:pt x="68" y="1252"/>
                  </a:lnTo>
                  <a:lnTo>
                    <a:pt x="0" y="1289"/>
                  </a:lnTo>
                  <a:close/>
                </a:path>
              </a:pathLst>
            </a:custGeom>
            <a:solidFill>
              <a:srgbClr val="FF6600"/>
            </a:solidFill>
            <a:ln w="12700">
              <a:solidFill>
                <a:srgbClr val="FFFF00"/>
              </a:solidFill>
              <a:round/>
              <a:headEnd/>
              <a:tailEnd/>
            </a:ln>
          </p:spPr>
          <p:txBody>
            <a:bodyPr/>
            <a:lstStyle/>
            <a:p>
              <a:endParaRPr lang="ru-RU"/>
            </a:p>
          </p:txBody>
        </p:sp>
        <p:sp>
          <p:nvSpPr>
            <p:cNvPr id="26745" name="Rectangle 10"/>
            <p:cNvSpPr>
              <a:spLocks noChangeArrowheads="1"/>
            </p:cNvSpPr>
            <p:nvPr/>
          </p:nvSpPr>
          <p:spPr bwMode="auto">
            <a:xfrm>
              <a:off x="1811" y="2530"/>
              <a:ext cx="166" cy="1221"/>
            </a:xfrm>
            <a:prstGeom prst="rect">
              <a:avLst/>
            </a:prstGeom>
            <a:solidFill>
              <a:srgbClr val="FFC000"/>
            </a:solidFill>
            <a:ln w="12700">
              <a:solidFill>
                <a:srgbClr val="FF6600"/>
              </a:solidFill>
              <a:miter lim="800000"/>
              <a:headEnd/>
              <a:tailEnd/>
            </a:ln>
          </p:spPr>
          <p:txBody>
            <a:bodyPr/>
            <a:lstStyle/>
            <a:p>
              <a:endParaRPr lang="ru-RU" sz="1800" i="1">
                <a:latin typeface="Arial" charset="0"/>
              </a:endParaRPr>
            </a:p>
          </p:txBody>
        </p:sp>
        <p:sp>
          <p:nvSpPr>
            <p:cNvPr id="26746" name="Freeform 11"/>
            <p:cNvSpPr>
              <a:spLocks/>
            </p:cNvSpPr>
            <p:nvPr/>
          </p:nvSpPr>
          <p:spPr bwMode="auto">
            <a:xfrm>
              <a:off x="1811" y="2495"/>
              <a:ext cx="223" cy="35"/>
            </a:xfrm>
            <a:custGeom>
              <a:avLst/>
              <a:gdLst>
                <a:gd name="T0" fmla="*/ 198 w 266"/>
                <a:gd name="T1" fmla="*/ 36 h 36"/>
                <a:gd name="T2" fmla="*/ 266 w 266"/>
                <a:gd name="T3" fmla="*/ 0 h 36"/>
                <a:gd name="T4" fmla="*/ 68 w 266"/>
                <a:gd name="T5" fmla="*/ 0 h 36"/>
                <a:gd name="T6" fmla="*/ 0 w 266"/>
                <a:gd name="T7" fmla="*/ 36 h 36"/>
                <a:gd name="T8" fmla="*/ 198 w 266"/>
                <a:gd name="T9" fmla="*/ 36 h 36"/>
                <a:gd name="T10" fmla="*/ 0 60000 65536"/>
                <a:gd name="T11" fmla="*/ 0 60000 65536"/>
                <a:gd name="T12" fmla="*/ 0 60000 65536"/>
                <a:gd name="T13" fmla="*/ 0 60000 65536"/>
                <a:gd name="T14" fmla="*/ 0 60000 65536"/>
                <a:gd name="T15" fmla="*/ 0 w 266"/>
                <a:gd name="T16" fmla="*/ 0 h 36"/>
                <a:gd name="T17" fmla="*/ 266 w 266"/>
                <a:gd name="T18" fmla="*/ 36 h 36"/>
              </a:gdLst>
              <a:ahLst/>
              <a:cxnLst>
                <a:cxn ang="T10">
                  <a:pos x="T0" y="T1"/>
                </a:cxn>
                <a:cxn ang="T11">
                  <a:pos x="T2" y="T3"/>
                </a:cxn>
                <a:cxn ang="T12">
                  <a:pos x="T4" y="T5"/>
                </a:cxn>
                <a:cxn ang="T13">
                  <a:pos x="T6" y="T7"/>
                </a:cxn>
                <a:cxn ang="T14">
                  <a:pos x="T8" y="T9"/>
                </a:cxn>
              </a:cxnLst>
              <a:rect l="T15" t="T16" r="T17" b="T18"/>
              <a:pathLst>
                <a:path w="266" h="36">
                  <a:moveTo>
                    <a:pt x="198" y="36"/>
                  </a:moveTo>
                  <a:lnTo>
                    <a:pt x="266" y="0"/>
                  </a:lnTo>
                  <a:lnTo>
                    <a:pt x="68" y="0"/>
                  </a:lnTo>
                  <a:lnTo>
                    <a:pt x="0" y="36"/>
                  </a:lnTo>
                  <a:lnTo>
                    <a:pt x="198" y="36"/>
                  </a:lnTo>
                  <a:close/>
                </a:path>
              </a:pathLst>
            </a:custGeom>
            <a:solidFill>
              <a:srgbClr val="FF6600"/>
            </a:solidFill>
            <a:ln w="12700">
              <a:solidFill>
                <a:srgbClr val="FFFF00"/>
              </a:solidFill>
              <a:round/>
              <a:headEnd/>
              <a:tailEnd/>
            </a:ln>
          </p:spPr>
          <p:txBody>
            <a:bodyPr/>
            <a:lstStyle/>
            <a:p>
              <a:endParaRPr lang="ru-RU"/>
            </a:p>
          </p:txBody>
        </p:sp>
        <p:sp>
          <p:nvSpPr>
            <p:cNvPr id="26747" name="Freeform 12"/>
            <p:cNvSpPr>
              <a:spLocks/>
            </p:cNvSpPr>
            <p:nvPr/>
          </p:nvSpPr>
          <p:spPr bwMode="auto">
            <a:xfrm>
              <a:off x="2149" y="2906"/>
              <a:ext cx="58" cy="845"/>
            </a:xfrm>
            <a:custGeom>
              <a:avLst/>
              <a:gdLst>
                <a:gd name="T0" fmla="*/ 0 w 69"/>
                <a:gd name="T1" fmla="*/ 868 h 868"/>
                <a:gd name="T2" fmla="*/ 0 w 69"/>
                <a:gd name="T3" fmla="*/ 37 h 868"/>
                <a:gd name="T4" fmla="*/ 69 w 69"/>
                <a:gd name="T5" fmla="*/ 0 h 868"/>
                <a:gd name="T6" fmla="*/ 69 w 69"/>
                <a:gd name="T7" fmla="*/ 831 h 868"/>
                <a:gd name="T8" fmla="*/ 0 w 69"/>
                <a:gd name="T9" fmla="*/ 868 h 868"/>
                <a:gd name="T10" fmla="*/ 0 60000 65536"/>
                <a:gd name="T11" fmla="*/ 0 60000 65536"/>
                <a:gd name="T12" fmla="*/ 0 60000 65536"/>
                <a:gd name="T13" fmla="*/ 0 60000 65536"/>
                <a:gd name="T14" fmla="*/ 0 60000 65536"/>
                <a:gd name="T15" fmla="*/ 0 w 69"/>
                <a:gd name="T16" fmla="*/ 0 h 868"/>
                <a:gd name="T17" fmla="*/ 69 w 69"/>
                <a:gd name="T18" fmla="*/ 868 h 868"/>
              </a:gdLst>
              <a:ahLst/>
              <a:cxnLst>
                <a:cxn ang="T10">
                  <a:pos x="T0" y="T1"/>
                </a:cxn>
                <a:cxn ang="T11">
                  <a:pos x="T2" y="T3"/>
                </a:cxn>
                <a:cxn ang="T12">
                  <a:pos x="T4" y="T5"/>
                </a:cxn>
                <a:cxn ang="T13">
                  <a:pos x="T6" y="T7"/>
                </a:cxn>
                <a:cxn ang="T14">
                  <a:pos x="T8" y="T9"/>
                </a:cxn>
              </a:cxnLst>
              <a:rect l="T15" t="T16" r="T17" b="T18"/>
              <a:pathLst>
                <a:path w="69" h="868">
                  <a:moveTo>
                    <a:pt x="0" y="868"/>
                  </a:moveTo>
                  <a:lnTo>
                    <a:pt x="0" y="37"/>
                  </a:lnTo>
                  <a:lnTo>
                    <a:pt x="69" y="0"/>
                  </a:lnTo>
                  <a:lnTo>
                    <a:pt x="69" y="831"/>
                  </a:lnTo>
                  <a:lnTo>
                    <a:pt x="0" y="868"/>
                  </a:lnTo>
                  <a:close/>
                </a:path>
              </a:pathLst>
            </a:custGeom>
            <a:solidFill>
              <a:srgbClr val="FF6600"/>
            </a:solidFill>
            <a:ln w="12700">
              <a:solidFill>
                <a:srgbClr val="FFFF00"/>
              </a:solidFill>
              <a:round/>
              <a:headEnd/>
              <a:tailEnd/>
            </a:ln>
          </p:spPr>
          <p:txBody>
            <a:bodyPr/>
            <a:lstStyle/>
            <a:p>
              <a:endParaRPr lang="ru-RU"/>
            </a:p>
          </p:txBody>
        </p:sp>
        <p:sp>
          <p:nvSpPr>
            <p:cNvPr id="26748" name="Rectangle 13"/>
            <p:cNvSpPr>
              <a:spLocks noChangeArrowheads="1"/>
            </p:cNvSpPr>
            <p:nvPr/>
          </p:nvSpPr>
          <p:spPr bwMode="auto">
            <a:xfrm>
              <a:off x="1977" y="2941"/>
              <a:ext cx="172" cy="810"/>
            </a:xfrm>
            <a:prstGeom prst="rect">
              <a:avLst/>
            </a:prstGeom>
            <a:solidFill>
              <a:srgbClr val="FFC000"/>
            </a:solidFill>
            <a:ln w="12700">
              <a:solidFill>
                <a:srgbClr val="FF6600"/>
              </a:solidFill>
              <a:miter lim="800000"/>
              <a:headEnd/>
              <a:tailEnd/>
            </a:ln>
          </p:spPr>
          <p:txBody>
            <a:bodyPr/>
            <a:lstStyle/>
            <a:p>
              <a:endParaRPr lang="ru-RU"/>
            </a:p>
          </p:txBody>
        </p:sp>
        <p:sp>
          <p:nvSpPr>
            <p:cNvPr id="26749" name="Freeform 14"/>
            <p:cNvSpPr>
              <a:spLocks/>
            </p:cNvSpPr>
            <p:nvPr/>
          </p:nvSpPr>
          <p:spPr bwMode="auto">
            <a:xfrm>
              <a:off x="1977" y="2906"/>
              <a:ext cx="230" cy="35"/>
            </a:xfrm>
            <a:custGeom>
              <a:avLst/>
              <a:gdLst>
                <a:gd name="T0" fmla="*/ 205 w 274"/>
                <a:gd name="T1" fmla="*/ 37 h 37"/>
                <a:gd name="T2" fmla="*/ 274 w 274"/>
                <a:gd name="T3" fmla="*/ 0 h 37"/>
                <a:gd name="T4" fmla="*/ 68 w 274"/>
                <a:gd name="T5" fmla="*/ 0 h 37"/>
                <a:gd name="T6" fmla="*/ 0 w 274"/>
                <a:gd name="T7" fmla="*/ 37 h 37"/>
                <a:gd name="T8" fmla="*/ 205 w 274"/>
                <a:gd name="T9" fmla="*/ 37 h 37"/>
                <a:gd name="T10" fmla="*/ 0 60000 65536"/>
                <a:gd name="T11" fmla="*/ 0 60000 65536"/>
                <a:gd name="T12" fmla="*/ 0 60000 65536"/>
                <a:gd name="T13" fmla="*/ 0 60000 65536"/>
                <a:gd name="T14" fmla="*/ 0 60000 65536"/>
                <a:gd name="T15" fmla="*/ 0 w 274"/>
                <a:gd name="T16" fmla="*/ 0 h 37"/>
                <a:gd name="T17" fmla="*/ 274 w 274"/>
                <a:gd name="T18" fmla="*/ 37 h 37"/>
              </a:gdLst>
              <a:ahLst/>
              <a:cxnLst>
                <a:cxn ang="T10">
                  <a:pos x="T0" y="T1"/>
                </a:cxn>
                <a:cxn ang="T11">
                  <a:pos x="T2" y="T3"/>
                </a:cxn>
                <a:cxn ang="T12">
                  <a:pos x="T4" y="T5"/>
                </a:cxn>
                <a:cxn ang="T13">
                  <a:pos x="T6" y="T7"/>
                </a:cxn>
                <a:cxn ang="T14">
                  <a:pos x="T8" y="T9"/>
                </a:cxn>
              </a:cxnLst>
              <a:rect l="T15" t="T16" r="T17" b="T18"/>
              <a:pathLst>
                <a:path w="274" h="37">
                  <a:moveTo>
                    <a:pt x="205" y="37"/>
                  </a:moveTo>
                  <a:lnTo>
                    <a:pt x="274" y="0"/>
                  </a:lnTo>
                  <a:lnTo>
                    <a:pt x="68" y="0"/>
                  </a:lnTo>
                  <a:lnTo>
                    <a:pt x="0" y="37"/>
                  </a:lnTo>
                  <a:lnTo>
                    <a:pt x="205" y="37"/>
                  </a:lnTo>
                  <a:close/>
                </a:path>
              </a:pathLst>
            </a:custGeom>
            <a:solidFill>
              <a:srgbClr val="FF6600"/>
            </a:solidFill>
            <a:ln w="12700">
              <a:solidFill>
                <a:srgbClr val="FFFF00"/>
              </a:solidFill>
              <a:round/>
              <a:headEnd/>
              <a:tailEnd/>
            </a:ln>
          </p:spPr>
          <p:txBody>
            <a:bodyPr/>
            <a:lstStyle/>
            <a:p>
              <a:endParaRPr lang="ru-RU"/>
            </a:p>
          </p:txBody>
        </p:sp>
        <p:sp>
          <p:nvSpPr>
            <p:cNvPr id="26750" name="Freeform 15"/>
            <p:cNvSpPr>
              <a:spLocks/>
            </p:cNvSpPr>
            <p:nvPr/>
          </p:nvSpPr>
          <p:spPr bwMode="auto">
            <a:xfrm>
              <a:off x="2323" y="3151"/>
              <a:ext cx="58" cy="600"/>
            </a:xfrm>
            <a:custGeom>
              <a:avLst/>
              <a:gdLst>
                <a:gd name="T0" fmla="*/ 0 w 69"/>
                <a:gd name="T1" fmla="*/ 616 h 616"/>
                <a:gd name="T2" fmla="*/ 0 w 69"/>
                <a:gd name="T3" fmla="*/ 37 h 616"/>
                <a:gd name="T4" fmla="*/ 69 w 69"/>
                <a:gd name="T5" fmla="*/ 0 h 616"/>
                <a:gd name="T6" fmla="*/ 69 w 69"/>
                <a:gd name="T7" fmla="*/ 579 h 616"/>
                <a:gd name="T8" fmla="*/ 0 w 69"/>
                <a:gd name="T9" fmla="*/ 616 h 616"/>
                <a:gd name="T10" fmla="*/ 0 60000 65536"/>
                <a:gd name="T11" fmla="*/ 0 60000 65536"/>
                <a:gd name="T12" fmla="*/ 0 60000 65536"/>
                <a:gd name="T13" fmla="*/ 0 60000 65536"/>
                <a:gd name="T14" fmla="*/ 0 60000 65536"/>
                <a:gd name="T15" fmla="*/ 0 w 69"/>
                <a:gd name="T16" fmla="*/ 0 h 616"/>
                <a:gd name="T17" fmla="*/ 69 w 69"/>
                <a:gd name="T18" fmla="*/ 616 h 616"/>
              </a:gdLst>
              <a:ahLst/>
              <a:cxnLst>
                <a:cxn ang="T10">
                  <a:pos x="T0" y="T1"/>
                </a:cxn>
                <a:cxn ang="T11">
                  <a:pos x="T2" y="T3"/>
                </a:cxn>
                <a:cxn ang="T12">
                  <a:pos x="T4" y="T5"/>
                </a:cxn>
                <a:cxn ang="T13">
                  <a:pos x="T6" y="T7"/>
                </a:cxn>
                <a:cxn ang="T14">
                  <a:pos x="T8" y="T9"/>
                </a:cxn>
              </a:cxnLst>
              <a:rect l="T15" t="T16" r="T17" b="T18"/>
              <a:pathLst>
                <a:path w="69" h="616">
                  <a:moveTo>
                    <a:pt x="0" y="616"/>
                  </a:moveTo>
                  <a:lnTo>
                    <a:pt x="0" y="37"/>
                  </a:lnTo>
                  <a:lnTo>
                    <a:pt x="69" y="0"/>
                  </a:lnTo>
                  <a:lnTo>
                    <a:pt x="69" y="579"/>
                  </a:lnTo>
                  <a:lnTo>
                    <a:pt x="0" y="616"/>
                  </a:lnTo>
                  <a:close/>
                </a:path>
              </a:pathLst>
            </a:custGeom>
            <a:solidFill>
              <a:srgbClr val="FF6600"/>
            </a:solidFill>
            <a:ln w="12700">
              <a:solidFill>
                <a:srgbClr val="FFFF00"/>
              </a:solidFill>
              <a:round/>
              <a:headEnd/>
              <a:tailEnd/>
            </a:ln>
          </p:spPr>
          <p:txBody>
            <a:bodyPr/>
            <a:lstStyle/>
            <a:p>
              <a:endParaRPr lang="ru-RU"/>
            </a:p>
          </p:txBody>
        </p:sp>
        <p:sp>
          <p:nvSpPr>
            <p:cNvPr id="26751" name="Rectangle 16"/>
            <p:cNvSpPr>
              <a:spLocks noChangeArrowheads="1"/>
            </p:cNvSpPr>
            <p:nvPr/>
          </p:nvSpPr>
          <p:spPr bwMode="auto">
            <a:xfrm>
              <a:off x="2149" y="3187"/>
              <a:ext cx="174" cy="564"/>
            </a:xfrm>
            <a:prstGeom prst="rect">
              <a:avLst/>
            </a:prstGeom>
            <a:solidFill>
              <a:srgbClr val="FFFF00"/>
            </a:solidFill>
            <a:ln w="12700">
              <a:solidFill>
                <a:srgbClr val="FF6600"/>
              </a:solidFill>
              <a:miter lim="800000"/>
              <a:headEnd/>
              <a:tailEnd/>
            </a:ln>
          </p:spPr>
          <p:txBody>
            <a:bodyPr/>
            <a:lstStyle/>
            <a:p>
              <a:endParaRPr lang="ru-RU"/>
            </a:p>
          </p:txBody>
        </p:sp>
        <p:sp>
          <p:nvSpPr>
            <p:cNvPr id="26752" name="Freeform 17"/>
            <p:cNvSpPr>
              <a:spLocks/>
            </p:cNvSpPr>
            <p:nvPr/>
          </p:nvSpPr>
          <p:spPr bwMode="auto">
            <a:xfrm>
              <a:off x="2149" y="3151"/>
              <a:ext cx="232" cy="36"/>
            </a:xfrm>
            <a:custGeom>
              <a:avLst/>
              <a:gdLst>
                <a:gd name="T0" fmla="*/ 206 w 275"/>
                <a:gd name="T1" fmla="*/ 37 h 37"/>
                <a:gd name="T2" fmla="*/ 275 w 275"/>
                <a:gd name="T3" fmla="*/ 0 h 37"/>
                <a:gd name="T4" fmla="*/ 69 w 275"/>
                <a:gd name="T5" fmla="*/ 0 h 37"/>
                <a:gd name="T6" fmla="*/ 0 w 275"/>
                <a:gd name="T7" fmla="*/ 37 h 37"/>
                <a:gd name="T8" fmla="*/ 206 w 275"/>
                <a:gd name="T9" fmla="*/ 37 h 37"/>
                <a:gd name="T10" fmla="*/ 0 60000 65536"/>
                <a:gd name="T11" fmla="*/ 0 60000 65536"/>
                <a:gd name="T12" fmla="*/ 0 60000 65536"/>
                <a:gd name="T13" fmla="*/ 0 60000 65536"/>
                <a:gd name="T14" fmla="*/ 0 60000 65536"/>
                <a:gd name="T15" fmla="*/ 0 w 275"/>
                <a:gd name="T16" fmla="*/ 0 h 37"/>
                <a:gd name="T17" fmla="*/ 275 w 275"/>
                <a:gd name="T18" fmla="*/ 37 h 37"/>
              </a:gdLst>
              <a:ahLst/>
              <a:cxnLst>
                <a:cxn ang="T10">
                  <a:pos x="T0" y="T1"/>
                </a:cxn>
                <a:cxn ang="T11">
                  <a:pos x="T2" y="T3"/>
                </a:cxn>
                <a:cxn ang="T12">
                  <a:pos x="T4" y="T5"/>
                </a:cxn>
                <a:cxn ang="T13">
                  <a:pos x="T6" y="T7"/>
                </a:cxn>
                <a:cxn ang="T14">
                  <a:pos x="T8" y="T9"/>
                </a:cxn>
              </a:cxnLst>
              <a:rect l="T15" t="T16" r="T17" b="T18"/>
              <a:pathLst>
                <a:path w="275" h="37">
                  <a:moveTo>
                    <a:pt x="206" y="37"/>
                  </a:moveTo>
                  <a:lnTo>
                    <a:pt x="275" y="0"/>
                  </a:lnTo>
                  <a:lnTo>
                    <a:pt x="69" y="0"/>
                  </a:lnTo>
                  <a:lnTo>
                    <a:pt x="0" y="37"/>
                  </a:lnTo>
                  <a:lnTo>
                    <a:pt x="206" y="37"/>
                  </a:lnTo>
                  <a:close/>
                </a:path>
              </a:pathLst>
            </a:custGeom>
            <a:solidFill>
              <a:srgbClr val="FF6600"/>
            </a:solidFill>
            <a:ln w="12700">
              <a:solidFill>
                <a:srgbClr val="FFFF00"/>
              </a:solidFill>
              <a:round/>
              <a:headEnd/>
              <a:tailEnd/>
            </a:ln>
          </p:spPr>
          <p:txBody>
            <a:bodyPr/>
            <a:lstStyle/>
            <a:p>
              <a:endParaRPr lang="ru-RU"/>
            </a:p>
          </p:txBody>
        </p:sp>
        <p:sp>
          <p:nvSpPr>
            <p:cNvPr id="26753" name="Freeform 18"/>
            <p:cNvSpPr>
              <a:spLocks/>
            </p:cNvSpPr>
            <p:nvPr/>
          </p:nvSpPr>
          <p:spPr bwMode="auto">
            <a:xfrm>
              <a:off x="2489" y="3187"/>
              <a:ext cx="58" cy="564"/>
            </a:xfrm>
            <a:custGeom>
              <a:avLst/>
              <a:gdLst>
                <a:gd name="T0" fmla="*/ 0 w 69"/>
                <a:gd name="T1" fmla="*/ 579 h 579"/>
                <a:gd name="T2" fmla="*/ 0 w 69"/>
                <a:gd name="T3" fmla="*/ 37 h 579"/>
                <a:gd name="T4" fmla="*/ 69 w 69"/>
                <a:gd name="T5" fmla="*/ 0 h 579"/>
                <a:gd name="T6" fmla="*/ 69 w 69"/>
                <a:gd name="T7" fmla="*/ 542 h 579"/>
                <a:gd name="T8" fmla="*/ 0 w 69"/>
                <a:gd name="T9" fmla="*/ 579 h 579"/>
                <a:gd name="T10" fmla="*/ 0 60000 65536"/>
                <a:gd name="T11" fmla="*/ 0 60000 65536"/>
                <a:gd name="T12" fmla="*/ 0 60000 65536"/>
                <a:gd name="T13" fmla="*/ 0 60000 65536"/>
                <a:gd name="T14" fmla="*/ 0 60000 65536"/>
                <a:gd name="T15" fmla="*/ 0 w 69"/>
                <a:gd name="T16" fmla="*/ 0 h 579"/>
                <a:gd name="T17" fmla="*/ 69 w 69"/>
                <a:gd name="T18" fmla="*/ 579 h 579"/>
              </a:gdLst>
              <a:ahLst/>
              <a:cxnLst>
                <a:cxn ang="T10">
                  <a:pos x="T0" y="T1"/>
                </a:cxn>
                <a:cxn ang="T11">
                  <a:pos x="T2" y="T3"/>
                </a:cxn>
                <a:cxn ang="T12">
                  <a:pos x="T4" y="T5"/>
                </a:cxn>
                <a:cxn ang="T13">
                  <a:pos x="T6" y="T7"/>
                </a:cxn>
                <a:cxn ang="T14">
                  <a:pos x="T8" y="T9"/>
                </a:cxn>
              </a:cxnLst>
              <a:rect l="T15" t="T16" r="T17" b="T18"/>
              <a:pathLst>
                <a:path w="69" h="579">
                  <a:moveTo>
                    <a:pt x="0" y="579"/>
                  </a:moveTo>
                  <a:lnTo>
                    <a:pt x="0" y="37"/>
                  </a:lnTo>
                  <a:lnTo>
                    <a:pt x="69" y="0"/>
                  </a:lnTo>
                  <a:lnTo>
                    <a:pt x="69" y="542"/>
                  </a:lnTo>
                  <a:lnTo>
                    <a:pt x="0" y="579"/>
                  </a:lnTo>
                  <a:close/>
                </a:path>
              </a:pathLst>
            </a:custGeom>
            <a:solidFill>
              <a:srgbClr val="FF6600"/>
            </a:solidFill>
            <a:ln w="12700">
              <a:solidFill>
                <a:srgbClr val="FFFF00"/>
              </a:solidFill>
              <a:round/>
              <a:headEnd/>
              <a:tailEnd/>
            </a:ln>
          </p:spPr>
          <p:txBody>
            <a:bodyPr/>
            <a:lstStyle/>
            <a:p>
              <a:endParaRPr lang="ru-RU"/>
            </a:p>
          </p:txBody>
        </p:sp>
        <p:sp>
          <p:nvSpPr>
            <p:cNvPr id="26754" name="Rectangle 19"/>
            <p:cNvSpPr>
              <a:spLocks noChangeArrowheads="1"/>
            </p:cNvSpPr>
            <p:nvPr/>
          </p:nvSpPr>
          <p:spPr bwMode="auto">
            <a:xfrm>
              <a:off x="2323" y="3223"/>
              <a:ext cx="166" cy="528"/>
            </a:xfrm>
            <a:prstGeom prst="rect">
              <a:avLst/>
            </a:prstGeom>
            <a:solidFill>
              <a:srgbClr val="FFFF00"/>
            </a:solidFill>
            <a:ln w="12700">
              <a:solidFill>
                <a:srgbClr val="FF6600"/>
              </a:solidFill>
              <a:miter lim="800000"/>
              <a:headEnd/>
              <a:tailEnd/>
            </a:ln>
          </p:spPr>
          <p:txBody>
            <a:bodyPr/>
            <a:lstStyle/>
            <a:p>
              <a:endParaRPr lang="ru-RU"/>
            </a:p>
          </p:txBody>
        </p:sp>
        <p:sp>
          <p:nvSpPr>
            <p:cNvPr id="26755" name="Freeform 20"/>
            <p:cNvSpPr>
              <a:spLocks/>
            </p:cNvSpPr>
            <p:nvPr/>
          </p:nvSpPr>
          <p:spPr bwMode="auto">
            <a:xfrm>
              <a:off x="2323" y="3187"/>
              <a:ext cx="224" cy="36"/>
            </a:xfrm>
            <a:custGeom>
              <a:avLst/>
              <a:gdLst>
                <a:gd name="T0" fmla="*/ 198 w 267"/>
                <a:gd name="T1" fmla="*/ 37 h 37"/>
                <a:gd name="T2" fmla="*/ 267 w 267"/>
                <a:gd name="T3" fmla="*/ 0 h 37"/>
                <a:gd name="T4" fmla="*/ 69 w 267"/>
                <a:gd name="T5" fmla="*/ 0 h 37"/>
                <a:gd name="T6" fmla="*/ 0 w 267"/>
                <a:gd name="T7" fmla="*/ 37 h 37"/>
                <a:gd name="T8" fmla="*/ 198 w 267"/>
                <a:gd name="T9" fmla="*/ 37 h 37"/>
                <a:gd name="T10" fmla="*/ 0 60000 65536"/>
                <a:gd name="T11" fmla="*/ 0 60000 65536"/>
                <a:gd name="T12" fmla="*/ 0 60000 65536"/>
                <a:gd name="T13" fmla="*/ 0 60000 65536"/>
                <a:gd name="T14" fmla="*/ 0 60000 65536"/>
                <a:gd name="T15" fmla="*/ 0 w 267"/>
                <a:gd name="T16" fmla="*/ 0 h 37"/>
                <a:gd name="T17" fmla="*/ 267 w 267"/>
                <a:gd name="T18" fmla="*/ 37 h 37"/>
              </a:gdLst>
              <a:ahLst/>
              <a:cxnLst>
                <a:cxn ang="T10">
                  <a:pos x="T0" y="T1"/>
                </a:cxn>
                <a:cxn ang="T11">
                  <a:pos x="T2" y="T3"/>
                </a:cxn>
                <a:cxn ang="T12">
                  <a:pos x="T4" y="T5"/>
                </a:cxn>
                <a:cxn ang="T13">
                  <a:pos x="T6" y="T7"/>
                </a:cxn>
                <a:cxn ang="T14">
                  <a:pos x="T8" y="T9"/>
                </a:cxn>
              </a:cxnLst>
              <a:rect l="T15" t="T16" r="T17" b="T18"/>
              <a:pathLst>
                <a:path w="267" h="37">
                  <a:moveTo>
                    <a:pt x="198" y="37"/>
                  </a:moveTo>
                  <a:lnTo>
                    <a:pt x="267" y="0"/>
                  </a:lnTo>
                  <a:lnTo>
                    <a:pt x="69" y="0"/>
                  </a:lnTo>
                  <a:lnTo>
                    <a:pt x="0" y="37"/>
                  </a:lnTo>
                  <a:lnTo>
                    <a:pt x="198" y="37"/>
                  </a:lnTo>
                  <a:close/>
                </a:path>
              </a:pathLst>
            </a:custGeom>
            <a:solidFill>
              <a:srgbClr val="FF6600"/>
            </a:solidFill>
            <a:ln w="12700">
              <a:solidFill>
                <a:srgbClr val="FFFF00"/>
              </a:solidFill>
              <a:round/>
              <a:headEnd/>
              <a:tailEnd/>
            </a:ln>
          </p:spPr>
          <p:txBody>
            <a:bodyPr/>
            <a:lstStyle/>
            <a:p>
              <a:endParaRPr lang="ru-RU"/>
            </a:p>
          </p:txBody>
        </p:sp>
      </p:grpSp>
      <p:sp>
        <p:nvSpPr>
          <p:cNvPr id="26689" name="Text Box 79"/>
          <p:cNvSpPr txBox="1">
            <a:spLocks noChangeArrowheads="1"/>
          </p:cNvSpPr>
          <p:nvPr/>
        </p:nvSpPr>
        <p:spPr bwMode="auto">
          <a:xfrm>
            <a:off x="830263" y="6058843"/>
            <a:ext cx="481012" cy="274638"/>
          </a:xfrm>
          <a:prstGeom prst="rect">
            <a:avLst/>
          </a:prstGeom>
          <a:noFill/>
          <a:ln w="9525">
            <a:noFill/>
            <a:miter lim="800000"/>
            <a:headEnd/>
            <a:tailEnd/>
          </a:ln>
        </p:spPr>
        <p:txBody>
          <a:bodyPr wrap="none">
            <a:spAutoFit/>
          </a:bodyPr>
          <a:lstStyle/>
          <a:p>
            <a:r>
              <a:rPr lang="ru-RU" sz="1200" b="1" dirty="0">
                <a:solidFill>
                  <a:srgbClr val="000066"/>
                </a:solidFill>
                <a:latin typeface="Arial" charset="0"/>
              </a:rPr>
              <a:t> </a:t>
            </a:r>
            <a:r>
              <a:rPr lang="en-US" sz="1200" b="1" dirty="0">
                <a:solidFill>
                  <a:srgbClr val="000066"/>
                </a:solidFill>
                <a:latin typeface="Arial" charset="0"/>
              </a:rPr>
              <a:t>UW</a:t>
            </a:r>
            <a:endParaRPr lang="ru-RU" sz="1400" b="1" dirty="0">
              <a:solidFill>
                <a:srgbClr val="000066"/>
              </a:solidFill>
              <a:latin typeface="Arial" charset="0"/>
            </a:endParaRPr>
          </a:p>
        </p:txBody>
      </p:sp>
      <p:sp>
        <p:nvSpPr>
          <p:cNvPr id="26690" name="Text Box 80"/>
          <p:cNvSpPr txBox="1">
            <a:spLocks noChangeArrowheads="1"/>
          </p:cNvSpPr>
          <p:nvPr/>
        </p:nvSpPr>
        <p:spPr bwMode="auto">
          <a:xfrm>
            <a:off x="1187450" y="6058843"/>
            <a:ext cx="395288" cy="274638"/>
          </a:xfrm>
          <a:prstGeom prst="rect">
            <a:avLst/>
          </a:prstGeom>
          <a:noFill/>
          <a:ln w="9525">
            <a:noFill/>
            <a:miter lim="800000"/>
            <a:headEnd/>
            <a:tailEnd/>
          </a:ln>
        </p:spPr>
        <p:txBody>
          <a:bodyPr wrap="none">
            <a:spAutoFit/>
          </a:bodyPr>
          <a:lstStyle/>
          <a:p>
            <a:r>
              <a:rPr lang="en-US" sz="1200" b="1">
                <a:solidFill>
                  <a:srgbClr val="000066"/>
                </a:solidFill>
                <a:latin typeface="Arial" charset="0"/>
              </a:rPr>
              <a:t>US</a:t>
            </a:r>
            <a:endParaRPr lang="ru-RU" sz="1200" b="1">
              <a:solidFill>
                <a:srgbClr val="000066"/>
              </a:solidFill>
              <a:latin typeface="Arial" charset="0"/>
            </a:endParaRPr>
          </a:p>
        </p:txBody>
      </p:sp>
      <p:sp>
        <p:nvSpPr>
          <p:cNvPr id="26691" name="Text Box 81"/>
          <p:cNvSpPr txBox="1">
            <a:spLocks noChangeArrowheads="1"/>
          </p:cNvSpPr>
          <p:nvPr/>
        </p:nvSpPr>
        <p:spPr bwMode="auto">
          <a:xfrm>
            <a:off x="1446213" y="6060431"/>
            <a:ext cx="379412" cy="274637"/>
          </a:xfrm>
          <a:prstGeom prst="rect">
            <a:avLst/>
          </a:prstGeom>
          <a:noFill/>
          <a:ln w="9525">
            <a:noFill/>
            <a:miter lim="800000"/>
            <a:headEnd/>
            <a:tailEnd/>
          </a:ln>
        </p:spPr>
        <p:txBody>
          <a:bodyPr wrap="none">
            <a:spAutoFit/>
          </a:bodyPr>
          <a:lstStyle/>
          <a:p>
            <a:r>
              <a:rPr lang="ru-RU" sz="1200" b="1">
                <a:solidFill>
                  <a:srgbClr val="000058"/>
                </a:solidFill>
                <a:latin typeface="Arial" charset="0"/>
              </a:rPr>
              <a:t> </a:t>
            </a:r>
            <a:r>
              <a:rPr lang="en-US" sz="1200" b="1">
                <a:solidFill>
                  <a:srgbClr val="000058"/>
                </a:solidFill>
                <a:latin typeface="Arial" charset="0"/>
              </a:rPr>
              <a:t> H</a:t>
            </a:r>
            <a:endParaRPr lang="ru-RU" sz="1200" b="1">
              <a:solidFill>
                <a:srgbClr val="000058"/>
              </a:solidFill>
              <a:latin typeface="Arial" charset="0"/>
            </a:endParaRPr>
          </a:p>
        </p:txBody>
      </p:sp>
      <p:sp>
        <p:nvSpPr>
          <p:cNvPr id="26692" name="Text Box 82"/>
          <p:cNvSpPr txBox="1">
            <a:spLocks noChangeArrowheads="1"/>
          </p:cNvSpPr>
          <p:nvPr/>
        </p:nvSpPr>
        <p:spPr bwMode="auto">
          <a:xfrm>
            <a:off x="1763713" y="6058843"/>
            <a:ext cx="314325" cy="274638"/>
          </a:xfrm>
          <a:prstGeom prst="rect">
            <a:avLst/>
          </a:prstGeom>
          <a:noFill/>
          <a:ln w="9525">
            <a:noFill/>
            <a:miter lim="800000"/>
            <a:headEnd/>
            <a:tailEnd/>
          </a:ln>
        </p:spPr>
        <p:txBody>
          <a:bodyPr>
            <a:spAutoFit/>
          </a:bodyPr>
          <a:lstStyle/>
          <a:p>
            <a:r>
              <a:rPr lang="en-US" sz="1200" b="1">
                <a:solidFill>
                  <a:srgbClr val="000066"/>
                </a:solidFill>
                <a:latin typeface="Arial" charset="0"/>
              </a:rPr>
              <a:t>S</a:t>
            </a:r>
            <a:endParaRPr lang="ru-RU" sz="1200" b="1">
              <a:solidFill>
                <a:srgbClr val="000066"/>
              </a:solidFill>
              <a:latin typeface="Arial" charset="0"/>
            </a:endParaRPr>
          </a:p>
        </p:txBody>
      </p:sp>
      <p:grpSp>
        <p:nvGrpSpPr>
          <p:cNvPr id="3" name="Group 103"/>
          <p:cNvGrpSpPr>
            <a:grpSpLocks/>
          </p:cNvGrpSpPr>
          <p:nvPr/>
        </p:nvGrpSpPr>
        <p:grpSpPr bwMode="auto">
          <a:xfrm>
            <a:off x="2700338" y="4499918"/>
            <a:ext cx="354012" cy="1778000"/>
            <a:chOff x="1837" y="2478"/>
            <a:chExt cx="223" cy="1256"/>
          </a:xfrm>
        </p:grpSpPr>
        <p:sp>
          <p:nvSpPr>
            <p:cNvPr id="26741" name="Freeform 104"/>
            <p:cNvSpPr>
              <a:spLocks/>
            </p:cNvSpPr>
            <p:nvPr/>
          </p:nvSpPr>
          <p:spPr bwMode="auto">
            <a:xfrm>
              <a:off x="2003" y="2478"/>
              <a:ext cx="57" cy="1256"/>
            </a:xfrm>
            <a:custGeom>
              <a:avLst/>
              <a:gdLst>
                <a:gd name="T0" fmla="*/ 0 w 68"/>
                <a:gd name="T1" fmla="*/ 1289 h 1289"/>
                <a:gd name="T2" fmla="*/ 0 w 68"/>
                <a:gd name="T3" fmla="*/ 36 h 1289"/>
                <a:gd name="T4" fmla="*/ 68 w 68"/>
                <a:gd name="T5" fmla="*/ 0 h 1289"/>
                <a:gd name="T6" fmla="*/ 68 w 68"/>
                <a:gd name="T7" fmla="*/ 1252 h 1289"/>
                <a:gd name="T8" fmla="*/ 0 w 68"/>
                <a:gd name="T9" fmla="*/ 1289 h 1289"/>
                <a:gd name="T10" fmla="*/ 0 60000 65536"/>
                <a:gd name="T11" fmla="*/ 0 60000 65536"/>
                <a:gd name="T12" fmla="*/ 0 60000 65536"/>
                <a:gd name="T13" fmla="*/ 0 60000 65536"/>
                <a:gd name="T14" fmla="*/ 0 60000 65536"/>
                <a:gd name="T15" fmla="*/ 0 w 68"/>
                <a:gd name="T16" fmla="*/ 0 h 1289"/>
                <a:gd name="T17" fmla="*/ 68 w 68"/>
                <a:gd name="T18" fmla="*/ 1289 h 1289"/>
              </a:gdLst>
              <a:ahLst/>
              <a:cxnLst>
                <a:cxn ang="T10">
                  <a:pos x="T0" y="T1"/>
                </a:cxn>
                <a:cxn ang="T11">
                  <a:pos x="T2" y="T3"/>
                </a:cxn>
                <a:cxn ang="T12">
                  <a:pos x="T4" y="T5"/>
                </a:cxn>
                <a:cxn ang="T13">
                  <a:pos x="T6" y="T7"/>
                </a:cxn>
                <a:cxn ang="T14">
                  <a:pos x="T8" y="T9"/>
                </a:cxn>
              </a:cxnLst>
              <a:rect l="T15" t="T16" r="T17" b="T18"/>
              <a:pathLst>
                <a:path w="68" h="1289">
                  <a:moveTo>
                    <a:pt x="0" y="1289"/>
                  </a:moveTo>
                  <a:lnTo>
                    <a:pt x="0" y="36"/>
                  </a:lnTo>
                  <a:lnTo>
                    <a:pt x="68" y="0"/>
                  </a:lnTo>
                  <a:lnTo>
                    <a:pt x="68" y="1252"/>
                  </a:lnTo>
                  <a:lnTo>
                    <a:pt x="0" y="1289"/>
                  </a:lnTo>
                  <a:close/>
                </a:path>
              </a:pathLst>
            </a:custGeom>
            <a:solidFill>
              <a:srgbClr val="FF6600"/>
            </a:solidFill>
            <a:ln w="12700">
              <a:solidFill>
                <a:srgbClr val="FFFF00"/>
              </a:solidFill>
              <a:round/>
              <a:headEnd/>
              <a:tailEnd/>
            </a:ln>
          </p:spPr>
          <p:txBody>
            <a:bodyPr/>
            <a:lstStyle/>
            <a:p>
              <a:endParaRPr lang="ru-RU"/>
            </a:p>
          </p:txBody>
        </p:sp>
        <p:sp>
          <p:nvSpPr>
            <p:cNvPr id="26742" name="Rectangle 105"/>
            <p:cNvSpPr>
              <a:spLocks noChangeArrowheads="1"/>
            </p:cNvSpPr>
            <p:nvPr/>
          </p:nvSpPr>
          <p:spPr bwMode="auto">
            <a:xfrm>
              <a:off x="1837" y="2513"/>
              <a:ext cx="166" cy="1221"/>
            </a:xfrm>
            <a:prstGeom prst="rect">
              <a:avLst/>
            </a:prstGeom>
            <a:solidFill>
              <a:srgbClr val="FFFF00"/>
            </a:solidFill>
            <a:ln w="12700">
              <a:solidFill>
                <a:srgbClr val="FF6600"/>
              </a:solidFill>
              <a:miter lim="800000"/>
              <a:headEnd/>
              <a:tailEnd/>
            </a:ln>
          </p:spPr>
          <p:txBody>
            <a:bodyPr/>
            <a:lstStyle/>
            <a:p>
              <a:endParaRPr lang="ru-RU" sz="1800" i="1">
                <a:latin typeface="Arial" charset="0"/>
              </a:endParaRPr>
            </a:p>
          </p:txBody>
        </p:sp>
        <p:sp>
          <p:nvSpPr>
            <p:cNvPr id="26743" name="Freeform 106"/>
            <p:cNvSpPr>
              <a:spLocks/>
            </p:cNvSpPr>
            <p:nvPr/>
          </p:nvSpPr>
          <p:spPr bwMode="auto">
            <a:xfrm>
              <a:off x="1837" y="2478"/>
              <a:ext cx="223" cy="35"/>
            </a:xfrm>
            <a:custGeom>
              <a:avLst/>
              <a:gdLst>
                <a:gd name="T0" fmla="*/ 198 w 266"/>
                <a:gd name="T1" fmla="*/ 36 h 36"/>
                <a:gd name="T2" fmla="*/ 266 w 266"/>
                <a:gd name="T3" fmla="*/ 0 h 36"/>
                <a:gd name="T4" fmla="*/ 68 w 266"/>
                <a:gd name="T5" fmla="*/ 0 h 36"/>
                <a:gd name="T6" fmla="*/ 0 w 266"/>
                <a:gd name="T7" fmla="*/ 36 h 36"/>
                <a:gd name="T8" fmla="*/ 198 w 266"/>
                <a:gd name="T9" fmla="*/ 36 h 36"/>
                <a:gd name="T10" fmla="*/ 0 60000 65536"/>
                <a:gd name="T11" fmla="*/ 0 60000 65536"/>
                <a:gd name="T12" fmla="*/ 0 60000 65536"/>
                <a:gd name="T13" fmla="*/ 0 60000 65536"/>
                <a:gd name="T14" fmla="*/ 0 60000 65536"/>
                <a:gd name="T15" fmla="*/ 0 w 266"/>
                <a:gd name="T16" fmla="*/ 0 h 36"/>
                <a:gd name="T17" fmla="*/ 266 w 266"/>
                <a:gd name="T18" fmla="*/ 36 h 36"/>
              </a:gdLst>
              <a:ahLst/>
              <a:cxnLst>
                <a:cxn ang="T10">
                  <a:pos x="T0" y="T1"/>
                </a:cxn>
                <a:cxn ang="T11">
                  <a:pos x="T2" y="T3"/>
                </a:cxn>
                <a:cxn ang="T12">
                  <a:pos x="T4" y="T5"/>
                </a:cxn>
                <a:cxn ang="T13">
                  <a:pos x="T6" y="T7"/>
                </a:cxn>
                <a:cxn ang="T14">
                  <a:pos x="T8" y="T9"/>
                </a:cxn>
              </a:cxnLst>
              <a:rect l="T15" t="T16" r="T17" b="T18"/>
              <a:pathLst>
                <a:path w="266" h="36">
                  <a:moveTo>
                    <a:pt x="198" y="36"/>
                  </a:moveTo>
                  <a:lnTo>
                    <a:pt x="266" y="0"/>
                  </a:lnTo>
                  <a:lnTo>
                    <a:pt x="68" y="0"/>
                  </a:lnTo>
                  <a:lnTo>
                    <a:pt x="0" y="36"/>
                  </a:lnTo>
                  <a:lnTo>
                    <a:pt x="198" y="36"/>
                  </a:lnTo>
                  <a:close/>
                </a:path>
              </a:pathLst>
            </a:custGeom>
            <a:solidFill>
              <a:srgbClr val="FF6600"/>
            </a:solidFill>
            <a:ln w="12700">
              <a:solidFill>
                <a:srgbClr val="FFFF00"/>
              </a:solidFill>
              <a:round/>
              <a:headEnd/>
              <a:tailEnd/>
            </a:ln>
          </p:spPr>
          <p:txBody>
            <a:bodyPr/>
            <a:lstStyle/>
            <a:p>
              <a:endParaRPr lang="ru-RU"/>
            </a:p>
          </p:txBody>
        </p:sp>
      </p:grpSp>
      <p:grpSp>
        <p:nvGrpSpPr>
          <p:cNvPr id="4" name="Group 107"/>
          <p:cNvGrpSpPr>
            <a:grpSpLocks/>
          </p:cNvGrpSpPr>
          <p:nvPr/>
        </p:nvGrpSpPr>
        <p:grpSpPr bwMode="auto">
          <a:xfrm>
            <a:off x="2963863" y="4858693"/>
            <a:ext cx="365125" cy="1419225"/>
            <a:chOff x="2003" y="2889"/>
            <a:chExt cx="230" cy="845"/>
          </a:xfrm>
        </p:grpSpPr>
        <p:sp>
          <p:nvSpPr>
            <p:cNvPr id="26738" name="Freeform 108"/>
            <p:cNvSpPr>
              <a:spLocks/>
            </p:cNvSpPr>
            <p:nvPr/>
          </p:nvSpPr>
          <p:spPr bwMode="auto">
            <a:xfrm>
              <a:off x="2175" y="2889"/>
              <a:ext cx="58" cy="845"/>
            </a:xfrm>
            <a:custGeom>
              <a:avLst/>
              <a:gdLst>
                <a:gd name="T0" fmla="*/ 0 w 69"/>
                <a:gd name="T1" fmla="*/ 868 h 868"/>
                <a:gd name="T2" fmla="*/ 0 w 69"/>
                <a:gd name="T3" fmla="*/ 37 h 868"/>
                <a:gd name="T4" fmla="*/ 69 w 69"/>
                <a:gd name="T5" fmla="*/ 0 h 868"/>
                <a:gd name="T6" fmla="*/ 69 w 69"/>
                <a:gd name="T7" fmla="*/ 831 h 868"/>
                <a:gd name="T8" fmla="*/ 0 w 69"/>
                <a:gd name="T9" fmla="*/ 868 h 868"/>
                <a:gd name="T10" fmla="*/ 0 60000 65536"/>
                <a:gd name="T11" fmla="*/ 0 60000 65536"/>
                <a:gd name="T12" fmla="*/ 0 60000 65536"/>
                <a:gd name="T13" fmla="*/ 0 60000 65536"/>
                <a:gd name="T14" fmla="*/ 0 60000 65536"/>
                <a:gd name="T15" fmla="*/ 0 w 69"/>
                <a:gd name="T16" fmla="*/ 0 h 868"/>
                <a:gd name="T17" fmla="*/ 69 w 69"/>
                <a:gd name="T18" fmla="*/ 868 h 868"/>
              </a:gdLst>
              <a:ahLst/>
              <a:cxnLst>
                <a:cxn ang="T10">
                  <a:pos x="T0" y="T1"/>
                </a:cxn>
                <a:cxn ang="T11">
                  <a:pos x="T2" y="T3"/>
                </a:cxn>
                <a:cxn ang="T12">
                  <a:pos x="T4" y="T5"/>
                </a:cxn>
                <a:cxn ang="T13">
                  <a:pos x="T6" y="T7"/>
                </a:cxn>
                <a:cxn ang="T14">
                  <a:pos x="T8" y="T9"/>
                </a:cxn>
              </a:cxnLst>
              <a:rect l="T15" t="T16" r="T17" b="T18"/>
              <a:pathLst>
                <a:path w="69" h="868">
                  <a:moveTo>
                    <a:pt x="0" y="868"/>
                  </a:moveTo>
                  <a:lnTo>
                    <a:pt x="0" y="37"/>
                  </a:lnTo>
                  <a:lnTo>
                    <a:pt x="69" y="0"/>
                  </a:lnTo>
                  <a:lnTo>
                    <a:pt x="69" y="831"/>
                  </a:lnTo>
                  <a:lnTo>
                    <a:pt x="0" y="868"/>
                  </a:lnTo>
                  <a:close/>
                </a:path>
              </a:pathLst>
            </a:custGeom>
            <a:solidFill>
              <a:srgbClr val="FF6600"/>
            </a:solidFill>
            <a:ln w="12700">
              <a:solidFill>
                <a:srgbClr val="FFFF00"/>
              </a:solidFill>
              <a:round/>
              <a:headEnd/>
              <a:tailEnd/>
            </a:ln>
          </p:spPr>
          <p:txBody>
            <a:bodyPr/>
            <a:lstStyle/>
            <a:p>
              <a:endParaRPr lang="ru-RU"/>
            </a:p>
          </p:txBody>
        </p:sp>
        <p:sp>
          <p:nvSpPr>
            <p:cNvPr id="26739" name="Rectangle 109"/>
            <p:cNvSpPr>
              <a:spLocks noChangeArrowheads="1"/>
            </p:cNvSpPr>
            <p:nvPr/>
          </p:nvSpPr>
          <p:spPr bwMode="auto">
            <a:xfrm>
              <a:off x="2003" y="2924"/>
              <a:ext cx="172" cy="810"/>
            </a:xfrm>
            <a:prstGeom prst="rect">
              <a:avLst/>
            </a:prstGeom>
            <a:solidFill>
              <a:srgbClr val="FFFF00"/>
            </a:solidFill>
            <a:ln w="12700">
              <a:solidFill>
                <a:srgbClr val="FF6600"/>
              </a:solidFill>
              <a:miter lim="800000"/>
              <a:headEnd/>
              <a:tailEnd/>
            </a:ln>
          </p:spPr>
          <p:txBody>
            <a:bodyPr/>
            <a:lstStyle/>
            <a:p>
              <a:endParaRPr lang="ru-RU"/>
            </a:p>
          </p:txBody>
        </p:sp>
        <p:sp>
          <p:nvSpPr>
            <p:cNvPr id="26740" name="Freeform 110"/>
            <p:cNvSpPr>
              <a:spLocks/>
            </p:cNvSpPr>
            <p:nvPr/>
          </p:nvSpPr>
          <p:spPr bwMode="auto">
            <a:xfrm>
              <a:off x="2003" y="2889"/>
              <a:ext cx="230" cy="35"/>
            </a:xfrm>
            <a:custGeom>
              <a:avLst/>
              <a:gdLst>
                <a:gd name="T0" fmla="*/ 205 w 274"/>
                <a:gd name="T1" fmla="*/ 37 h 37"/>
                <a:gd name="T2" fmla="*/ 274 w 274"/>
                <a:gd name="T3" fmla="*/ 0 h 37"/>
                <a:gd name="T4" fmla="*/ 68 w 274"/>
                <a:gd name="T5" fmla="*/ 0 h 37"/>
                <a:gd name="T6" fmla="*/ 0 w 274"/>
                <a:gd name="T7" fmla="*/ 37 h 37"/>
                <a:gd name="T8" fmla="*/ 205 w 274"/>
                <a:gd name="T9" fmla="*/ 37 h 37"/>
                <a:gd name="T10" fmla="*/ 0 60000 65536"/>
                <a:gd name="T11" fmla="*/ 0 60000 65536"/>
                <a:gd name="T12" fmla="*/ 0 60000 65536"/>
                <a:gd name="T13" fmla="*/ 0 60000 65536"/>
                <a:gd name="T14" fmla="*/ 0 60000 65536"/>
                <a:gd name="T15" fmla="*/ 0 w 274"/>
                <a:gd name="T16" fmla="*/ 0 h 37"/>
                <a:gd name="T17" fmla="*/ 274 w 274"/>
                <a:gd name="T18" fmla="*/ 37 h 37"/>
              </a:gdLst>
              <a:ahLst/>
              <a:cxnLst>
                <a:cxn ang="T10">
                  <a:pos x="T0" y="T1"/>
                </a:cxn>
                <a:cxn ang="T11">
                  <a:pos x="T2" y="T3"/>
                </a:cxn>
                <a:cxn ang="T12">
                  <a:pos x="T4" y="T5"/>
                </a:cxn>
                <a:cxn ang="T13">
                  <a:pos x="T6" y="T7"/>
                </a:cxn>
                <a:cxn ang="T14">
                  <a:pos x="T8" y="T9"/>
                </a:cxn>
              </a:cxnLst>
              <a:rect l="T15" t="T16" r="T17" b="T18"/>
              <a:pathLst>
                <a:path w="274" h="37">
                  <a:moveTo>
                    <a:pt x="205" y="37"/>
                  </a:moveTo>
                  <a:lnTo>
                    <a:pt x="274" y="0"/>
                  </a:lnTo>
                  <a:lnTo>
                    <a:pt x="68" y="0"/>
                  </a:lnTo>
                  <a:lnTo>
                    <a:pt x="0" y="37"/>
                  </a:lnTo>
                  <a:lnTo>
                    <a:pt x="205" y="37"/>
                  </a:lnTo>
                  <a:close/>
                </a:path>
              </a:pathLst>
            </a:custGeom>
            <a:solidFill>
              <a:srgbClr val="FF6600"/>
            </a:solidFill>
            <a:ln w="12700">
              <a:solidFill>
                <a:srgbClr val="FFFF00"/>
              </a:solidFill>
              <a:round/>
              <a:headEnd/>
              <a:tailEnd/>
            </a:ln>
          </p:spPr>
          <p:txBody>
            <a:bodyPr/>
            <a:lstStyle/>
            <a:p>
              <a:endParaRPr lang="ru-RU"/>
            </a:p>
          </p:txBody>
        </p:sp>
      </p:grpSp>
      <p:grpSp>
        <p:nvGrpSpPr>
          <p:cNvPr id="5" name="Group 111"/>
          <p:cNvGrpSpPr>
            <a:grpSpLocks/>
          </p:cNvGrpSpPr>
          <p:nvPr/>
        </p:nvGrpSpPr>
        <p:grpSpPr bwMode="auto">
          <a:xfrm>
            <a:off x="3236913" y="5219056"/>
            <a:ext cx="368300" cy="1058862"/>
            <a:chOff x="2175" y="3134"/>
            <a:chExt cx="232" cy="600"/>
          </a:xfrm>
        </p:grpSpPr>
        <p:sp>
          <p:nvSpPr>
            <p:cNvPr id="26735" name="Freeform 112"/>
            <p:cNvSpPr>
              <a:spLocks/>
            </p:cNvSpPr>
            <p:nvPr/>
          </p:nvSpPr>
          <p:spPr bwMode="auto">
            <a:xfrm>
              <a:off x="2349" y="3134"/>
              <a:ext cx="58" cy="600"/>
            </a:xfrm>
            <a:custGeom>
              <a:avLst/>
              <a:gdLst>
                <a:gd name="T0" fmla="*/ 0 w 69"/>
                <a:gd name="T1" fmla="*/ 616 h 616"/>
                <a:gd name="T2" fmla="*/ 0 w 69"/>
                <a:gd name="T3" fmla="*/ 37 h 616"/>
                <a:gd name="T4" fmla="*/ 69 w 69"/>
                <a:gd name="T5" fmla="*/ 0 h 616"/>
                <a:gd name="T6" fmla="*/ 69 w 69"/>
                <a:gd name="T7" fmla="*/ 579 h 616"/>
                <a:gd name="T8" fmla="*/ 0 w 69"/>
                <a:gd name="T9" fmla="*/ 616 h 616"/>
                <a:gd name="T10" fmla="*/ 0 60000 65536"/>
                <a:gd name="T11" fmla="*/ 0 60000 65536"/>
                <a:gd name="T12" fmla="*/ 0 60000 65536"/>
                <a:gd name="T13" fmla="*/ 0 60000 65536"/>
                <a:gd name="T14" fmla="*/ 0 60000 65536"/>
                <a:gd name="T15" fmla="*/ 0 w 69"/>
                <a:gd name="T16" fmla="*/ 0 h 616"/>
                <a:gd name="T17" fmla="*/ 69 w 69"/>
                <a:gd name="T18" fmla="*/ 616 h 616"/>
              </a:gdLst>
              <a:ahLst/>
              <a:cxnLst>
                <a:cxn ang="T10">
                  <a:pos x="T0" y="T1"/>
                </a:cxn>
                <a:cxn ang="T11">
                  <a:pos x="T2" y="T3"/>
                </a:cxn>
                <a:cxn ang="T12">
                  <a:pos x="T4" y="T5"/>
                </a:cxn>
                <a:cxn ang="T13">
                  <a:pos x="T6" y="T7"/>
                </a:cxn>
                <a:cxn ang="T14">
                  <a:pos x="T8" y="T9"/>
                </a:cxn>
              </a:cxnLst>
              <a:rect l="T15" t="T16" r="T17" b="T18"/>
              <a:pathLst>
                <a:path w="69" h="616">
                  <a:moveTo>
                    <a:pt x="0" y="616"/>
                  </a:moveTo>
                  <a:lnTo>
                    <a:pt x="0" y="37"/>
                  </a:lnTo>
                  <a:lnTo>
                    <a:pt x="69" y="0"/>
                  </a:lnTo>
                  <a:lnTo>
                    <a:pt x="69" y="579"/>
                  </a:lnTo>
                  <a:lnTo>
                    <a:pt x="0" y="616"/>
                  </a:lnTo>
                  <a:close/>
                </a:path>
              </a:pathLst>
            </a:custGeom>
            <a:solidFill>
              <a:srgbClr val="FF6600"/>
            </a:solidFill>
            <a:ln w="12700">
              <a:solidFill>
                <a:srgbClr val="FFFF00"/>
              </a:solidFill>
              <a:round/>
              <a:headEnd/>
              <a:tailEnd/>
            </a:ln>
          </p:spPr>
          <p:txBody>
            <a:bodyPr/>
            <a:lstStyle/>
            <a:p>
              <a:endParaRPr lang="ru-RU"/>
            </a:p>
          </p:txBody>
        </p:sp>
        <p:sp>
          <p:nvSpPr>
            <p:cNvPr id="26736" name="Rectangle 113"/>
            <p:cNvSpPr>
              <a:spLocks noChangeArrowheads="1"/>
            </p:cNvSpPr>
            <p:nvPr/>
          </p:nvSpPr>
          <p:spPr bwMode="auto">
            <a:xfrm>
              <a:off x="2175" y="3170"/>
              <a:ext cx="174" cy="564"/>
            </a:xfrm>
            <a:prstGeom prst="rect">
              <a:avLst/>
            </a:prstGeom>
            <a:solidFill>
              <a:srgbClr val="FFFF00"/>
            </a:solidFill>
            <a:ln w="12700">
              <a:solidFill>
                <a:srgbClr val="FF6600"/>
              </a:solidFill>
              <a:miter lim="800000"/>
              <a:headEnd/>
              <a:tailEnd/>
            </a:ln>
          </p:spPr>
          <p:txBody>
            <a:bodyPr/>
            <a:lstStyle/>
            <a:p>
              <a:endParaRPr lang="ru-RU"/>
            </a:p>
          </p:txBody>
        </p:sp>
        <p:sp>
          <p:nvSpPr>
            <p:cNvPr id="26737" name="Freeform 114"/>
            <p:cNvSpPr>
              <a:spLocks/>
            </p:cNvSpPr>
            <p:nvPr/>
          </p:nvSpPr>
          <p:spPr bwMode="auto">
            <a:xfrm>
              <a:off x="2175" y="3134"/>
              <a:ext cx="232" cy="36"/>
            </a:xfrm>
            <a:custGeom>
              <a:avLst/>
              <a:gdLst>
                <a:gd name="T0" fmla="*/ 206 w 275"/>
                <a:gd name="T1" fmla="*/ 37 h 37"/>
                <a:gd name="T2" fmla="*/ 275 w 275"/>
                <a:gd name="T3" fmla="*/ 0 h 37"/>
                <a:gd name="T4" fmla="*/ 69 w 275"/>
                <a:gd name="T5" fmla="*/ 0 h 37"/>
                <a:gd name="T6" fmla="*/ 0 w 275"/>
                <a:gd name="T7" fmla="*/ 37 h 37"/>
                <a:gd name="T8" fmla="*/ 206 w 275"/>
                <a:gd name="T9" fmla="*/ 37 h 37"/>
                <a:gd name="T10" fmla="*/ 0 60000 65536"/>
                <a:gd name="T11" fmla="*/ 0 60000 65536"/>
                <a:gd name="T12" fmla="*/ 0 60000 65536"/>
                <a:gd name="T13" fmla="*/ 0 60000 65536"/>
                <a:gd name="T14" fmla="*/ 0 60000 65536"/>
                <a:gd name="T15" fmla="*/ 0 w 275"/>
                <a:gd name="T16" fmla="*/ 0 h 37"/>
                <a:gd name="T17" fmla="*/ 275 w 275"/>
                <a:gd name="T18" fmla="*/ 37 h 37"/>
              </a:gdLst>
              <a:ahLst/>
              <a:cxnLst>
                <a:cxn ang="T10">
                  <a:pos x="T0" y="T1"/>
                </a:cxn>
                <a:cxn ang="T11">
                  <a:pos x="T2" y="T3"/>
                </a:cxn>
                <a:cxn ang="T12">
                  <a:pos x="T4" y="T5"/>
                </a:cxn>
                <a:cxn ang="T13">
                  <a:pos x="T6" y="T7"/>
                </a:cxn>
                <a:cxn ang="T14">
                  <a:pos x="T8" y="T9"/>
                </a:cxn>
              </a:cxnLst>
              <a:rect l="T15" t="T16" r="T17" b="T18"/>
              <a:pathLst>
                <a:path w="275" h="37">
                  <a:moveTo>
                    <a:pt x="206" y="37"/>
                  </a:moveTo>
                  <a:lnTo>
                    <a:pt x="275" y="0"/>
                  </a:lnTo>
                  <a:lnTo>
                    <a:pt x="69" y="0"/>
                  </a:lnTo>
                  <a:lnTo>
                    <a:pt x="0" y="37"/>
                  </a:lnTo>
                  <a:lnTo>
                    <a:pt x="206" y="37"/>
                  </a:lnTo>
                  <a:close/>
                </a:path>
              </a:pathLst>
            </a:custGeom>
            <a:solidFill>
              <a:srgbClr val="FF6600"/>
            </a:solidFill>
            <a:ln w="12700">
              <a:solidFill>
                <a:srgbClr val="FFFF00"/>
              </a:solidFill>
              <a:round/>
              <a:headEnd/>
              <a:tailEnd/>
            </a:ln>
          </p:spPr>
          <p:txBody>
            <a:bodyPr/>
            <a:lstStyle/>
            <a:p>
              <a:endParaRPr lang="ru-RU"/>
            </a:p>
          </p:txBody>
        </p:sp>
      </p:grpSp>
      <p:grpSp>
        <p:nvGrpSpPr>
          <p:cNvPr id="6" name="Group 115"/>
          <p:cNvGrpSpPr>
            <a:grpSpLocks/>
          </p:cNvGrpSpPr>
          <p:nvPr/>
        </p:nvGrpSpPr>
        <p:grpSpPr bwMode="auto">
          <a:xfrm>
            <a:off x="3513138" y="5434956"/>
            <a:ext cx="355600" cy="842962"/>
            <a:chOff x="2349" y="3170"/>
            <a:chExt cx="224" cy="564"/>
          </a:xfrm>
        </p:grpSpPr>
        <p:sp>
          <p:nvSpPr>
            <p:cNvPr id="26732" name="Freeform 116"/>
            <p:cNvSpPr>
              <a:spLocks/>
            </p:cNvSpPr>
            <p:nvPr/>
          </p:nvSpPr>
          <p:spPr bwMode="auto">
            <a:xfrm>
              <a:off x="2515" y="3170"/>
              <a:ext cx="58" cy="564"/>
            </a:xfrm>
            <a:custGeom>
              <a:avLst/>
              <a:gdLst>
                <a:gd name="T0" fmla="*/ 0 w 69"/>
                <a:gd name="T1" fmla="*/ 579 h 579"/>
                <a:gd name="T2" fmla="*/ 0 w 69"/>
                <a:gd name="T3" fmla="*/ 37 h 579"/>
                <a:gd name="T4" fmla="*/ 69 w 69"/>
                <a:gd name="T5" fmla="*/ 0 h 579"/>
                <a:gd name="T6" fmla="*/ 69 w 69"/>
                <a:gd name="T7" fmla="*/ 542 h 579"/>
                <a:gd name="T8" fmla="*/ 0 w 69"/>
                <a:gd name="T9" fmla="*/ 579 h 579"/>
                <a:gd name="T10" fmla="*/ 0 60000 65536"/>
                <a:gd name="T11" fmla="*/ 0 60000 65536"/>
                <a:gd name="T12" fmla="*/ 0 60000 65536"/>
                <a:gd name="T13" fmla="*/ 0 60000 65536"/>
                <a:gd name="T14" fmla="*/ 0 60000 65536"/>
                <a:gd name="T15" fmla="*/ 0 w 69"/>
                <a:gd name="T16" fmla="*/ 0 h 579"/>
                <a:gd name="T17" fmla="*/ 69 w 69"/>
                <a:gd name="T18" fmla="*/ 579 h 579"/>
              </a:gdLst>
              <a:ahLst/>
              <a:cxnLst>
                <a:cxn ang="T10">
                  <a:pos x="T0" y="T1"/>
                </a:cxn>
                <a:cxn ang="T11">
                  <a:pos x="T2" y="T3"/>
                </a:cxn>
                <a:cxn ang="T12">
                  <a:pos x="T4" y="T5"/>
                </a:cxn>
                <a:cxn ang="T13">
                  <a:pos x="T6" y="T7"/>
                </a:cxn>
                <a:cxn ang="T14">
                  <a:pos x="T8" y="T9"/>
                </a:cxn>
              </a:cxnLst>
              <a:rect l="T15" t="T16" r="T17" b="T18"/>
              <a:pathLst>
                <a:path w="69" h="579">
                  <a:moveTo>
                    <a:pt x="0" y="579"/>
                  </a:moveTo>
                  <a:lnTo>
                    <a:pt x="0" y="37"/>
                  </a:lnTo>
                  <a:lnTo>
                    <a:pt x="69" y="0"/>
                  </a:lnTo>
                  <a:lnTo>
                    <a:pt x="69" y="542"/>
                  </a:lnTo>
                  <a:lnTo>
                    <a:pt x="0" y="579"/>
                  </a:lnTo>
                  <a:close/>
                </a:path>
              </a:pathLst>
            </a:custGeom>
            <a:solidFill>
              <a:srgbClr val="FF6600"/>
            </a:solidFill>
            <a:ln w="12700">
              <a:solidFill>
                <a:srgbClr val="FFFF00"/>
              </a:solidFill>
              <a:round/>
              <a:headEnd/>
              <a:tailEnd/>
            </a:ln>
          </p:spPr>
          <p:txBody>
            <a:bodyPr/>
            <a:lstStyle/>
            <a:p>
              <a:endParaRPr lang="ru-RU"/>
            </a:p>
          </p:txBody>
        </p:sp>
        <p:sp>
          <p:nvSpPr>
            <p:cNvPr id="26733" name="Rectangle 117"/>
            <p:cNvSpPr>
              <a:spLocks noChangeArrowheads="1"/>
            </p:cNvSpPr>
            <p:nvPr/>
          </p:nvSpPr>
          <p:spPr bwMode="auto">
            <a:xfrm>
              <a:off x="2349" y="3206"/>
              <a:ext cx="166" cy="528"/>
            </a:xfrm>
            <a:prstGeom prst="rect">
              <a:avLst/>
            </a:prstGeom>
            <a:solidFill>
              <a:srgbClr val="FFFF00"/>
            </a:solidFill>
            <a:ln w="12700">
              <a:solidFill>
                <a:srgbClr val="FF6600"/>
              </a:solidFill>
              <a:miter lim="800000"/>
              <a:headEnd/>
              <a:tailEnd/>
            </a:ln>
          </p:spPr>
          <p:txBody>
            <a:bodyPr/>
            <a:lstStyle/>
            <a:p>
              <a:endParaRPr lang="ru-RU"/>
            </a:p>
          </p:txBody>
        </p:sp>
        <p:sp>
          <p:nvSpPr>
            <p:cNvPr id="26734" name="Freeform 118"/>
            <p:cNvSpPr>
              <a:spLocks/>
            </p:cNvSpPr>
            <p:nvPr/>
          </p:nvSpPr>
          <p:spPr bwMode="auto">
            <a:xfrm>
              <a:off x="2349" y="3170"/>
              <a:ext cx="224" cy="36"/>
            </a:xfrm>
            <a:custGeom>
              <a:avLst/>
              <a:gdLst>
                <a:gd name="T0" fmla="*/ 198 w 267"/>
                <a:gd name="T1" fmla="*/ 37 h 37"/>
                <a:gd name="T2" fmla="*/ 267 w 267"/>
                <a:gd name="T3" fmla="*/ 0 h 37"/>
                <a:gd name="T4" fmla="*/ 69 w 267"/>
                <a:gd name="T5" fmla="*/ 0 h 37"/>
                <a:gd name="T6" fmla="*/ 0 w 267"/>
                <a:gd name="T7" fmla="*/ 37 h 37"/>
                <a:gd name="T8" fmla="*/ 198 w 267"/>
                <a:gd name="T9" fmla="*/ 37 h 37"/>
                <a:gd name="T10" fmla="*/ 0 60000 65536"/>
                <a:gd name="T11" fmla="*/ 0 60000 65536"/>
                <a:gd name="T12" fmla="*/ 0 60000 65536"/>
                <a:gd name="T13" fmla="*/ 0 60000 65536"/>
                <a:gd name="T14" fmla="*/ 0 60000 65536"/>
                <a:gd name="T15" fmla="*/ 0 w 267"/>
                <a:gd name="T16" fmla="*/ 0 h 37"/>
                <a:gd name="T17" fmla="*/ 267 w 267"/>
                <a:gd name="T18" fmla="*/ 37 h 37"/>
              </a:gdLst>
              <a:ahLst/>
              <a:cxnLst>
                <a:cxn ang="T10">
                  <a:pos x="T0" y="T1"/>
                </a:cxn>
                <a:cxn ang="T11">
                  <a:pos x="T2" y="T3"/>
                </a:cxn>
                <a:cxn ang="T12">
                  <a:pos x="T4" y="T5"/>
                </a:cxn>
                <a:cxn ang="T13">
                  <a:pos x="T6" y="T7"/>
                </a:cxn>
                <a:cxn ang="T14">
                  <a:pos x="T8" y="T9"/>
                </a:cxn>
              </a:cxnLst>
              <a:rect l="T15" t="T16" r="T17" b="T18"/>
              <a:pathLst>
                <a:path w="267" h="37">
                  <a:moveTo>
                    <a:pt x="198" y="37"/>
                  </a:moveTo>
                  <a:lnTo>
                    <a:pt x="267" y="0"/>
                  </a:lnTo>
                  <a:lnTo>
                    <a:pt x="69" y="0"/>
                  </a:lnTo>
                  <a:lnTo>
                    <a:pt x="0" y="37"/>
                  </a:lnTo>
                  <a:lnTo>
                    <a:pt x="198" y="37"/>
                  </a:lnTo>
                  <a:close/>
                </a:path>
              </a:pathLst>
            </a:custGeom>
            <a:solidFill>
              <a:srgbClr val="FF6600"/>
            </a:solidFill>
            <a:ln w="12700">
              <a:solidFill>
                <a:srgbClr val="FFFF00"/>
              </a:solidFill>
              <a:round/>
              <a:headEnd/>
              <a:tailEnd/>
            </a:ln>
          </p:spPr>
          <p:txBody>
            <a:bodyPr/>
            <a:lstStyle/>
            <a:p>
              <a:endParaRPr lang="ru-RU"/>
            </a:p>
          </p:txBody>
        </p:sp>
      </p:grpSp>
      <p:sp>
        <p:nvSpPr>
          <p:cNvPr id="26697" name="Text Box 128"/>
          <p:cNvSpPr txBox="1">
            <a:spLocks noChangeArrowheads="1"/>
          </p:cNvSpPr>
          <p:nvPr/>
        </p:nvSpPr>
        <p:spPr bwMode="auto">
          <a:xfrm>
            <a:off x="2700338" y="6054081"/>
            <a:ext cx="276225" cy="274637"/>
          </a:xfrm>
          <a:prstGeom prst="rect">
            <a:avLst/>
          </a:prstGeom>
          <a:noFill/>
          <a:ln w="9525">
            <a:noFill/>
            <a:miter lim="800000"/>
            <a:headEnd/>
            <a:tailEnd/>
          </a:ln>
        </p:spPr>
        <p:txBody>
          <a:bodyPr>
            <a:spAutoFit/>
          </a:bodyPr>
          <a:lstStyle/>
          <a:p>
            <a:r>
              <a:rPr lang="en-US" sz="1200" b="1">
                <a:solidFill>
                  <a:srgbClr val="000066"/>
                </a:solidFill>
                <a:latin typeface="Arial" charset="0"/>
              </a:rPr>
              <a:t>S</a:t>
            </a:r>
            <a:endParaRPr lang="ru-RU" sz="1200" b="1">
              <a:solidFill>
                <a:srgbClr val="000066"/>
              </a:solidFill>
              <a:latin typeface="Arial" charset="0"/>
            </a:endParaRPr>
          </a:p>
        </p:txBody>
      </p:sp>
      <p:sp>
        <p:nvSpPr>
          <p:cNvPr id="26698" name="Text Box 129"/>
          <p:cNvSpPr txBox="1">
            <a:spLocks noChangeArrowheads="1"/>
          </p:cNvSpPr>
          <p:nvPr/>
        </p:nvSpPr>
        <p:spPr bwMode="auto">
          <a:xfrm>
            <a:off x="2936875" y="6049318"/>
            <a:ext cx="379413" cy="274638"/>
          </a:xfrm>
          <a:prstGeom prst="rect">
            <a:avLst/>
          </a:prstGeom>
          <a:noFill/>
          <a:ln w="9525">
            <a:noFill/>
            <a:miter lim="800000"/>
            <a:headEnd/>
            <a:tailEnd/>
          </a:ln>
        </p:spPr>
        <p:txBody>
          <a:bodyPr>
            <a:spAutoFit/>
          </a:bodyPr>
          <a:lstStyle/>
          <a:p>
            <a:r>
              <a:rPr lang="en-US" sz="1200" b="1">
                <a:solidFill>
                  <a:srgbClr val="000058"/>
                </a:solidFill>
                <a:latin typeface="Arial" charset="0"/>
              </a:rPr>
              <a:t>H</a:t>
            </a:r>
            <a:endParaRPr lang="ru-RU" sz="1200" b="1">
              <a:solidFill>
                <a:srgbClr val="000058"/>
              </a:solidFill>
              <a:latin typeface="Arial" charset="0"/>
            </a:endParaRPr>
          </a:p>
        </p:txBody>
      </p:sp>
      <p:sp>
        <p:nvSpPr>
          <p:cNvPr id="26699" name="Text Box 130"/>
          <p:cNvSpPr txBox="1">
            <a:spLocks noChangeArrowheads="1"/>
          </p:cNvSpPr>
          <p:nvPr/>
        </p:nvSpPr>
        <p:spPr bwMode="auto">
          <a:xfrm>
            <a:off x="3203575" y="6054081"/>
            <a:ext cx="360363" cy="274637"/>
          </a:xfrm>
          <a:prstGeom prst="rect">
            <a:avLst/>
          </a:prstGeom>
          <a:noFill/>
          <a:ln w="9525">
            <a:noFill/>
            <a:miter lim="800000"/>
            <a:headEnd/>
            <a:tailEnd/>
          </a:ln>
        </p:spPr>
        <p:txBody>
          <a:bodyPr>
            <a:spAutoFit/>
          </a:bodyPr>
          <a:lstStyle/>
          <a:p>
            <a:r>
              <a:rPr lang="en-US" sz="1200" b="1">
                <a:solidFill>
                  <a:srgbClr val="000066"/>
                </a:solidFill>
                <a:latin typeface="Arial" charset="0"/>
              </a:rPr>
              <a:t>Al</a:t>
            </a:r>
            <a:endParaRPr lang="ru-RU" sz="1200" b="1">
              <a:solidFill>
                <a:srgbClr val="000066"/>
              </a:solidFill>
              <a:latin typeface="Arial" charset="0"/>
            </a:endParaRPr>
          </a:p>
        </p:txBody>
      </p:sp>
      <p:sp>
        <p:nvSpPr>
          <p:cNvPr id="26700" name="Text Box 131"/>
          <p:cNvSpPr txBox="1">
            <a:spLocks noChangeArrowheads="1"/>
          </p:cNvSpPr>
          <p:nvPr/>
        </p:nvSpPr>
        <p:spPr bwMode="auto">
          <a:xfrm>
            <a:off x="3432175" y="6054081"/>
            <a:ext cx="504825" cy="274637"/>
          </a:xfrm>
          <a:prstGeom prst="rect">
            <a:avLst/>
          </a:prstGeom>
          <a:noFill/>
          <a:ln w="9525">
            <a:noFill/>
            <a:miter lim="800000"/>
            <a:headEnd/>
            <a:tailEnd/>
          </a:ln>
        </p:spPr>
        <p:txBody>
          <a:bodyPr>
            <a:spAutoFit/>
          </a:bodyPr>
          <a:lstStyle/>
          <a:p>
            <a:r>
              <a:rPr lang="en-US" sz="1200" b="1">
                <a:solidFill>
                  <a:srgbClr val="000066"/>
                </a:solidFill>
                <a:latin typeface="Arial" charset="0"/>
              </a:rPr>
              <a:t>EM</a:t>
            </a:r>
            <a:endParaRPr lang="ru-RU" sz="1200" b="1">
              <a:solidFill>
                <a:srgbClr val="000066"/>
              </a:solidFill>
              <a:latin typeface="Arial" charset="0"/>
            </a:endParaRPr>
          </a:p>
        </p:txBody>
      </p:sp>
      <p:sp>
        <p:nvSpPr>
          <p:cNvPr id="26701" name="Rectangle 22"/>
          <p:cNvSpPr>
            <a:spLocks noChangeArrowheads="1"/>
          </p:cNvSpPr>
          <p:nvPr/>
        </p:nvSpPr>
        <p:spPr bwMode="auto">
          <a:xfrm>
            <a:off x="4143375" y="3593456"/>
            <a:ext cx="274638" cy="2711450"/>
          </a:xfrm>
          <a:prstGeom prst="rect">
            <a:avLst/>
          </a:prstGeom>
          <a:solidFill>
            <a:srgbClr val="FFFF00"/>
          </a:solidFill>
          <a:ln w="12700">
            <a:solidFill>
              <a:srgbClr val="FF6600"/>
            </a:solidFill>
            <a:miter lim="800000"/>
            <a:headEnd/>
            <a:tailEnd/>
          </a:ln>
        </p:spPr>
        <p:txBody>
          <a:bodyPr/>
          <a:lstStyle/>
          <a:p>
            <a:endParaRPr lang="ru-RU"/>
          </a:p>
        </p:txBody>
      </p:sp>
      <p:sp>
        <p:nvSpPr>
          <p:cNvPr id="26702" name="Rectangle 28"/>
          <p:cNvSpPr>
            <a:spLocks noChangeArrowheads="1"/>
          </p:cNvSpPr>
          <p:nvPr/>
        </p:nvSpPr>
        <p:spPr bwMode="auto">
          <a:xfrm>
            <a:off x="4681538" y="4776143"/>
            <a:ext cx="276225" cy="1528763"/>
          </a:xfrm>
          <a:prstGeom prst="rect">
            <a:avLst/>
          </a:prstGeom>
          <a:solidFill>
            <a:srgbClr val="FFFF00"/>
          </a:solidFill>
          <a:ln w="12700">
            <a:solidFill>
              <a:srgbClr val="FF6600"/>
            </a:solidFill>
            <a:miter lim="800000"/>
            <a:headEnd/>
            <a:tailEnd/>
          </a:ln>
        </p:spPr>
        <p:txBody>
          <a:bodyPr/>
          <a:lstStyle/>
          <a:p>
            <a:endParaRPr lang="ru-RU"/>
          </a:p>
        </p:txBody>
      </p:sp>
      <p:sp>
        <p:nvSpPr>
          <p:cNvPr id="26703" name="Text Box 92"/>
          <p:cNvSpPr txBox="1">
            <a:spLocks noChangeArrowheads="1"/>
          </p:cNvSpPr>
          <p:nvPr/>
        </p:nvSpPr>
        <p:spPr bwMode="auto">
          <a:xfrm>
            <a:off x="4572000" y="6079481"/>
            <a:ext cx="500063" cy="274637"/>
          </a:xfrm>
          <a:prstGeom prst="rect">
            <a:avLst/>
          </a:prstGeom>
          <a:noFill/>
          <a:ln w="9525">
            <a:noFill/>
            <a:miter lim="800000"/>
            <a:headEnd/>
            <a:tailEnd/>
          </a:ln>
        </p:spPr>
        <p:txBody>
          <a:bodyPr>
            <a:spAutoFit/>
          </a:bodyPr>
          <a:lstStyle/>
          <a:p>
            <a:r>
              <a:rPr lang="ru-RU" sz="1200" b="1">
                <a:solidFill>
                  <a:srgbClr val="000066"/>
                </a:solidFill>
                <a:latin typeface="Arial" charset="0"/>
              </a:rPr>
              <a:t> </a:t>
            </a:r>
            <a:r>
              <a:rPr lang="en-US" sz="1200" b="1">
                <a:solidFill>
                  <a:srgbClr val="000066"/>
                </a:solidFill>
                <a:latin typeface="Arial" charset="0"/>
              </a:rPr>
              <a:t>EM</a:t>
            </a:r>
            <a:endParaRPr lang="ru-RU" sz="1200" b="1">
              <a:solidFill>
                <a:srgbClr val="000066"/>
              </a:solidFill>
              <a:latin typeface="Arial" charset="0"/>
            </a:endParaRPr>
          </a:p>
        </p:txBody>
      </p:sp>
      <p:sp>
        <p:nvSpPr>
          <p:cNvPr id="26704" name="Text Box 83"/>
          <p:cNvSpPr txBox="1">
            <a:spLocks noChangeArrowheads="1"/>
          </p:cNvSpPr>
          <p:nvPr/>
        </p:nvSpPr>
        <p:spPr bwMode="auto">
          <a:xfrm>
            <a:off x="4171950" y="6076306"/>
            <a:ext cx="285750" cy="274637"/>
          </a:xfrm>
          <a:prstGeom prst="rect">
            <a:avLst/>
          </a:prstGeom>
          <a:noFill/>
          <a:ln w="9525">
            <a:noFill/>
            <a:miter lim="800000"/>
            <a:headEnd/>
            <a:tailEnd/>
          </a:ln>
        </p:spPr>
        <p:txBody>
          <a:bodyPr wrap="none">
            <a:spAutoFit/>
          </a:bodyPr>
          <a:lstStyle/>
          <a:p>
            <a:r>
              <a:rPr lang="en-US" sz="1200" b="1">
                <a:solidFill>
                  <a:srgbClr val="000066"/>
                </a:solidFill>
                <a:latin typeface="Arial" charset="0"/>
              </a:rPr>
              <a:t>S</a:t>
            </a:r>
            <a:endParaRPr lang="ru-RU" sz="1200" b="1">
              <a:solidFill>
                <a:srgbClr val="000066"/>
              </a:solidFill>
              <a:latin typeface="Arial" charset="0"/>
            </a:endParaRPr>
          </a:p>
        </p:txBody>
      </p:sp>
      <p:sp>
        <p:nvSpPr>
          <p:cNvPr id="26705" name="Freeform 21"/>
          <p:cNvSpPr>
            <a:spLocks/>
          </p:cNvSpPr>
          <p:nvPr/>
        </p:nvSpPr>
        <p:spPr bwMode="auto">
          <a:xfrm>
            <a:off x="4418013" y="3537893"/>
            <a:ext cx="90487" cy="2767013"/>
          </a:xfrm>
          <a:custGeom>
            <a:avLst/>
            <a:gdLst>
              <a:gd name="T0" fmla="*/ 0 w 69"/>
              <a:gd name="T1" fmla="*/ 1789 h 1789"/>
              <a:gd name="T2" fmla="*/ 0 w 69"/>
              <a:gd name="T3" fmla="*/ 36 h 1789"/>
              <a:gd name="T4" fmla="*/ 69 w 69"/>
              <a:gd name="T5" fmla="*/ 0 h 1789"/>
              <a:gd name="T6" fmla="*/ 69 w 69"/>
              <a:gd name="T7" fmla="*/ 1752 h 1789"/>
              <a:gd name="T8" fmla="*/ 0 w 69"/>
              <a:gd name="T9" fmla="*/ 1789 h 1789"/>
              <a:gd name="T10" fmla="*/ 0 60000 65536"/>
              <a:gd name="T11" fmla="*/ 0 60000 65536"/>
              <a:gd name="T12" fmla="*/ 0 60000 65536"/>
              <a:gd name="T13" fmla="*/ 0 60000 65536"/>
              <a:gd name="T14" fmla="*/ 0 60000 65536"/>
              <a:gd name="T15" fmla="*/ 0 w 69"/>
              <a:gd name="T16" fmla="*/ 0 h 1789"/>
              <a:gd name="T17" fmla="*/ 69 w 69"/>
              <a:gd name="T18" fmla="*/ 1789 h 1789"/>
            </a:gdLst>
            <a:ahLst/>
            <a:cxnLst>
              <a:cxn ang="T10">
                <a:pos x="T0" y="T1"/>
              </a:cxn>
              <a:cxn ang="T11">
                <a:pos x="T2" y="T3"/>
              </a:cxn>
              <a:cxn ang="T12">
                <a:pos x="T4" y="T5"/>
              </a:cxn>
              <a:cxn ang="T13">
                <a:pos x="T6" y="T7"/>
              </a:cxn>
              <a:cxn ang="T14">
                <a:pos x="T8" y="T9"/>
              </a:cxn>
            </a:cxnLst>
            <a:rect l="T15" t="T16" r="T17" b="T18"/>
            <a:pathLst>
              <a:path w="69" h="1789">
                <a:moveTo>
                  <a:pt x="0" y="1789"/>
                </a:moveTo>
                <a:lnTo>
                  <a:pt x="0" y="36"/>
                </a:lnTo>
                <a:lnTo>
                  <a:pt x="69" y="0"/>
                </a:lnTo>
                <a:lnTo>
                  <a:pt x="69" y="1752"/>
                </a:lnTo>
                <a:lnTo>
                  <a:pt x="0" y="1789"/>
                </a:lnTo>
                <a:close/>
              </a:path>
            </a:pathLst>
          </a:custGeom>
          <a:solidFill>
            <a:srgbClr val="FF6600"/>
          </a:solidFill>
          <a:ln w="12700">
            <a:solidFill>
              <a:srgbClr val="FFFF00"/>
            </a:solidFill>
            <a:round/>
            <a:headEnd/>
            <a:tailEnd/>
          </a:ln>
        </p:spPr>
        <p:txBody>
          <a:bodyPr/>
          <a:lstStyle/>
          <a:p>
            <a:endParaRPr lang="ru-RU"/>
          </a:p>
        </p:txBody>
      </p:sp>
      <p:sp>
        <p:nvSpPr>
          <p:cNvPr id="26706" name="Rectangle 25"/>
          <p:cNvSpPr>
            <a:spLocks noChangeArrowheads="1"/>
          </p:cNvSpPr>
          <p:nvPr/>
        </p:nvSpPr>
        <p:spPr bwMode="auto">
          <a:xfrm>
            <a:off x="4418013" y="4717406"/>
            <a:ext cx="263525" cy="1587500"/>
          </a:xfrm>
          <a:prstGeom prst="rect">
            <a:avLst/>
          </a:prstGeom>
          <a:solidFill>
            <a:srgbClr val="FFFF00"/>
          </a:solidFill>
          <a:ln w="12700">
            <a:solidFill>
              <a:srgbClr val="FF6600"/>
            </a:solidFill>
            <a:miter lim="800000"/>
            <a:headEnd/>
            <a:tailEnd/>
          </a:ln>
        </p:spPr>
        <p:txBody>
          <a:bodyPr/>
          <a:lstStyle/>
          <a:p>
            <a:endParaRPr lang="ru-RU"/>
          </a:p>
        </p:txBody>
      </p:sp>
      <p:sp>
        <p:nvSpPr>
          <p:cNvPr id="26707" name="Text Box 89"/>
          <p:cNvSpPr txBox="1">
            <a:spLocks noChangeArrowheads="1"/>
          </p:cNvSpPr>
          <p:nvPr/>
        </p:nvSpPr>
        <p:spPr bwMode="auto">
          <a:xfrm>
            <a:off x="4356100" y="6079481"/>
            <a:ext cx="396875" cy="274637"/>
          </a:xfrm>
          <a:prstGeom prst="rect">
            <a:avLst/>
          </a:prstGeom>
          <a:noFill/>
          <a:ln w="9525">
            <a:noFill/>
            <a:miter lim="800000"/>
            <a:headEnd/>
            <a:tailEnd/>
          </a:ln>
        </p:spPr>
        <p:txBody>
          <a:bodyPr>
            <a:spAutoFit/>
          </a:bodyPr>
          <a:lstStyle/>
          <a:p>
            <a:r>
              <a:rPr lang="en-US" sz="1200" b="1">
                <a:solidFill>
                  <a:srgbClr val="000066"/>
                </a:solidFill>
                <a:latin typeface="Arial" charset="0"/>
              </a:rPr>
              <a:t> Al</a:t>
            </a:r>
            <a:endParaRPr lang="ru-RU" sz="1200" b="1">
              <a:solidFill>
                <a:srgbClr val="000066"/>
              </a:solidFill>
              <a:latin typeface="Arial" charset="0"/>
            </a:endParaRPr>
          </a:p>
        </p:txBody>
      </p:sp>
      <p:sp>
        <p:nvSpPr>
          <p:cNvPr id="26708" name="Rectangle 34"/>
          <p:cNvSpPr>
            <a:spLocks noChangeArrowheads="1"/>
          </p:cNvSpPr>
          <p:nvPr/>
        </p:nvSpPr>
        <p:spPr bwMode="auto">
          <a:xfrm>
            <a:off x="5629275" y="3837931"/>
            <a:ext cx="274638" cy="2466975"/>
          </a:xfrm>
          <a:prstGeom prst="rect">
            <a:avLst/>
          </a:prstGeom>
          <a:solidFill>
            <a:srgbClr val="FFFF00"/>
          </a:solidFill>
          <a:ln w="12700">
            <a:solidFill>
              <a:srgbClr val="FF6600"/>
            </a:solidFill>
            <a:miter lim="800000"/>
            <a:headEnd/>
            <a:tailEnd/>
          </a:ln>
        </p:spPr>
        <p:txBody>
          <a:bodyPr/>
          <a:lstStyle/>
          <a:p>
            <a:endParaRPr lang="ru-RU"/>
          </a:p>
        </p:txBody>
      </p:sp>
      <p:sp>
        <p:nvSpPr>
          <p:cNvPr id="26709" name="Rectangle 40"/>
          <p:cNvSpPr>
            <a:spLocks noChangeArrowheads="1"/>
          </p:cNvSpPr>
          <p:nvPr/>
        </p:nvSpPr>
        <p:spPr bwMode="auto">
          <a:xfrm>
            <a:off x="6176963" y="4896793"/>
            <a:ext cx="266700" cy="1408113"/>
          </a:xfrm>
          <a:prstGeom prst="rect">
            <a:avLst/>
          </a:prstGeom>
          <a:solidFill>
            <a:srgbClr val="FFFF00"/>
          </a:solidFill>
          <a:ln w="12700">
            <a:solidFill>
              <a:srgbClr val="FF6600"/>
            </a:solidFill>
            <a:miter lim="800000"/>
            <a:headEnd/>
            <a:tailEnd/>
          </a:ln>
        </p:spPr>
        <p:txBody>
          <a:bodyPr/>
          <a:lstStyle/>
          <a:p>
            <a:endParaRPr lang="ru-RU"/>
          </a:p>
        </p:txBody>
      </p:sp>
      <p:sp>
        <p:nvSpPr>
          <p:cNvPr id="26710" name="Rectangle 43"/>
          <p:cNvSpPr>
            <a:spLocks noChangeArrowheads="1"/>
          </p:cNvSpPr>
          <p:nvPr/>
        </p:nvSpPr>
        <p:spPr bwMode="auto">
          <a:xfrm>
            <a:off x="6443663" y="4963468"/>
            <a:ext cx="273050" cy="1341438"/>
          </a:xfrm>
          <a:prstGeom prst="rect">
            <a:avLst/>
          </a:prstGeom>
          <a:solidFill>
            <a:srgbClr val="FFFF00"/>
          </a:solidFill>
          <a:ln w="12700">
            <a:solidFill>
              <a:srgbClr val="FF6600"/>
            </a:solidFill>
            <a:miter lim="800000"/>
            <a:headEnd/>
            <a:tailEnd/>
          </a:ln>
        </p:spPr>
        <p:txBody>
          <a:bodyPr/>
          <a:lstStyle/>
          <a:p>
            <a:endParaRPr lang="ru-RU"/>
          </a:p>
        </p:txBody>
      </p:sp>
      <p:sp>
        <p:nvSpPr>
          <p:cNvPr id="26711" name="Text Box 84"/>
          <p:cNvSpPr txBox="1">
            <a:spLocks noChangeArrowheads="1"/>
          </p:cNvSpPr>
          <p:nvPr/>
        </p:nvSpPr>
        <p:spPr bwMode="auto">
          <a:xfrm>
            <a:off x="5629275" y="6076306"/>
            <a:ext cx="285750" cy="274637"/>
          </a:xfrm>
          <a:prstGeom prst="rect">
            <a:avLst/>
          </a:prstGeom>
          <a:noFill/>
          <a:ln w="9525">
            <a:noFill/>
            <a:miter lim="800000"/>
            <a:headEnd/>
            <a:tailEnd/>
          </a:ln>
        </p:spPr>
        <p:txBody>
          <a:bodyPr wrap="none">
            <a:spAutoFit/>
          </a:bodyPr>
          <a:lstStyle/>
          <a:p>
            <a:r>
              <a:rPr lang="en-US" sz="1200" b="1">
                <a:solidFill>
                  <a:srgbClr val="000066"/>
                </a:solidFill>
                <a:latin typeface="Arial" charset="0"/>
              </a:rPr>
              <a:t>S</a:t>
            </a:r>
            <a:endParaRPr lang="ru-RU" sz="1200" b="1">
              <a:solidFill>
                <a:srgbClr val="000066"/>
              </a:solidFill>
              <a:latin typeface="Arial" charset="0"/>
            </a:endParaRPr>
          </a:p>
        </p:txBody>
      </p:sp>
      <p:sp>
        <p:nvSpPr>
          <p:cNvPr id="26712" name="Text Box 90"/>
          <p:cNvSpPr txBox="1">
            <a:spLocks noChangeArrowheads="1"/>
          </p:cNvSpPr>
          <p:nvPr/>
        </p:nvSpPr>
        <p:spPr bwMode="auto">
          <a:xfrm>
            <a:off x="6372225" y="6079481"/>
            <a:ext cx="504825" cy="274637"/>
          </a:xfrm>
          <a:prstGeom prst="rect">
            <a:avLst/>
          </a:prstGeom>
          <a:noFill/>
          <a:ln w="9525">
            <a:noFill/>
            <a:miter lim="800000"/>
            <a:headEnd/>
            <a:tailEnd/>
          </a:ln>
        </p:spPr>
        <p:txBody>
          <a:bodyPr>
            <a:spAutoFit/>
          </a:bodyPr>
          <a:lstStyle/>
          <a:p>
            <a:r>
              <a:rPr lang="en-US" sz="1200" b="1">
                <a:solidFill>
                  <a:srgbClr val="000066"/>
                </a:solidFill>
                <a:latin typeface="Arial" charset="0"/>
              </a:rPr>
              <a:t> Al</a:t>
            </a:r>
            <a:endParaRPr lang="ru-RU" sz="1200" b="1">
              <a:solidFill>
                <a:srgbClr val="000066"/>
              </a:solidFill>
              <a:latin typeface="Arial" charset="0"/>
            </a:endParaRPr>
          </a:p>
        </p:txBody>
      </p:sp>
      <p:sp>
        <p:nvSpPr>
          <p:cNvPr id="26713" name="Text Box 93"/>
          <p:cNvSpPr txBox="1">
            <a:spLocks noChangeArrowheads="1"/>
          </p:cNvSpPr>
          <p:nvPr/>
        </p:nvSpPr>
        <p:spPr bwMode="auto">
          <a:xfrm>
            <a:off x="5981700" y="6074718"/>
            <a:ext cx="576263" cy="274638"/>
          </a:xfrm>
          <a:prstGeom prst="rect">
            <a:avLst/>
          </a:prstGeom>
          <a:noFill/>
          <a:ln w="9525">
            <a:noFill/>
            <a:miter lim="800000"/>
            <a:headEnd/>
            <a:tailEnd/>
          </a:ln>
        </p:spPr>
        <p:txBody>
          <a:bodyPr>
            <a:spAutoFit/>
          </a:bodyPr>
          <a:lstStyle/>
          <a:p>
            <a:r>
              <a:rPr lang="en-US" sz="1200" b="1">
                <a:solidFill>
                  <a:srgbClr val="000066"/>
                </a:solidFill>
                <a:latin typeface="Arial" charset="0"/>
              </a:rPr>
              <a:t>   EM</a:t>
            </a:r>
            <a:endParaRPr lang="ru-RU" sz="1200" b="1">
              <a:solidFill>
                <a:srgbClr val="000066"/>
              </a:solidFill>
              <a:latin typeface="Arial" charset="0"/>
            </a:endParaRPr>
          </a:p>
        </p:txBody>
      </p:sp>
      <p:sp>
        <p:nvSpPr>
          <p:cNvPr id="26714" name="Freeform 33"/>
          <p:cNvSpPr>
            <a:spLocks/>
          </p:cNvSpPr>
          <p:nvPr/>
        </p:nvSpPr>
        <p:spPr bwMode="auto">
          <a:xfrm>
            <a:off x="5903913" y="3780781"/>
            <a:ext cx="88900" cy="2524125"/>
          </a:xfrm>
          <a:custGeom>
            <a:avLst/>
            <a:gdLst>
              <a:gd name="T0" fmla="*/ 0 w 68"/>
              <a:gd name="T1" fmla="*/ 1632 h 1632"/>
              <a:gd name="T2" fmla="*/ 0 w 68"/>
              <a:gd name="T3" fmla="*/ 37 h 1632"/>
              <a:gd name="T4" fmla="*/ 68 w 68"/>
              <a:gd name="T5" fmla="*/ 0 h 1632"/>
              <a:gd name="T6" fmla="*/ 68 w 68"/>
              <a:gd name="T7" fmla="*/ 1595 h 1632"/>
              <a:gd name="T8" fmla="*/ 0 w 68"/>
              <a:gd name="T9" fmla="*/ 1632 h 1632"/>
              <a:gd name="T10" fmla="*/ 0 60000 65536"/>
              <a:gd name="T11" fmla="*/ 0 60000 65536"/>
              <a:gd name="T12" fmla="*/ 0 60000 65536"/>
              <a:gd name="T13" fmla="*/ 0 60000 65536"/>
              <a:gd name="T14" fmla="*/ 0 60000 65536"/>
              <a:gd name="T15" fmla="*/ 0 w 68"/>
              <a:gd name="T16" fmla="*/ 0 h 1632"/>
              <a:gd name="T17" fmla="*/ 68 w 68"/>
              <a:gd name="T18" fmla="*/ 1632 h 1632"/>
            </a:gdLst>
            <a:ahLst/>
            <a:cxnLst>
              <a:cxn ang="T10">
                <a:pos x="T0" y="T1"/>
              </a:cxn>
              <a:cxn ang="T11">
                <a:pos x="T2" y="T3"/>
              </a:cxn>
              <a:cxn ang="T12">
                <a:pos x="T4" y="T5"/>
              </a:cxn>
              <a:cxn ang="T13">
                <a:pos x="T6" y="T7"/>
              </a:cxn>
              <a:cxn ang="T14">
                <a:pos x="T8" y="T9"/>
              </a:cxn>
            </a:cxnLst>
            <a:rect l="T15" t="T16" r="T17" b="T18"/>
            <a:pathLst>
              <a:path w="68" h="1632">
                <a:moveTo>
                  <a:pt x="0" y="1632"/>
                </a:moveTo>
                <a:lnTo>
                  <a:pt x="0" y="37"/>
                </a:lnTo>
                <a:lnTo>
                  <a:pt x="68" y="0"/>
                </a:lnTo>
                <a:lnTo>
                  <a:pt x="68" y="1595"/>
                </a:lnTo>
                <a:lnTo>
                  <a:pt x="0" y="1632"/>
                </a:lnTo>
                <a:close/>
              </a:path>
            </a:pathLst>
          </a:custGeom>
          <a:solidFill>
            <a:srgbClr val="FF6600"/>
          </a:solidFill>
          <a:ln w="12700">
            <a:solidFill>
              <a:srgbClr val="FFFF00"/>
            </a:solidFill>
            <a:round/>
            <a:headEnd/>
            <a:tailEnd/>
          </a:ln>
        </p:spPr>
        <p:txBody>
          <a:bodyPr/>
          <a:lstStyle/>
          <a:p>
            <a:endParaRPr lang="ru-RU"/>
          </a:p>
        </p:txBody>
      </p:sp>
      <p:sp>
        <p:nvSpPr>
          <p:cNvPr id="26715" name="Rectangle 37"/>
          <p:cNvSpPr>
            <a:spLocks noChangeArrowheads="1"/>
          </p:cNvSpPr>
          <p:nvPr/>
        </p:nvSpPr>
        <p:spPr bwMode="auto">
          <a:xfrm>
            <a:off x="5903913" y="4611043"/>
            <a:ext cx="285750" cy="1693863"/>
          </a:xfrm>
          <a:prstGeom prst="rect">
            <a:avLst/>
          </a:prstGeom>
          <a:solidFill>
            <a:srgbClr val="FFFF00"/>
          </a:solidFill>
          <a:ln w="12700">
            <a:solidFill>
              <a:srgbClr val="FF6600"/>
            </a:solidFill>
            <a:miter lim="800000"/>
            <a:headEnd/>
            <a:tailEnd/>
          </a:ln>
        </p:spPr>
        <p:txBody>
          <a:bodyPr/>
          <a:lstStyle/>
          <a:p>
            <a:endParaRPr lang="ru-RU"/>
          </a:p>
        </p:txBody>
      </p:sp>
      <p:sp>
        <p:nvSpPr>
          <p:cNvPr id="26716" name="Text Box 87"/>
          <p:cNvSpPr txBox="1">
            <a:spLocks noChangeArrowheads="1"/>
          </p:cNvSpPr>
          <p:nvPr/>
        </p:nvSpPr>
        <p:spPr bwMode="auto">
          <a:xfrm>
            <a:off x="5872163" y="6082656"/>
            <a:ext cx="293687" cy="274637"/>
          </a:xfrm>
          <a:prstGeom prst="rect">
            <a:avLst/>
          </a:prstGeom>
          <a:noFill/>
          <a:ln w="9525">
            <a:noFill/>
            <a:miter lim="800000"/>
            <a:headEnd/>
            <a:tailEnd/>
          </a:ln>
        </p:spPr>
        <p:txBody>
          <a:bodyPr wrap="none">
            <a:spAutoFit/>
          </a:bodyPr>
          <a:lstStyle/>
          <a:p>
            <a:r>
              <a:rPr lang="en-US" sz="1200" b="1">
                <a:solidFill>
                  <a:srgbClr val="000058"/>
                </a:solidFill>
                <a:latin typeface="Arial" charset="0"/>
              </a:rPr>
              <a:t>H</a:t>
            </a:r>
            <a:endParaRPr lang="ru-RU" sz="1200" b="1">
              <a:solidFill>
                <a:srgbClr val="000058"/>
              </a:solidFill>
              <a:latin typeface="Arial" charset="0"/>
            </a:endParaRPr>
          </a:p>
        </p:txBody>
      </p:sp>
      <p:sp>
        <p:nvSpPr>
          <p:cNvPr id="26717" name="Rectangle 46"/>
          <p:cNvSpPr>
            <a:spLocks noChangeArrowheads="1"/>
          </p:cNvSpPr>
          <p:nvPr/>
        </p:nvSpPr>
        <p:spPr bwMode="auto">
          <a:xfrm>
            <a:off x="7123113" y="2861618"/>
            <a:ext cx="304800" cy="3443288"/>
          </a:xfrm>
          <a:prstGeom prst="rect">
            <a:avLst/>
          </a:prstGeom>
          <a:solidFill>
            <a:srgbClr val="FFFF00"/>
          </a:solidFill>
          <a:ln w="12700">
            <a:solidFill>
              <a:srgbClr val="FF6600"/>
            </a:solidFill>
            <a:miter lim="800000"/>
            <a:headEnd/>
            <a:tailEnd/>
          </a:ln>
        </p:spPr>
        <p:txBody>
          <a:bodyPr/>
          <a:lstStyle/>
          <a:p>
            <a:endParaRPr lang="ru-RU"/>
          </a:p>
        </p:txBody>
      </p:sp>
      <p:sp>
        <p:nvSpPr>
          <p:cNvPr id="26718" name="Rectangle 49"/>
          <p:cNvSpPr>
            <a:spLocks noChangeArrowheads="1"/>
          </p:cNvSpPr>
          <p:nvPr/>
        </p:nvSpPr>
        <p:spPr bwMode="auto">
          <a:xfrm>
            <a:off x="7388225" y="3161656"/>
            <a:ext cx="274638" cy="3143250"/>
          </a:xfrm>
          <a:prstGeom prst="rect">
            <a:avLst/>
          </a:prstGeom>
          <a:solidFill>
            <a:srgbClr val="FFFF00"/>
          </a:solidFill>
          <a:ln w="12700">
            <a:solidFill>
              <a:srgbClr val="FF6600"/>
            </a:solidFill>
            <a:miter lim="800000"/>
            <a:headEnd/>
            <a:tailEnd/>
          </a:ln>
        </p:spPr>
        <p:txBody>
          <a:bodyPr/>
          <a:lstStyle/>
          <a:p>
            <a:endParaRPr lang="ru-RU"/>
          </a:p>
        </p:txBody>
      </p:sp>
      <p:sp>
        <p:nvSpPr>
          <p:cNvPr id="26719" name="Rectangle 52"/>
          <p:cNvSpPr>
            <a:spLocks noChangeArrowheads="1"/>
          </p:cNvSpPr>
          <p:nvPr/>
        </p:nvSpPr>
        <p:spPr bwMode="auto">
          <a:xfrm>
            <a:off x="7662863" y="3528368"/>
            <a:ext cx="274637" cy="2776538"/>
          </a:xfrm>
          <a:prstGeom prst="rect">
            <a:avLst/>
          </a:prstGeom>
          <a:solidFill>
            <a:srgbClr val="FFFF00"/>
          </a:solidFill>
          <a:ln w="12700">
            <a:solidFill>
              <a:srgbClr val="FF6600"/>
            </a:solidFill>
            <a:miter lim="800000"/>
            <a:headEnd/>
            <a:tailEnd/>
          </a:ln>
        </p:spPr>
        <p:txBody>
          <a:bodyPr/>
          <a:lstStyle/>
          <a:p>
            <a:endParaRPr lang="ru-RU"/>
          </a:p>
        </p:txBody>
      </p:sp>
      <p:sp>
        <p:nvSpPr>
          <p:cNvPr id="26720" name="Rectangle 55"/>
          <p:cNvSpPr>
            <a:spLocks noChangeArrowheads="1"/>
          </p:cNvSpPr>
          <p:nvPr/>
        </p:nvSpPr>
        <p:spPr bwMode="auto">
          <a:xfrm>
            <a:off x="7937500" y="3771256"/>
            <a:ext cx="265113" cy="2533650"/>
          </a:xfrm>
          <a:prstGeom prst="rect">
            <a:avLst/>
          </a:prstGeom>
          <a:solidFill>
            <a:srgbClr val="FFFF00"/>
          </a:solidFill>
          <a:ln w="12700">
            <a:solidFill>
              <a:srgbClr val="FF6600"/>
            </a:solidFill>
            <a:miter lim="800000"/>
            <a:headEnd/>
            <a:tailEnd/>
          </a:ln>
        </p:spPr>
        <p:txBody>
          <a:bodyPr/>
          <a:lstStyle/>
          <a:p>
            <a:endParaRPr lang="ru-RU"/>
          </a:p>
        </p:txBody>
      </p:sp>
      <p:sp>
        <p:nvSpPr>
          <p:cNvPr id="26721" name="Text Box 85"/>
          <p:cNvSpPr txBox="1">
            <a:spLocks noChangeArrowheads="1"/>
          </p:cNvSpPr>
          <p:nvPr/>
        </p:nvSpPr>
        <p:spPr bwMode="auto">
          <a:xfrm>
            <a:off x="7596188" y="6076306"/>
            <a:ext cx="368300" cy="274637"/>
          </a:xfrm>
          <a:prstGeom prst="rect">
            <a:avLst/>
          </a:prstGeom>
          <a:noFill/>
          <a:ln w="9525">
            <a:noFill/>
            <a:miter lim="800000"/>
            <a:headEnd/>
            <a:tailEnd/>
          </a:ln>
        </p:spPr>
        <p:txBody>
          <a:bodyPr>
            <a:spAutoFit/>
          </a:bodyPr>
          <a:lstStyle/>
          <a:p>
            <a:r>
              <a:rPr lang="ru-RU" sz="1200" b="1">
                <a:solidFill>
                  <a:srgbClr val="000066"/>
                </a:solidFill>
                <a:latin typeface="Arial" charset="0"/>
              </a:rPr>
              <a:t> </a:t>
            </a:r>
            <a:r>
              <a:rPr lang="en-US" sz="1200" b="1">
                <a:solidFill>
                  <a:srgbClr val="000066"/>
                </a:solidFill>
                <a:latin typeface="Arial" charset="0"/>
              </a:rPr>
              <a:t>S</a:t>
            </a:r>
            <a:endParaRPr lang="ru-RU" sz="1200" b="1">
              <a:solidFill>
                <a:srgbClr val="000066"/>
              </a:solidFill>
              <a:latin typeface="Arial" charset="0"/>
            </a:endParaRPr>
          </a:p>
        </p:txBody>
      </p:sp>
      <p:sp>
        <p:nvSpPr>
          <p:cNvPr id="26722" name="Text Box 88"/>
          <p:cNvSpPr txBox="1">
            <a:spLocks noChangeArrowheads="1"/>
          </p:cNvSpPr>
          <p:nvPr/>
        </p:nvSpPr>
        <p:spPr bwMode="auto">
          <a:xfrm>
            <a:off x="7094538" y="6079481"/>
            <a:ext cx="293687" cy="274637"/>
          </a:xfrm>
          <a:prstGeom prst="rect">
            <a:avLst/>
          </a:prstGeom>
          <a:noFill/>
          <a:ln w="9525">
            <a:noFill/>
            <a:miter lim="800000"/>
            <a:headEnd/>
            <a:tailEnd/>
          </a:ln>
        </p:spPr>
        <p:txBody>
          <a:bodyPr wrap="none">
            <a:spAutoFit/>
          </a:bodyPr>
          <a:lstStyle/>
          <a:p>
            <a:r>
              <a:rPr lang="en-US" sz="1200" b="1">
                <a:solidFill>
                  <a:srgbClr val="000058"/>
                </a:solidFill>
                <a:latin typeface="Arial" charset="0"/>
              </a:rPr>
              <a:t>H</a:t>
            </a:r>
            <a:endParaRPr lang="ru-RU" sz="1200" b="1">
              <a:solidFill>
                <a:srgbClr val="000058"/>
              </a:solidFill>
              <a:latin typeface="Arial" charset="0"/>
            </a:endParaRPr>
          </a:p>
        </p:txBody>
      </p:sp>
      <p:sp>
        <p:nvSpPr>
          <p:cNvPr id="26723" name="Text Box 91"/>
          <p:cNvSpPr txBox="1">
            <a:spLocks noChangeArrowheads="1"/>
          </p:cNvSpPr>
          <p:nvPr/>
        </p:nvSpPr>
        <p:spPr bwMode="auto">
          <a:xfrm>
            <a:off x="7308850" y="6079481"/>
            <a:ext cx="411163" cy="274637"/>
          </a:xfrm>
          <a:prstGeom prst="rect">
            <a:avLst/>
          </a:prstGeom>
          <a:noFill/>
          <a:ln w="9525">
            <a:noFill/>
            <a:miter lim="800000"/>
            <a:headEnd/>
            <a:tailEnd/>
          </a:ln>
        </p:spPr>
        <p:txBody>
          <a:bodyPr>
            <a:spAutoFit/>
          </a:bodyPr>
          <a:lstStyle/>
          <a:p>
            <a:r>
              <a:rPr lang="en-US" sz="1200" b="1">
                <a:solidFill>
                  <a:srgbClr val="000066"/>
                </a:solidFill>
                <a:latin typeface="Arial" charset="0"/>
              </a:rPr>
              <a:t> Al</a:t>
            </a:r>
            <a:endParaRPr lang="ru-RU" sz="1200" b="1">
              <a:solidFill>
                <a:srgbClr val="000066"/>
              </a:solidFill>
              <a:latin typeface="Arial" charset="0"/>
            </a:endParaRPr>
          </a:p>
        </p:txBody>
      </p:sp>
      <p:sp>
        <p:nvSpPr>
          <p:cNvPr id="26724" name="Text Box 94"/>
          <p:cNvSpPr txBox="1">
            <a:spLocks noChangeArrowheads="1"/>
          </p:cNvSpPr>
          <p:nvPr/>
        </p:nvSpPr>
        <p:spPr bwMode="auto">
          <a:xfrm>
            <a:off x="7812088" y="6071543"/>
            <a:ext cx="455612" cy="274638"/>
          </a:xfrm>
          <a:prstGeom prst="rect">
            <a:avLst/>
          </a:prstGeom>
          <a:noFill/>
          <a:ln w="9525">
            <a:noFill/>
            <a:miter lim="800000"/>
            <a:headEnd/>
            <a:tailEnd/>
          </a:ln>
        </p:spPr>
        <p:txBody>
          <a:bodyPr wrap="none">
            <a:spAutoFit/>
          </a:bodyPr>
          <a:lstStyle/>
          <a:p>
            <a:r>
              <a:rPr lang="ru-RU" sz="1200" b="1">
                <a:solidFill>
                  <a:srgbClr val="000066"/>
                </a:solidFill>
                <a:latin typeface="Arial" charset="0"/>
              </a:rPr>
              <a:t> </a:t>
            </a:r>
            <a:r>
              <a:rPr lang="en-US" sz="1200" b="1">
                <a:solidFill>
                  <a:srgbClr val="000066"/>
                </a:solidFill>
                <a:latin typeface="Arial" charset="0"/>
              </a:rPr>
              <a:t>EM</a:t>
            </a:r>
            <a:endParaRPr lang="ru-RU" sz="1200" b="1">
              <a:solidFill>
                <a:srgbClr val="000066"/>
              </a:solidFill>
              <a:latin typeface="Arial" charset="0"/>
            </a:endParaRPr>
          </a:p>
        </p:txBody>
      </p:sp>
      <p:sp>
        <p:nvSpPr>
          <p:cNvPr id="26725" name="Freeform 27"/>
          <p:cNvSpPr>
            <a:spLocks/>
          </p:cNvSpPr>
          <p:nvPr/>
        </p:nvSpPr>
        <p:spPr bwMode="auto">
          <a:xfrm>
            <a:off x="4957763" y="4717406"/>
            <a:ext cx="90487" cy="1587500"/>
          </a:xfrm>
          <a:custGeom>
            <a:avLst/>
            <a:gdLst>
              <a:gd name="T0" fmla="*/ 0 w 68"/>
              <a:gd name="T1" fmla="*/ 1026 h 1026"/>
              <a:gd name="T2" fmla="*/ 0 w 68"/>
              <a:gd name="T3" fmla="*/ 37 h 1026"/>
              <a:gd name="T4" fmla="*/ 68 w 68"/>
              <a:gd name="T5" fmla="*/ 0 h 1026"/>
              <a:gd name="T6" fmla="*/ 68 w 68"/>
              <a:gd name="T7" fmla="*/ 989 h 1026"/>
              <a:gd name="T8" fmla="*/ 0 w 68"/>
              <a:gd name="T9" fmla="*/ 1026 h 1026"/>
              <a:gd name="T10" fmla="*/ 0 60000 65536"/>
              <a:gd name="T11" fmla="*/ 0 60000 65536"/>
              <a:gd name="T12" fmla="*/ 0 60000 65536"/>
              <a:gd name="T13" fmla="*/ 0 60000 65536"/>
              <a:gd name="T14" fmla="*/ 0 60000 65536"/>
              <a:gd name="T15" fmla="*/ 0 w 68"/>
              <a:gd name="T16" fmla="*/ 0 h 1026"/>
              <a:gd name="T17" fmla="*/ 68 w 68"/>
              <a:gd name="T18" fmla="*/ 1026 h 1026"/>
            </a:gdLst>
            <a:ahLst/>
            <a:cxnLst>
              <a:cxn ang="T10">
                <a:pos x="T0" y="T1"/>
              </a:cxn>
              <a:cxn ang="T11">
                <a:pos x="T2" y="T3"/>
              </a:cxn>
              <a:cxn ang="T12">
                <a:pos x="T4" y="T5"/>
              </a:cxn>
              <a:cxn ang="T13">
                <a:pos x="T6" y="T7"/>
              </a:cxn>
              <a:cxn ang="T14">
                <a:pos x="T8" y="T9"/>
              </a:cxn>
            </a:cxnLst>
            <a:rect l="T15" t="T16" r="T17" b="T18"/>
            <a:pathLst>
              <a:path w="68" h="1026">
                <a:moveTo>
                  <a:pt x="0" y="1026"/>
                </a:moveTo>
                <a:lnTo>
                  <a:pt x="0" y="37"/>
                </a:lnTo>
                <a:lnTo>
                  <a:pt x="68" y="0"/>
                </a:lnTo>
                <a:lnTo>
                  <a:pt x="68" y="989"/>
                </a:lnTo>
                <a:lnTo>
                  <a:pt x="0" y="1026"/>
                </a:lnTo>
                <a:close/>
              </a:path>
            </a:pathLst>
          </a:custGeom>
          <a:solidFill>
            <a:srgbClr val="FF6600"/>
          </a:solidFill>
          <a:ln w="12700">
            <a:solidFill>
              <a:srgbClr val="FFFF00"/>
            </a:solidFill>
            <a:round/>
            <a:headEnd/>
            <a:tailEnd/>
          </a:ln>
        </p:spPr>
        <p:txBody>
          <a:bodyPr/>
          <a:lstStyle/>
          <a:p>
            <a:endParaRPr lang="ru-RU"/>
          </a:p>
        </p:txBody>
      </p:sp>
      <p:sp>
        <p:nvSpPr>
          <p:cNvPr id="26726" name="Freeform 30"/>
          <p:cNvSpPr>
            <a:spLocks/>
          </p:cNvSpPr>
          <p:nvPr/>
        </p:nvSpPr>
        <p:spPr bwMode="auto">
          <a:xfrm>
            <a:off x="5221288" y="5026968"/>
            <a:ext cx="101600" cy="1277938"/>
          </a:xfrm>
          <a:custGeom>
            <a:avLst/>
            <a:gdLst>
              <a:gd name="T0" fmla="*/ 0 w 76"/>
              <a:gd name="T1" fmla="*/ 826 h 826"/>
              <a:gd name="T2" fmla="*/ 0 w 76"/>
              <a:gd name="T3" fmla="*/ 37 h 826"/>
              <a:gd name="T4" fmla="*/ 76 w 76"/>
              <a:gd name="T5" fmla="*/ 0 h 826"/>
              <a:gd name="T6" fmla="*/ 76 w 76"/>
              <a:gd name="T7" fmla="*/ 789 h 826"/>
              <a:gd name="T8" fmla="*/ 0 w 76"/>
              <a:gd name="T9" fmla="*/ 826 h 826"/>
              <a:gd name="T10" fmla="*/ 0 60000 65536"/>
              <a:gd name="T11" fmla="*/ 0 60000 65536"/>
              <a:gd name="T12" fmla="*/ 0 60000 65536"/>
              <a:gd name="T13" fmla="*/ 0 60000 65536"/>
              <a:gd name="T14" fmla="*/ 0 60000 65536"/>
              <a:gd name="T15" fmla="*/ 0 w 76"/>
              <a:gd name="T16" fmla="*/ 0 h 826"/>
              <a:gd name="T17" fmla="*/ 76 w 76"/>
              <a:gd name="T18" fmla="*/ 826 h 826"/>
            </a:gdLst>
            <a:ahLst/>
            <a:cxnLst>
              <a:cxn ang="T10">
                <a:pos x="T0" y="T1"/>
              </a:cxn>
              <a:cxn ang="T11">
                <a:pos x="T2" y="T3"/>
              </a:cxn>
              <a:cxn ang="T12">
                <a:pos x="T4" y="T5"/>
              </a:cxn>
              <a:cxn ang="T13">
                <a:pos x="T6" y="T7"/>
              </a:cxn>
              <a:cxn ang="T14">
                <a:pos x="T8" y="T9"/>
              </a:cxn>
            </a:cxnLst>
            <a:rect l="T15" t="T16" r="T17" b="T18"/>
            <a:pathLst>
              <a:path w="76" h="826">
                <a:moveTo>
                  <a:pt x="0" y="826"/>
                </a:moveTo>
                <a:lnTo>
                  <a:pt x="0" y="37"/>
                </a:lnTo>
                <a:lnTo>
                  <a:pt x="76" y="0"/>
                </a:lnTo>
                <a:lnTo>
                  <a:pt x="76" y="789"/>
                </a:lnTo>
                <a:lnTo>
                  <a:pt x="0" y="826"/>
                </a:lnTo>
                <a:close/>
              </a:path>
            </a:pathLst>
          </a:custGeom>
          <a:solidFill>
            <a:srgbClr val="FF6600"/>
          </a:solidFill>
          <a:ln w="12700">
            <a:solidFill>
              <a:srgbClr val="FFFF00"/>
            </a:solidFill>
            <a:round/>
            <a:headEnd/>
            <a:tailEnd/>
          </a:ln>
        </p:spPr>
        <p:txBody>
          <a:bodyPr/>
          <a:lstStyle/>
          <a:p>
            <a:endParaRPr lang="ru-RU"/>
          </a:p>
        </p:txBody>
      </p:sp>
      <p:sp>
        <p:nvSpPr>
          <p:cNvPr id="26727" name="Rectangle 31"/>
          <p:cNvSpPr>
            <a:spLocks noChangeArrowheads="1"/>
          </p:cNvSpPr>
          <p:nvPr/>
        </p:nvSpPr>
        <p:spPr bwMode="auto">
          <a:xfrm>
            <a:off x="4957763" y="5084118"/>
            <a:ext cx="300037" cy="1220788"/>
          </a:xfrm>
          <a:prstGeom prst="rect">
            <a:avLst/>
          </a:prstGeom>
          <a:solidFill>
            <a:srgbClr val="FFFF00"/>
          </a:solidFill>
          <a:ln w="12700">
            <a:solidFill>
              <a:srgbClr val="FF6600"/>
            </a:solidFill>
            <a:miter lim="800000"/>
            <a:headEnd/>
            <a:tailEnd/>
          </a:ln>
        </p:spPr>
        <p:txBody>
          <a:bodyPr/>
          <a:lstStyle/>
          <a:p>
            <a:endParaRPr lang="ru-RU"/>
          </a:p>
        </p:txBody>
      </p:sp>
      <p:sp>
        <p:nvSpPr>
          <p:cNvPr id="26728" name="Text Box 86"/>
          <p:cNvSpPr txBox="1">
            <a:spLocks noChangeArrowheads="1"/>
          </p:cNvSpPr>
          <p:nvPr/>
        </p:nvSpPr>
        <p:spPr bwMode="auto">
          <a:xfrm>
            <a:off x="4932363" y="6079481"/>
            <a:ext cx="336550" cy="274637"/>
          </a:xfrm>
          <a:prstGeom prst="rect">
            <a:avLst/>
          </a:prstGeom>
          <a:noFill/>
          <a:ln w="9525">
            <a:noFill/>
            <a:miter lim="800000"/>
            <a:headEnd/>
            <a:tailEnd/>
          </a:ln>
        </p:spPr>
        <p:txBody>
          <a:bodyPr wrap="none">
            <a:spAutoFit/>
          </a:bodyPr>
          <a:lstStyle/>
          <a:p>
            <a:r>
              <a:rPr lang="en-US" sz="1200" b="1">
                <a:solidFill>
                  <a:srgbClr val="000058"/>
                </a:solidFill>
                <a:latin typeface="Arial" charset="0"/>
              </a:rPr>
              <a:t> H</a:t>
            </a:r>
            <a:endParaRPr lang="ru-RU" sz="1200" b="1">
              <a:solidFill>
                <a:srgbClr val="000058"/>
              </a:solidFill>
              <a:latin typeface="Arial" charset="0"/>
            </a:endParaRPr>
          </a:p>
        </p:txBody>
      </p:sp>
      <p:sp>
        <p:nvSpPr>
          <p:cNvPr id="26729" name="Freeform 42"/>
          <p:cNvSpPr>
            <a:spLocks/>
          </p:cNvSpPr>
          <p:nvPr/>
        </p:nvSpPr>
        <p:spPr bwMode="auto">
          <a:xfrm>
            <a:off x="6716713" y="4904731"/>
            <a:ext cx="92075" cy="1400175"/>
          </a:xfrm>
          <a:custGeom>
            <a:avLst/>
            <a:gdLst>
              <a:gd name="T0" fmla="*/ 0 w 69"/>
              <a:gd name="T1" fmla="*/ 905 h 905"/>
              <a:gd name="T2" fmla="*/ 0 w 69"/>
              <a:gd name="T3" fmla="*/ 37 h 905"/>
              <a:gd name="T4" fmla="*/ 69 w 69"/>
              <a:gd name="T5" fmla="*/ 0 h 905"/>
              <a:gd name="T6" fmla="*/ 69 w 69"/>
              <a:gd name="T7" fmla="*/ 868 h 905"/>
              <a:gd name="T8" fmla="*/ 0 w 69"/>
              <a:gd name="T9" fmla="*/ 905 h 905"/>
              <a:gd name="T10" fmla="*/ 0 60000 65536"/>
              <a:gd name="T11" fmla="*/ 0 60000 65536"/>
              <a:gd name="T12" fmla="*/ 0 60000 65536"/>
              <a:gd name="T13" fmla="*/ 0 60000 65536"/>
              <a:gd name="T14" fmla="*/ 0 60000 65536"/>
              <a:gd name="T15" fmla="*/ 0 w 69"/>
              <a:gd name="T16" fmla="*/ 0 h 905"/>
              <a:gd name="T17" fmla="*/ 69 w 69"/>
              <a:gd name="T18" fmla="*/ 905 h 905"/>
            </a:gdLst>
            <a:ahLst/>
            <a:cxnLst>
              <a:cxn ang="T10">
                <a:pos x="T0" y="T1"/>
              </a:cxn>
              <a:cxn ang="T11">
                <a:pos x="T2" y="T3"/>
              </a:cxn>
              <a:cxn ang="T12">
                <a:pos x="T4" y="T5"/>
              </a:cxn>
              <a:cxn ang="T13">
                <a:pos x="T6" y="T7"/>
              </a:cxn>
              <a:cxn ang="T14">
                <a:pos x="T8" y="T9"/>
              </a:cxn>
            </a:cxnLst>
            <a:rect l="T15" t="T16" r="T17" b="T18"/>
            <a:pathLst>
              <a:path w="69" h="905">
                <a:moveTo>
                  <a:pt x="0" y="905"/>
                </a:moveTo>
                <a:lnTo>
                  <a:pt x="0" y="37"/>
                </a:lnTo>
                <a:lnTo>
                  <a:pt x="69" y="0"/>
                </a:lnTo>
                <a:lnTo>
                  <a:pt x="69" y="868"/>
                </a:lnTo>
                <a:lnTo>
                  <a:pt x="0" y="905"/>
                </a:lnTo>
                <a:close/>
              </a:path>
            </a:pathLst>
          </a:custGeom>
          <a:solidFill>
            <a:srgbClr val="FF6600"/>
          </a:solidFill>
          <a:ln w="12700">
            <a:solidFill>
              <a:srgbClr val="FFFF00"/>
            </a:solidFill>
            <a:round/>
            <a:headEnd/>
            <a:tailEnd/>
          </a:ln>
        </p:spPr>
        <p:txBody>
          <a:bodyPr/>
          <a:lstStyle/>
          <a:p>
            <a:endParaRPr lang="ru-RU"/>
          </a:p>
        </p:txBody>
      </p:sp>
      <p:sp>
        <p:nvSpPr>
          <p:cNvPr id="26730" name="Freeform 54"/>
          <p:cNvSpPr>
            <a:spLocks/>
          </p:cNvSpPr>
          <p:nvPr/>
        </p:nvSpPr>
        <p:spPr bwMode="auto">
          <a:xfrm>
            <a:off x="8202613" y="3715693"/>
            <a:ext cx="90487" cy="2589213"/>
          </a:xfrm>
          <a:custGeom>
            <a:avLst/>
            <a:gdLst>
              <a:gd name="T0" fmla="*/ 0 w 69"/>
              <a:gd name="T1" fmla="*/ 1674 h 1674"/>
              <a:gd name="T2" fmla="*/ 0 w 69"/>
              <a:gd name="T3" fmla="*/ 37 h 1674"/>
              <a:gd name="T4" fmla="*/ 69 w 69"/>
              <a:gd name="T5" fmla="*/ 0 h 1674"/>
              <a:gd name="T6" fmla="*/ 69 w 69"/>
              <a:gd name="T7" fmla="*/ 1637 h 1674"/>
              <a:gd name="T8" fmla="*/ 0 w 69"/>
              <a:gd name="T9" fmla="*/ 1674 h 1674"/>
              <a:gd name="T10" fmla="*/ 0 60000 65536"/>
              <a:gd name="T11" fmla="*/ 0 60000 65536"/>
              <a:gd name="T12" fmla="*/ 0 60000 65536"/>
              <a:gd name="T13" fmla="*/ 0 60000 65536"/>
              <a:gd name="T14" fmla="*/ 0 60000 65536"/>
              <a:gd name="T15" fmla="*/ 0 w 69"/>
              <a:gd name="T16" fmla="*/ 0 h 1674"/>
              <a:gd name="T17" fmla="*/ 69 w 69"/>
              <a:gd name="T18" fmla="*/ 1674 h 1674"/>
            </a:gdLst>
            <a:ahLst/>
            <a:cxnLst>
              <a:cxn ang="T10">
                <a:pos x="T0" y="T1"/>
              </a:cxn>
              <a:cxn ang="T11">
                <a:pos x="T2" y="T3"/>
              </a:cxn>
              <a:cxn ang="T12">
                <a:pos x="T4" y="T5"/>
              </a:cxn>
              <a:cxn ang="T13">
                <a:pos x="T6" y="T7"/>
              </a:cxn>
              <a:cxn ang="T14">
                <a:pos x="T8" y="T9"/>
              </a:cxn>
            </a:cxnLst>
            <a:rect l="T15" t="T16" r="T17" b="T18"/>
            <a:pathLst>
              <a:path w="69" h="1674">
                <a:moveTo>
                  <a:pt x="0" y="1674"/>
                </a:moveTo>
                <a:lnTo>
                  <a:pt x="0" y="37"/>
                </a:lnTo>
                <a:lnTo>
                  <a:pt x="69" y="0"/>
                </a:lnTo>
                <a:lnTo>
                  <a:pt x="69" y="1637"/>
                </a:lnTo>
                <a:lnTo>
                  <a:pt x="0" y="1674"/>
                </a:lnTo>
                <a:close/>
              </a:path>
            </a:pathLst>
          </a:custGeom>
          <a:solidFill>
            <a:srgbClr val="FF6600"/>
          </a:solidFill>
          <a:ln w="12700">
            <a:solidFill>
              <a:srgbClr val="FFFF00"/>
            </a:solidFill>
            <a:round/>
            <a:headEnd/>
            <a:tailEnd/>
          </a:ln>
        </p:spPr>
        <p:txBody>
          <a:bodyPr/>
          <a:lstStyle/>
          <a:p>
            <a:endParaRPr lang="ru-RU"/>
          </a:p>
        </p:txBody>
      </p:sp>
      <p:sp>
        <p:nvSpPr>
          <p:cNvPr id="26731" name="Freeform 56"/>
          <p:cNvSpPr>
            <a:spLocks/>
          </p:cNvSpPr>
          <p:nvPr/>
        </p:nvSpPr>
        <p:spPr bwMode="auto">
          <a:xfrm>
            <a:off x="7937500" y="3715693"/>
            <a:ext cx="355600" cy="55563"/>
          </a:xfrm>
          <a:custGeom>
            <a:avLst/>
            <a:gdLst>
              <a:gd name="T0" fmla="*/ 198 w 267"/>
              <a:gd name="T1" fmla="*/ 37 h 37"/>
              <a:gd name="T2" fmla="*/ 267 w 267"/>
              <a:gd name="T3" fmla="*/ 0 h 37"/>
              <a:gd name="T4" fmla="*/ 68 w 267"/>
              <a:gd name="T5" fmla="*/ 0 h 37"/>
              <a:gd name="T6" fmla="*/ 0 w 267"/>
              <a:gd name="T7" fmla="*/ 37 h 37"/>
              <a:gd name="T8" fmla="*/ 198 w 267"/>
              <a:gd name="T9" fmla="*/ 37 h 37"/>
              <a:gd name="T10" fmla="*/ 0 60000 65536"/>
              <a:gd name="T11" fmla="*/ 0 60000 65536"/>
              <a:gd name="T12" fmla="*/ 0 60000 65536"/>
              <a:gd name="T13" fmla="*/ 0 60000 65536"/>
              <a:gd name="T14" fmla="*/ 0 60000 65536"/>
              <a:gd name="T15" fmla="*/ 0 w 267"/>
              <a:gd name="T16" fmla="*/ 0 h 37"/>
              <a:gd name="T17" fmla="*/ 267 w 267"/>
              <a:gd name="T18" fmla="*/ 37 h 37"/>
            </a:gdLst>
            <a:ahLst/>
            <a:cxnLst>
              <a:cxn ang="T10">
                <a:pos x="T0" y="T1"/>
              </a:cxn>
              <a:cxn ang="T11">
                <a:pos x="T2" y="T3"/>
              </a:cxn>
              <a:cxn ang="T12">
                <a:pos x="T4" y="T5"/>
              </a:cxn>
              <a:cxn ang="T13">
                <a:pos x="T6" y="T7"/>
              </a:cxn>
              <a:cxn ang="T14">
                <a:pos x="T8" y="T9"/>
              </a:cxn>
            </a:cxnLst>
            <a:rect l="T15" t="T16" r="T17" b="T18"/>
            <a:pathLst>
              <a:path w="267" h="37">
                <a:moveTo>
                  <a:pt x="198" y="37"/>
                </a:moveTo>
                <a:lnTo>
                  <a:pt x="267" y="0"/>
                </a:lnTo>
                <a:lnTo>
                  <a:pt x="68" y="0"/>
                </a:lnTo>
                <a:lnTo>
                  <a:pt x="0" y="37"/>
                </a:lnTo>
                <a:lnTo>
                  <a:pt x="198" y="37"/>
                </a:lnTo>
                <a:close/>
              </a:path>
            </a:pathLst>
          </a:custGeom>
          <a:solidFill>
            <a:srgbClr val="FF6600"/>
          </a:solidFill>
          <a:ln w="12700">
            <a:solidFill>
              <a:srgbClr val="FFFF00"/>
            </a:solidFill>
            <a:round/>
            <a:headEnd/>
            <a:tailEnd/>
          </a:ln>
        </p:spPr>
        <p:txBody>
          <a:bodyPr/>
          <a:lstStyle/>
          <a:p>
            <a:endParaRPr lang="ru-RU"/>
          </a:p>
        </p:txBody>
      </p:sp>
      <p:sp>
        <p:nvSpPr>
          <p:cNvPr id="132" name="Text Box 83"/>
          <p:cNvSpPr txBox="1">
            <a:spLocks noChangeArrowheads="1"/>
          </p:cNvSpPr>
          <p:nvPr/>
        </p:nvSpPr>
        <p:spPr bwMode="auto">
          <a:xfrm>
            <a:off x="2728127" y="6581001"/>
            <a:ext cx="5648744" cy="276999"/>
          </a:xfrm>
          <a:prstGeom prst="rect">
            <a:avLst/>
          </a:prstGeom>
          <a:noFill/>
          <a:ln w="9525">
            <a:noFill/>
            <a:miter lim="800000"/>
            <a:headEnd/>
            <a:tailEnd/>
          </a:ln>
          <a:effectLst/>
        </p:spPr>
        <p:txBody>
          <a:bodyPr wrap="none">
            <a:spAutoFit/>
          </a:bodyPr>
          <a:lstStyle/>
          <a:p>
            <a:pPr eaLnBrk="0" hangingPunct="0">
              <a:defRPr/>
            </a:pPr>
            <a:r>
              <a:rPr lang="en-US" sz="1200" b="1" i="1" dirty="0">
                <a:solidFill>
                  <a:schemeClr val="tx2"/>
                </a:solidFill>
                <a:latin typeface="Times New Roman"/>
                <a:cs typeface="Times New Roman"/>
              </a:rPr>
              <a:t>Global </a:t>
            </a:r>
            <a:r>
              <a:rPr lang="en-US" sz="1200" b="1" i="1" dirty="0" err="1">
                <a:solidFill>
                  <a:schemeClr val="tx2"/>
                </a:solidFill>
                <a:latin typeface="Times New Roman"/>
                <a:cs typeface="Times New Roman"/>
              </a:rPr>
              <a:t>Programme</a:t>
            </a:r>
            <a:r>
              <a:rPr lang="en-US" sz="1200" b="1" i="1" dirty="0">
                <a:solidFill>
                  <a:schemeClr val="tx2"/>
                </a:solidFill>
                <a:latin typeface="Times New Roman"/>
                <a:cs typeface="Times New Roman"/>
              </a:rPr>
              <a:t> on Evidence for Health Policy; WHO,</a:t>
            </a:r>
            <a:r>
              <a:rPr lang="ru-RU" sz="1200" b="1" i="1" dirty="0">
                <a:solidFill>
                  <a:schemeClr val="tx2"/>
                </a:solidFill>
                <a:latin typeface="Times New Roman"/>
                <a:cs typeface="Times New Roman"/>
              </a:rPr>
              <a:t> </a:t>
            </a:r>
            <a:r>
              <a:rPr lang="en-US" sz="1200" b="1" i="1" dirty="0">
                <a:solidFill>
                  <a:schemeClr val="tx2"/>
                </a:solidFill>
                <a:latin typeface="Times New Roman"/>
                <a:cs typeface="Times New Roman"/>
              </a:rPr>
              <a:t>World health Report, 2002.</a:t>
            </a:r>
            <a:endParaRPr lang="ru-RU" sz="1200" b="1" i="1" dirty="0">
              <a:solidFill>
                <a:schemeClr val="tx2"/>
              </a:solidFill>
              <a:latin typeface="Times New Roman"/>
              <a:cs typeface="Times New Roman"/>
            </a:endParaRPr>
          </a:p>
        </p:txBody>
      </p:sp>
      <p:sp>
        <p:nvSpPr>
          <p:cNvPr id="133" name="TextBox 132"/>
          <p:cNvSpPr txBox="1"/>
          <p:nvPr/>
        </p:nvSpPr>
        <p:spPr>
          <a:xfrm>
            <a:off x="0" y="0"/>
            <a:ext cx="5721438" cy="276999"/>
          </a:xfrm>
          <a:prstGeom prst="rect">
            <a:avLst/>
          </a:prstGeom>
          <a:noFill/>
        </p:spPr>
        <p:txBody>
          <a:bodyPr wrap="none" rtlCol="0">
            <a:spAutoFit/>
          </a:bodyPr>
          <a:lstStyle/>
          <a:p>
            <a:r>
              <a:rPr lang="en-US" sz="1200" b="1" i="1" dirty="0" smtClean="0">
                <a:solidFill>
                  <a:schemeClr val="accent1"/>
                </a:solidFill>
                <a:latin typeface="Century Gothic" pitchFamily="34" charset="0"/>
              </a:rPr>
              <a:t>EU-RF: health determinants and chronic diseases, Luxembourg, 16-17, 2013</a:t>
            </a:r>
            <a:endParaRPr lang="ru-RU" sz="1200" b="1" i="1" dirty="0">
              <a:solidFill>
                <a:schemeClr val="accent1"/>
              </a:solidFill>
              <a:latin typeface="Century Gothic" pitchFamily="34" charset="0"/>
            </a:endParaRPr>
          </a:p>
        </p:txBody>
      </p:sp>
      <p:sp>
        <p:nvSpPr>
          <p:cNvPr id="134"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6452247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2163" y="616331"/>
            <a:ext cx="9144000" cy="1071563"/>
          </a:xfrm>
          <a:prstGeom prst="rect">
            <a:avLst/>
          </a:prstGeom>
          <a:solidFill>
            <a:schemeClr val="bg1"/>
          </a:solidFill>
          <a:ln w="9525">
            <a:noFill/>
            <a:miter lim="800000"/>
            <a:headEnd/>
            <a:tailEnd/>
          </a:ln>
        </p:spPr>
        <p:txBody>
          <a:bodyPr anchor="ctr"/>
          <a:lstStyle/>
          <a:p>
            <a:pPr algn="ctr">
              <a:lnSpc>
                <a:spcPct val="75000"/>
              </a:lnSpc>
            </a:pPr>
            <a:r>
              <a:rPr lang="en-US" sz="3200" b="1" dirty="0" smtClean="0">
                <a:solidFill>
                  <a:schemeClr val="tx2"/>
                </a:solidFill>
                <a:latin typeface="Century Gothic" pitchFamily="34" charset="0"/>
              </a:rPr>
              <a:t>Russian recent </a:t>
            </a:r>
          </a:p>
          <a:p>
            <a:pPr algn="ctr">
              <a:lnSpc>
                <a:spcPct val="75000"/>
              </a:lnSpc>
            </a:pPr>
            <a:r>
              <a:rPr lang="en-US" sz="3200" b="1" dirty="0" smtClean="0">
                <a:solidFill>
                  <a:schemeClr val="tx2"/>
                </a:solidFill>
                <a:latin typeface="Century Gothic" pitchFamily="34" charset="0"/>
              </a:rPr>
              <a:t>legislation </a:t>
            </a:r>
            <a:r>
              <a:rPr lang="en-US" sz="3200" b="1" dirty="0">
                <a:solidFill>
                  <a:schemeClr val="tx2"/>
                </a:solidFill>
                <a:latin typeface="Century Gothic" pitchFamily="34" charset="0"/>
              </a:rPr>
              <a:t>and </a:t>
            </a:r>
            <a:r>
              <a:rPr lang="en-US" sz="3200" b="1" dirty="0" smtClean="0">
                <a:solidFill>
                  <a:schemeClr val="tx2"/>
                </a:solidFill>
                <a:latin typeface="Century Gothic" pitchFamily="34" charset="0"/>
              </a:rPr>
              <a:t>regulation documents</a:t>
            </a:r>
            <a:endParaRPr lang="ru-RU" sz="3200" b="1" dirty="0">
              <a:solidFill>
                <a:schemeClr val="tx2"/>
              </a:solidFill>
              <a:latin typeface="Century Gothic" pitchFamily="34" charset="0"/>
            </a:endParaRPr>
          </a:p>
        </p:txBody>
      </p:sp>
      <p:sp>
        <p:nvSpPr>
          <p:cNvPr id="6" name="Rectangle 5"/>
          <p:cNvSpPr/>
          <p:nvPr/>
        </p:nvSpPr>
        <p:spPr>
          <a:xfrm>
            <a:off x="346861" y="1687894"/>
            <a:ext cx="8784976" cy="830997"/>
          </a:xfrm>
          <a:prstGeom prst="rect">
            <a:avLst/>
          </a:prstGeom>
        </p:spPr>
        <p:txBody>
          <a:bodyPr wrap="square">
            <a:spAutoFit/>
          </a:bodyPr>
          <a:lstStyle/>
          <a:p>
            <a:pPr algn="just"/>
            <a:r>
              <a:rPr lang="en-US" sz="2400" b="1" dirty="0" smtClean="0">
                <a:solidFill>
                  <a:schemeClr val="tx2"/>
                </a:solidFill>
                <a:latin typeface="Century Gothic" pitchFamily="34" charset="0"/>
              </a:rPr>
              <a:t>Conception on the demographic policy in the Russian Federation (2006-2025</a:t>
            </a:r>
            <a:r>
              <a:rPr lang="en-US" b="1" dirty="0" smtClean="0">
                <a:solidFill>
                  <a:schemeClr val="tx2"/>
                </a:solidFill>
                <a:latin typeface="Century Gothic" pitchFamily="34" charset="0"/>
              </a:rPr>
              <a:t>)</a:t>
            </a:r>
            <a:endParaRPr lang="ru-RU" b="1" dirty="0">
              <a:solidFill>
                <a:schemeClr val="tx2"/>
              </a:solidFill>
              <a:latin typeface="Century Gothic" pitchFamily="34" charset="0"/>
            </a:endParaRPr>
          </a:p>
        </p:txBody>
      </p:sp>
      <p:cxnSp>
        <p:nvCxnSpPr>
          <p:cNvPr id="8" name="Straight Arrow Connector 7"/>
          <p:cNvCxnSpPr/>
          <p:nvPr/>
        </p:nvCxnSpPr>
        <p:spPr>
          <a:xfrm>
            <a:off x="7956376" y="6525344"/>
            <a:ext cx="792088" cy="0"/>
          </a:xfrm>
          <a:prstGeom prst="straightConnector1">
            <a:avLst/>
          </a:prstGeom>
          <a:ln w="57150">
            <a:solidFill>
              <a:srgbClr val="FF0000"/>
            </a:solidFill>
            <a:tailEnd type="arrow"/>
          </a:ln>
          <a:effectLst>
            <a:innerShdw blurRad="63500" dist="50800" dir="2700000">
              <a:schemeClr val="accent1">
                <a:alpha val="30000"/>
              </a:schemeClr>
            </a:innerShdw>
          </a:effectLst>
        </p:spPr>
        <p:style>
          <a:lnRef idx="1">
            <a:schemeClr val="accent1"/>
          </a:lnRef>
          <a:fillRef idx="0">
            <a:schemeClr val="accent1"/>
          </a:fillRef>
          <a:effectRef idx="0">
            <a:schemeClr val="accent1"/>
          </a:effectRef>
          <a:fontRef idx="minor">
            <a:schemeClr val="tx1"/>
          </a:fontRef>
        </p:style>
      </p:cxnSp>
      <p:sp>
        <p:nvSpPr>
          <p:cNvPr id="10" name="Text Box 4"/>
          <p:cNvSpPr txBox="1">
            <a:spLocks noChangeArrowheads="1"/>
          </p:cNvSpPr>
          <p:nvPr/>
        </p:nvSpPr>
        <p:spPr bwMode="auto">
          <a:xfrm>
            <a:off x="346861" y="2560547"/>
            <a:ext cx="8784976" cy="1034129"/>
          </a:xfrm>
          <a:prstGeom prst="rect">
            <a:avLst/>
          </a:prstGeom>
          <a:noFill/>
          <a:ln w="9525">
            <a:noFill/>
            <a:miter lim="800000"/>
            <a:headEnd/>
            <a:tailEnd/>
          </a:ln>
          <a:effectLst/>
        </p:spPr>
        <p:txBody>
          <a:bodyPr wrap="square">
            <a:spAutoFit/>
          </a:bodyPr>
          <a:lstStyle/>
          <a:p>
            <a:pPr algn="just">
              <a:lnSpc>
                <a:spcPct val="85000"/>
              </a:lnSpc>
              <a:defRPr/>
            </a:pPr>
            <a:r>
              <a:rPr lang="en-US" sz="2400" b="1" dirty="0" smtClean="0">
                <a:solidFill>
                  <a:schemeClr val="tx2"/>
                </a:solidFill>
                <a:latin typeface="Century Gothic" pitchFamily="34" charset="0"/>
              </a:rPr>
              <a:t>Conception on the decrease of alcohol overuse and prevention of alcoholisms in population of the Russian Federation (2010-2020)</a:t>
            </a:r>
            <a:endParaRPr lang="ru-RU" sz="2400" b="1" dirty="0">
              <a:solidFill>
                <a:schemeClr val="tx2"/>
              </a:solidFill>
              <a:latin typeface="Century Gothic" pitchFamily="34" charset="0"/>
            </a:endParaRPr>
          </a:p>
        </p:txBody>
      </p:sp>
      <p:sp>
        <p:nvSpPr>
          <p:cNvPr id="11" name="Rectangle 1"/>
          <p:cNvSpPr>
            <a:spLocks noChangeArrowheads="1"/>
          </p:cNvSpPr>
          <p:nvPr/>
        </p:nvSpPr>
        <p:spPr bwMode="auto">
          <a:xfrm>
            <a:off x="359024" y="5063915"/>
            <a:ext cx="8784976" cy="1348061"/>
          </a:xfrm>
          <a:prstGeom prst="rect">
            <a:avLst/>
          </a:prstGeom>
          <a:noFill/>
          <a:ln w="9525">
            <a:noFill/>
            <a:miter lim="800000"/>
            <a:headEnd/>
            <a:tailEnd/>
          </a:ln>
        </p:spPr>
        <p:txBody>
          <a:bodyPr wrap="square" anchor="ctr">
            <a:spAutoFit/>
          </a:bodyPr>
          <a:lstStyle/>
          <a:p>
            <a:pPr algn="just">
              <a:lnSpc>
                <a:spcPct val="85000"/>
              </a:lnSpc>
            </a:pPr>
            <a:r>
              <a:rPr lang="en-US" sz="2400" b="1" dirty="0" smtClean="0">
                <a:solidFill>
                  <a:schemeClr val="accent1"/>
                </a:solidFill>
                <a:latin typeface="Century Gothic" pitchFamily="34" charset="0"/>
              </a:rPr>
              <a:t>New revised legislations “On</a:t>
            </a:r>
            <a:r>
              <a:rPr lang="en-US" sz="2400" b="1" dirty="0" smtClean="0">
                <a:solidFill>
                  <a:schemeClr val="accent1"/>
                </a:solidFill>
                <a:latin typeface="Century Gothic" pitchFamily="34" charset="0"/>
                <a:ea typeface="Arial Unicode MS" pitchFamily="34" charset="-128"/>
                <a:cs typeface="Arial Unicode MS" pitchFamily="34" charset="-128"/>
              </a:rPr>
              <a:t> </a:t>
            </a:r>
            <a:r>
              <a:rPr lang="en-US" sz="2400" b="1" dirty="0">
                <a:solidFill>
                  <a:schemeClr val="accent1"/>
                </a:solidFill>
                <a:latin typeface="Century Gothic" pitchFamily="34" charset="0"/>
                <a:ea typeface="Arial Unicode MS" pitchFamily="34" charset="-128"/>
                <a:cs typeface="Arial Unicode MS" pitchFamily="34" charset="-128"/>
              </a:rPr>
              <a:t>bases of health care of citizens in the Russian Federation”</a:t>
            </a:r>
            <a:r>
              <a:rPr lang="en-US" sz="2400" b="1" dirty="0">
                <a:solidFill>
                  <a:schemeClr val="accent1"/>
                </a:solidFill>
                <a:latin typeface="Century Gothic" pitchFamily="34" charset="0"/>
              </a:rPr>
              <a:t>, </a:t>
            </a:r>
            <a:r>
              <a:rPr lang="en-US" sz="2400" b="1" dirty="0" smtClean="0">
                <a:solidFill>
                  <a:schemeClr val="accent1"/>
                </a:solidFill>
                <a:latin typeface="Century Gothic" pitchFamily="34" charset="0"/>
              </a:rPr>
              <a:t>“On provision </a:t>
            </a:r>
            <a:r>
              <a:rPr lang="en-US" sz="2400" b="1" dirty="0">
                <a:solidFill>
                  <a:schemeClr val="accent1"/>
                </a:solidFill>
                <a:latin typeface="Century Gothic" pitchFamily="34" charset="0"/>
              </a:rPr>
              <a:t>of </a:t>
            </a:r>
            <a:r>
              <a:rPr lang="en-US" sz="2400" b="1" dirty="0" smtClean="0">
                <a:solidFill>
                  <a:schemeClr val="accent1"/>
                </a:solidFill>
                <a:latin typeface="Century Gothic" pitchFamily="34" charset="0"/>
              </a:rPr>
              <a:t>population with drugs”, “On obligatory </a:t>
            </a:r>
            <a:r>
              <a:rPr lang="en-US" sz="2400" b="1" dirty="0">
                <a:solidFill>
                  <a:schemeClr val="accent1"/>
                </a:solidFill>
                <a:latin typeface="Century Gothic" pitchFamily="34" charset="0"/>
              </a:rPr>
              <a:t>medical  insurance</a:t>
            </a:r>
            <a:r>
              <a:rPr lang="en-US" sz="2400" b="1" dirty="0" smtClean="0">
                <a:solidFill>
                  <a:schemeClr val="accent1"/>
                </a:solidFill>
                <a:latin typeface="Century Gothic" pitchFamily="34" charset="0"/>
              </a:rPr>
              <a:t>”</a:t>
            </a:r>
          </a:p>
        </p:txBody>
      </p:sp>
      <p:sp>
        <p:nvSpPr>
          <p:cNvPr id="12" name="TextBox 11"/>
          <p:cNvSpPr txBox="1"/>
          <p:nvPr/>
        </p:nvSpPr>
        <p:spPr>
          <a:xfrm>
            <a:off x="346861" y="3676395"/>
            <a:ext cx="8784976" cy="1348061"/>
          </a:xfrm>
          <a:prstGeom prst="rect">
            <a:avLst/>
          </a:prstGeom>
          <a:noFill/>
        </p:spPr>
        <p:txBody>
          <a:bodyPr wrap="square" rtlCol="0">
            <a:spAutoFit/>
          </a:bodyPr>
          <a:lstStyle/>
          <a:p>
            <a:pPr algn="just">
              <a:lnSpc>
                <a:spcPct val="85000"/>
              </a:lnSpc>
            </a:pPr>
            <a:r>
              <a:rPr lang="en-US" sz="2400" b="1" dirty="0" smtClean="0">
                <a:solidFill>
                  <a:schemeClr val="tx2"/>
                </a:solidFill>
                <a:latin typeface="Century Gothic" pitchFamily="34" charset="0"/>
              </a:rPr>
              <a:t>Government resolution “On financial provision of measures directed on promotion of healthy lifestyle in the Russian population including  a decrease of tobacco and alcohol consumption” </a:t>
            </a:r>
            <a:r>
              <a:rPr lang="en-US" b="1" dirty="0" smtClean="0">
                <a:solidFill>
                  <a:schemeClr val="tx2"/>
                </a:solidFill>
                <a:latin typeface="Century Gothic" pitchFamily="34" charset="0"/>
              </a:rPr>
              <a:t>(N1237 issued in December 2010)</a:t>
            </a:r>
            <a:endParaRPr lang="en-US" b="1" dirty="0">
              <a:solidFill>
                <a:schemeClr val="tx2"/>
              </a:solidFill>
              <a:latin typeface="Century Gothic" pitchFamily="34" charset="0"/>
            </a:endParaRPr>
          </a:p>
        </p:txBody>
      </p:sp>
      <p:pic>
        <p:nvPicPr>
          <p:cNvPr id="85094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861" y="6558506"/>
            <a:ext cx="68834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24447714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
          <p:cNvSpPr>
            <a:spLocks noChangeArrowheads="1"/>
          </p:cNvSpPr>
          <p:nvPr/>
        </p:nvSpPr>
        <p:spPr bwMode="auto">
          <a:xfrm>
            <a:off x="251520" y="3284984"/>
            <a:ext cx="8712968" cy="1609671"/>
          </a:xfrm>
          <a:prstGeom prst="rect">
            <a:avLst/>
          </a:prstGeom>
          <a:noFill/>
          <a:ln w="9525">
            <a:noFill/>
            <a:miter lim="800000"/>
            <a:headEnd/>
            <a:tailEnd/>
          </a:ln>
        </p:spPr>
        <p:txBody>
          <a:bodyPr wrap="square" anchor="ctr">
            <a:spAutoFit/>
          </a:bodyPr>
          <a:lstStyle/>
          <a:p>
            <a:pPr>
              <a:lnSpc>
                <a:spcPct val="85000"/>
              </a:lnSpc>
              <a:buFontTx/>
              <a:buChar char="-"/>
              <a:defRPr/>
            </a:pPr>
            <a:endParaRPr lang="en-US" b="1" dirty="0">
              <a:latin typeface="Arial" pitchFamily="34" charset="0"/>
              <a:cs typeface="Arial" pitchFamily="34" charset="0"/>
            </a:endParaRPr>
          </a:p>
          <a:p>
            <a:pPr algn="just">
              <a:lnSpc>
                <a:spcPct val="85000"/>
              </a:lnSpc>
              <a:defRPr/>
            </a:pPr>
            <a:r>
              <a:rPr lang="en-US" sz="2400" b="1" dirty="0" smtClean="0">
                <a:solidFill>
                  <a:schemeClr val="tx2"/>
                </a:solidFill>
                <a:latin typeface="Century Gothic" pitchFamily="34" charset="0"/>
                <a:cs typeface="Arial" pitchFamily="34" charset="0"/>
              </a:rPr>
              <a:t>Official documents of the Ministry of Health of the Russian Federation </a:t>
            </a:r>
            <a:r>
              <a:rPr lang="en-US" sz="2400" dirty="0" smtClean="0">
                <a:solidFill>
                  <a:schemeClr val="tx2"/>
                </a:solidFill>
                <a:latin typeface="Century Gothic" pitchFamily="34" charset="0"/>
                <a:cs typeface="Arial" pitchFamily="34" charset="0"/>
              </a:rPr>
              <a:t>“</a:t>
            </a:r>
            <a:r>
              <a:rPr lang="en-US" sz="2400" b="1" u="sng" dirty="0" smtClean="0">
                <a:solidFill>
                  <a:schemeClr val="tx2"/>
                </a:solidFill>
                <a:latin typeface="Century Gothic" pitchFamily="34" charset="0"/>
                <a:cs typeface="Arial" pitchFamily="34" charset="0"/>
              </a:rPr>
              <a:t>Rules of population screening</a:t>
            </a:r>
            <a:r>
              <a:rPr lang="en-US" sz="2400" b="1" dirty="0" smtClean="0">
                <a:solidFill>
                  <a:schemeClr val="tx2"/>
                </a:solidFill>
                <a:latin typeface="Century Gothic" pitchFamily="34" charset="0"/>
                <a:cs typeface="Arial" pitchFamily="34" charset="0"/>
              </a:rPr>
              <a:t>” </a:t>
            </a:r>
            <a:r>
              <a:rPr lang="en-US" b="1" dirty="0" smtClean="0">
                <a:solidFill>
                  <a:schemeClr val="tx2"/>
                </a:solidFill>
                <a:latin typeface="Century Gothic" pitchFamily="34" charset="0"/>
                <a:cs typeface="Arial" pitchFamily="34" charset="0"/>
              </a:rPr>
              <a:t>(N1006n, issued in December </a:t>
            </a:r>
            <a:r>
              <a:rPr lang="en-US" b="1" dirty="0">
                <a:solidFill>
                  <a:schemeClr val="tx2"/>
                </a:solidFill>
                <a:latin typeface="Century Gothic" pitchFamily="34" charset="0"/>
                <a:cs typeface="Arial" pitchFamily="34" charset="0"/>
              </a:rPr>
              <a:t>3, </a:t>
            </a:r>
            <a:r>
              <a:rPr lang="en-US" b="1" dirty="0" smtClean="0">
                <a:solidFill>
                  <a:schemeClr val="tx2"/>
                </a:solidFill>
                <a:latin typeface="Century Gothic" pitchFamily="34" charset="0"/>
                <a:cs typeface="Arial" pitchFamily="34" charset="0"/>
              </a:rPr>
              <a:t>2013)</a:t>
            </a:r>
            <a:r>
              <a:rPr lang="en-US" sz="2400" b="1" dirty="0" smtClean="0">
                <a:solidFill>
                  <a:schemeClr val="tx2"/>
                </a:solidFill>
                <a:latin typeface="Century Gothic" pitchFamily="34" charset="0"/>
                <a:cs typeface="Arial" pitchFamily="34" charset="0"/>
              </a:rPr>
              <a:t> and “</a:t>
            </a:r>
            <a:r>
              <a:rPr lang="en-US" sz="2400" b="1" u="sng" dirty="0" smtClean="0">
                <a:solidFill>
                  <a:schemeClr val="tx2"/>
                </a:solidFill>
                <a:latin typeface="Century Gothic" pitchFamily="34" charset="0"/>
                <a:cs typeface="Arial" pitchFamily="34" charset="0"/>
              </a:rPr>
              <a:t>Rules </a:t>
            </a:r>
            <a:r>
              <a:rPr lang="en-US" sz="2400" b="1" u="sng" dirty="0">
                <a:solidFill>
                  <a:schemeClr val="tx2"/>
                </a:solidFill>
                <a:latin typeface="Century Gothic" pitchFamily="34" charset="0"/>
                <a:cs typeface="Arial" pitchFamily="34" charset="0"/>
              </a:rPr>
              <a:t>of </a:t>
            </a:r>
            <a:r>
              <a:rPr lang="en-US" sz="2400" b="1" u="sng" dirty="0" smtClean="0">
                <a:solidFill>
                  <a:schemeClr val="tx2"/>
                </a:solidFill>
                <a:latin typeface="Century Gothic" pitchFamily="34" charset="0"/>
                <a:cs typeface="Arial" pitchFamily="34" charset="0"/>
              </a:rPr>
              <a:t>follow-up in the primary care settings</a:t>
            </a:r>
            <a:r>
              <a:rPr lang="en-US" sz="2400" b="1" dirty="0" smtClean="0">
                <a:solidFill>
                  <a:schemeClr val="tx2"/>
                </a:solidFill>
                <a:latin typeface="Century Gothic" pitchFamily="34" charset="0"/>
                <a:cs typeface="Arial" pitchFamily="34" charset="0"/>
              </a:rPr>
              <a:t>” </a:t>
            </a:r>
            <a:r>
              <a:rPr lang="en-US" b="1" dirty="0" smtClean="0">
                <a:solidFill>
                  <a:schemeClr val="tx2"/>
                </a:solidFill>
                <a:latin typeface="Century Gothic" pitchFamily="34" charset="0"/>
                <a:cs typeface="Arial" pitchFamily="34" charset="0"/>
              </a:rPr>
              <a:t>(N1334n issued in December </a:t>
            </a:r>
            <a:r>
              <a:rPr lang="en-US" b="1" dirty="0">
                <a:solidFill>
                  <a:schemeClr val="tx2"/>
                </a:solidFill>
                <a:latin typeface="Century Gothic" pitchFamily="34" charset="0"/>
                <a:cs typeface="Arial" pitchFamily="34" charset="0"/>
              </a:rPr>
              <a:t>21, </a:t>
            </a:r>
            <a:r>
              <a:rPr lang="en-US" b="1" dirty="0" smtClean="0">
                <a:solidFill>
                  <a:schemeClr val="tx2"/>
                </a:solidFill>
                <a:latin typeface="Century Gothic" pitchFamily="34" charset="0"/>
                <a:cs typeface="Arial" pitchFamily="34" charset="0"/>
              </a:rPr>
              <a:t>2013)</a:t>
            </a:r>
            <a:endParaRPr lang="ru-RU" b="1" dirty="0">
              <a:solidFill>
                <a:schemeClr val="tx2"/>
              </a:solidFill>
              <a:latin typeface="Arial" pitchFamily="34" charset="0"/>
              <a:cs typeface="Arial" pitchFamily="34" charset="0"/>
            </a:endParaRPr>
          </a:p>
        </p:txBody>
      </p:sp>
      <p:sp>
        <p:nvSpPr>
          <p:cNvPr id="6" name="Rectangle 5"/>
          <p:cNvSpPr>
            <a:spLocks noChangeArrowheads="1"/>
          </p:cNvSpPr>
          <p:nvPr/>
        </p:nvSpPr>
        <p:spPr bwMode="auto">
          <a:xfrm>
            <a:off x="251520" y="5013176"/>
            <a:ext cx="8712968" cy="1348061"/>
          </a:xfrm>
          <a:prstGeom prst="rect">
            <a:avLst/>
          </a:prstGeom>
          <a:noFill/>
          <a:ln w="9525">
            <a:noFill/>
            <a:miter lim="800000"/>
            <a:headEnd/>
            <a:tailEnd/>
          </a:ln>
        </p:spPr>
        <p:txBody>
          <a:bodyPr wrap="square">
            <a:spAutoFit/>
          </a:bodyPr>
          <a:lstStyle/>
          <a:p>
            <a:pPr algn="just">
              <a:lnSpc>
                <a:spcPct val="85000"/>
              </a:lnSpc>
            </a:pPr>
            <a:r>
              <a:rPr lang="en-US" sz="2400" b="1" dirty="0" smtClean="0">
                <a:solidFill>
                  <a:schemeClr val="tx2"/>
                </a:solidFill>
                <a:latin typeface="Century Gothic" pitchFamily="34" charset="0"/>
              </a:rPr>
              <a:t>Law "On protection of public health from exposure to environmental tobacco smoke and the consequences of tobacco consumption”, </a:t>
            </a:r>
            <a:r>
              <a:rPr lang="en-US" sz="2400" b="1" i="1" dirty="0" smtClean="0">
                <a:solidFill>
                  <a:schemeClr val="tx2"/>
                </a:solidFill>
                <a:latin typeface="Century Gothic" pitchFamily="34" charset="0"/>
              </a:rPr>
              <a:t>reflects all main articles of WHO FCTC </a:t>
            </a:r>
            <a:r>
              <a:rPr lang="en-US" b="1" dirty="0" smtClean="0">
                <a:solidFill>
                  <a:schemeClr val="tx2"/>
                </a:solidFill>
                <a:latin typeface="Century Gothic" pitchFamily="34" charset="0"/>
              </a:rPr>
              <a:t>(N</a:t>
            </a:r>
            <a:r>
              <a:rPr lang="ru-RU" b="1" dirty="0" smtClean="0">
                <a:solidFill>
                  <a:schemeClr val="tx2"/>
                </a:solidFill>
                <a:latin typeface="Century Gothic" pitchFamily="34" charset="0"/>
              </a:rPr>
              <a:t>15, </a:t>
            </a:r>
            <a:r>
              <a:rPr lang="en-US" b="1" dirty="0" smtClean="0">
                <a:solidFill>
                  <a:schemeClr val="tx2"/>
                </a:solidFill>
                <a:latin typeface="Century Gothic" pitchFamily="34" charset="0"/>
              </a:rPr>
              <a:t>issued in June, 2013)</a:t>
            </a:r>
            <a:endParaRPr lang="ru-RU" b="1" i="1" dirty="0">
              <a:solidFill>
                <a:schemeClr val="tx2"/>
              </a:solidFill>
              <a:latin typeface="Century Gothic" pitchFamily="34" charset="0"/>
            </a:endParaRPr>
          </a:p>
        </p:txBody>
      </p:sp>
      <p:sp>
        <p:nvSpPr>
          <p:cNvPr id="7" name="Rectangle 6"/>
          <p:cNvSpPr/>
          <p:nvPr/>
        </p:nvSpPr>
        <p:spPr>
          <a:xfrm>
            <a:off x="251520" y="2708920"/>
            <a:ext cx="8712968" cy="720197"/>
          </a:xfrm>
          <a:prstGeom prst="rect">
            <a:avLst/>
          </a:prstGeom>
        </p:spPr>
        <p:txBody>
          <a:bodyPr wrap="square">
            <a:spAutoFit/>
          </a:bodyPr>
          <a:lstStyle/>
          <a:p>
            <a:pPr algn="just">
              <a:lnSpc>
                <a:spcPct val="85000"/>
              </a:lnSpc>
            </a:pPr>
            <a:r>
              <a:rPr lang="en-US" sz="2400" b="1" dirty="0" smtClean="0">
                <a:solidFill>
                  <a:schemeClr val="accent1"/>
                </a:solidFill>
                <a:latin typeface="Century Gothic" pitchFamily="34" charset="0"/>
              </a:rPr>
              <a:t>Standards of  treatment within primary care settings and</a:t>
            </a:r>
            <a:r>
              <a:rPr lang="ru-RU" sz="2400" b="1" dirty="0" smtClean="0">
                <a:solidFill>
                  <a:schemeClr val="accent1"/>
                </a:solidFill>
                <a:latin typeface="Century Gothic" pitchFamily="34" charset="0"/>
              </a:rPr>
              <a:t> </a:t>
            </a:r>
            <a:r>
              <a:rPr lang="en-US" sz="2400" b="1" dirty="0" smtClean="0">
                <a:solidFill>
                  <a:schemeClr val="accent1"/>
                </a:solidFill>
                <a:latin typeface="Century Gothic" pitchFamily="34" charset="0"/>
              </a:rPr>
              <a:t>hospitals</a:t>
            </a:r>
            <a:endParaRPr lang="en-US" sz="2400" b="1" dirty="0">
              <a:solidFill>
                <a:schemeClr val="accent1"/>
              </a:solidFill>
              <a:latin typeface="Century Gothic" pitchFamily="34" charset="0"/>
            </a:endParaRPr>
          </a:p>
        </p:txBody>
      </p:sp>
      <p:sp>
        <p:nvSpPr>
          <p:cNvPr id="9" name="Rectangle 2"/>
          <p:cNvSpPr>
            <a:spLocks noChangeArrowheads="1"/>
          </p:cNvSpPr>
          <p:nvPr/>
        </p:nvSpPr>
        <p:spPr bwMode="auto">
          <a:xfrm>
            <a:off x="0" y="404664"/>
            <a:ext cx="9144000" cy="1071563"/>
          </a:xfrm>
          <a:prstGeom prst="rect">
            <a:avLst/>
          </a:prstGeom>
          <a:solidFill>
            <a:schemeClr val="bg1"/>
          </a:solidFill>
          <a:ln w="9525">
            <a:noFill/>
            <a:miter lim="800000"/>
            <a:headEnd/>
            <a:tailEnd/>
          </a:ln>
        </p:spPr>
        <p:txBody>
          <a:bodyPr anchor="ctr"/>
          <a:lstStyle/>
          <a:p>
            <a:pPr algn="ctr">
              <a:lnSpc>
                <a:spcPct val="75000"/>
              </a:lnSpc>
            </a:pPr>
            <a:r>
              <a:rPr lang="en-US" sz="3200" b="1" dirty="0" smtClean="0">
                <a:solidFill>
                  <a:schemeClr val="tx2"/>
                </a:solidFill>
                <a:latin typeface="Century Gothic" pitchFamily="34" charset="0"/>
              </a:rPr>
              <a:t>Russian recent </a:t>
            </a:r>
          </a:p>
          <a:p>
            <a:pPr algn="ctr">
              <a:lnSpc>
                <a:spcPct val="75000"/>
              </a:lnSpc>
            </a:pPr>
            <a:r>
              <a:rPr lang="en-US" sz="3200" b="1" dirty="0" smtClean="0">
                <a:solidFill>
                  <a:schemeClr val="tx2"/>
                </a:solidFill>
                <a:latin typeface="Century Gothic" pitchFamily="34" charset="0"/>
              </a:rPr>
              <a:t>legislation </a:t>
            </a:r>
            <a:r>
              <a:rPr lang="en-US" sz="3200" b="1" dirty="0">
                <a:solidFill>
                  <a:schemeClr val="tx2"/>
                </a:solidFill>
                <a:latin typeface="Century Gothic" pitchFamily="34" charset="0"/>
              </a:rPr>
              <a:t>and </a:t>
            </a:r>
            <a:r>
              <a:rPr lang="en-US" sz="3200" b="1" dirty="0" smtClean="0">
                <a:solidFill>
                  <a:schemeClr val="tx2"/>
                </a:solidFill>
                <a:latin typeface="Century Gothic" pitchFamily="34" charset="0"/>
              </a:rPr>
              <a:t>regulation documents</a:t>
            </a:r>
            <a:endParaRPr lang="ru-RU" sz="3200" b="1" dirty="0">
              <a:solidFill>
                <a:schemeClr val="tx2"/>
              </a:solidFill>
              <a:latin typeface="Century Gothic" pitchFamily="34" charset="0"/>
            </a:endParaRPr>
          </a:p>
        </p:txBody>
      </p:sp>
      <p:sp>
        <p:nvSpPr>
          <p:cNvPr id="11" name="TextBox 4"/>
          <p:cNvSpPr txBox="1">
            <a:spLocks noChangeArrowheads="1"/>
          </p:cNvSpPr>
          <p:nvPr/>
        </p:nvSpPr>
        <p:spPr bwMode="auto">
          <a:xfrm>
            <a:off x="179512" y="1772816"/>
            <a:ext cx="8784976" cy="720197"/>
          </a:xfrm>
          <a:prstGeom prst="rect">
            <a:avLst/>
          </a:prstGeom>
          <a:noFill/>
          <a:ln w="9525">
            <a:noFill/>
            <a:miter lim="800000"/>
            <a:headEnd/>
            <a:tailEnd/>
          </a:ln>
        </p:spPr>
        <p:txBody>
          <a:bodyPr wrap="square">
            <a:spAutoFit/>
          </a:bodyPr>
          <a:lstStyle/>
          <a:p>
            <a:pPr>
              <a:lnSpc>
                <a:spcPct val="85000"/>
              </a:lnSpc>
            </a:pPr>
            <a:r>
              <a:rPr lang="en-US" sz="2400" b="1" dirty="0" smtClean="0">
                <a:solidFill>
                  <a:schemeClr val="tx2"/>
                </a:solidFill>
                <a:latin typeface="Century Gothic" pitchFamily="34" charset="0"/>
              </a:rPr>
              <a:t>State  Program  of  the  Russian  Federation  “Public Health  Development  up to 2020” (issued in 2011)</a:t>
            </a:r>
            <a:endParaRPr lang="ru-RU" sz="2400" b="1" dirty="0">
              <a:solidFill>
                <a:schemeClr val="tx2"/>
              </a:solidFill>
              <a:latin typeface="Century Gothic" pitchFamily="34" charset="0"/>
            </a:endParaRPr>
          </a:p>
        </p:txBody>
      </p:sp>
      <p:pic>
        <p:nvPicPr>
          <p:cNvPr id="85084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0600" y="6561602"/>
            <a:ext cx="68834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33762983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0307"/>
            <a:ext cx="8229600" cy="982582"/>
          </a:xfrm>
        </p:spPr>
        <p:txBody>
          <a:bodyPr>
            <a:normAutofit/>
          </a:bodyPr>
          <a:lstStyle/>
          <a:p>
            <a:r>
              <a:rPr lang="en-US" sz="2800" b="1" dirty="0" smtClean="0">
                <a:solidFill>
                  <a:schemeClr val="accent1"/>
                </a:solidFill>
                <a:latin typeface="Times New Roman"/>
                <a:cs typeface="Times New Roman"/>
              </a:rPr>
              <a:t>Implementation of FCTC articles in the Russian Federation will result in: </a:t>
            </a:r>
          </a:p>
        </p:txBody>
      </p:sp>
      <p:sp>
        <p:nvSpPr>
          <p:cNvPr id="3" name="Content Placeholder 2"/>
          <p:cNvSpPr>
            <a:spLocks noGrp="1"/>
          </p:cNvSpPr>
          <p:nvPr>
            <p:ph idx="1"/>
          </p:nvPr>
        </p:nvSpPr>
        <p:spPr>
          <a:xfrm>
            <a:off x="179512" y="1268760"/>
            <a:ext cx="8784976" cy="3600400"/>
          </a:xfrm>
          <a:solidFill>
            <a:schemeClr val="bg1">
              <a:lumMod val="95000"/>
            </a:schemeClr>
          </a:solidFill>
        </p:spPr>
        <p:txBody>
          <a:bodyPr>
            <a:normAutofit/>
          </a:bodyPr>
          <a:lstStyle/>
          <a:p>
            <a:pPr lvl="0">
              <a:buNone/>
            </a:pPr>
            <a:r>
              <a:rPr lang="en-US" sz="2800" b="1" dirty="0" smtClean="0"/>
              <a:t>    </a:t>
            </a:r>
            <a:endParaRPr lang="en-US" sz="2600" b="1" dirty="0" smtClean="0"/>
          </a:p>
          <a:p>
            <a:pPr lvl="0">
              <a:buNone/>
            </a:pPr>
            <a:r>
              <a:rPr lang="en-US" sz="2300" dirty="0" smtClean="0"/>
              <a:t>     </a:t>
            </a:r>
            <a:r>
              <a:rPr lang="en-US" sz="2300" b="1" dirty="0" smtClean="0">
                <a:solidFill>
                  <a:schemeClr val="accent1"/>
                </a:solidFill>
                <a:latin typeface="Century Gothic" pitchFamily="34" charset="0"/>
              </a:rPr>
              <a:t>-</a:t>
            </a:r>
            <a:r>
              <a:rPr lang="ru-RU" sz="2300" b="1" dirty="0" smtClean="0">
                <a:solidFill>
                  <a:schemeClr val="accent1"/>
                </a:solidFill>
                <a:latin typeface="Century Gothic" pitchFamily="34" charset="0"/>
              </a:rPr>
              <a:t> </a:t>
            </a:r>
            <a:r>
              <a:rPr lang="en-US" sz="2300" b="1" dirty="0" smtClean="0">
                <a:solidFill>
                  <a:schemeClr val="accent1"/>
                </a:solidFill>
                <a:latin typeface="Century Gothic" pitchFamily="34" charset="0"/>
              </a:rPr>
              <a:t>decrease in smoking prevalence by </a:t>
            </a:r>
            <a:r>
              <a:rPr lang="en-US" sz="2300" b="1" dirty="0" smtClean="0">
                <a:solidFill>
                  <a:srgbClr val="FF0000"/>
                </a:solidFill>
                <a:effectLst>
                  <a:outerShdw blurRad="38100" dist="38100" dir="2700000" algn="tl">
                    <a:srgbClr val="000000">
                      <a:alpha val="43137"/>
                    </a:srgbClr>
                  </a:outerShdw>
                </a:effectLst>
                <a:latin typeface="Century Gothic" pitchFamily="34" charset="0"/>
              </a:rPr>
              <a:t>30%</a:t>
            </a:r>
            <a:r>
              <a:rPr lang="en-US" sz="2300" b="1" dirty="0" smtClean="0">
                <a:solidFill>
                  <a:schemeClr val="accent1"/>
                </a:solidFill>
                <a:latin typeface="Century Gothic" pitchFamily="34" charset="0"/>
              </a:rPr>
              <a:t> in 2020,</a:t>
            </a:r>
            <a:r>
              <a:rPr lang="ru-RU" sz="2300" b="1" dirty="0" smtClean="0">
                <a:solidFill>
                  <a:schemeClr val="accent1"/>
                </a:solidFill>
                <a:latin typeface="Century Gothic" pitchFamily="34" charset="0"/>
              </a:rPr>
              <a:t> </a:t>
            </a:r>
            <a:r>
              <a:rPr lang="en-US" sz="2300" b="1" dirty="0" smtClean="0">
                <a:solidFill>
                  <a:schemeClr val="accent1"/>
                </a:solidFill>
                <a:latin typeface="Century Gothic" pitchFamily="34" charset="0"/>
              </a:rPr>
              <a:t>and by </a:t>
            </a:r>
            <a:r>
              <a:rPr lang="en-US" sz="2300" b="1" dirty="0" smtClean="0">
                <a:solidFill>
                  <a:srgbClr val="FF0000"/>
                </a:solidFill>
                <a:effectLst>
                  <a:outerShdw blurRad="38100" dist="38100" dir="2700000" algn="tl">
                    <a:srgbClr val="000000">
                      <a:alpha val="43137"/>
                    </a:srgbClr>
                  </a:outerShdw>
                </a:effectLst>
                <a:latin typeface="Century Gothic" pitchFamily="34" charset="0"/>
              </a:rPr>
              <a:t>50%</a:t>
            </a:r>
            <a:r>
              <a:rPr lang="en-US" sz="2300" b="1" dirty="0" smtClean="0">
                <a:solidFill>
                  <a:schemeClr val="accent1"/>
                </a:solidFill>
                <a:latin typeface="Century Gothic" pitchFamily="34" charset="0"/>
              </a:rPr>
              <a:t>  in 2055</a:t>
            </a:r>
            <a:endParaRPr lang="ru-RU" sz="2300" b="1" dirty="0" smtClean="0">
              <a:solidFill>
                <a:schemeClr val="accent1"/>
              </a:solidFill>
              <a:latin typeface="Century Gothic" pitchFamily="34" charset="0"/>
            </a:endParaRPr>
          </a:p>
          <a:p>
            <a:pPr>
              <a:buNone/>
            </a:pPr>
            <a:r>
              <a:rPr lang="ru-RU" sz="2600" dirty="0" smtClean="0">
                <a:latin typeface="Century Gothic" pitchFamily="34" charset="0"/>
              </a:rPr>
              <a:t>    </a:t>
            </a:r>
            <a:r>
              <a:rPr lang="en-US" sz="2600" dirty="0" smtClean="0">
                <a:latin typeface="Century Gothic" pitchFamily="34" charset="0"/>
              </a:rPr>
              <a:t> </a:t>
            </a:r>
            <a:r>
              <a:rPr lang="ru-RU" sz="2600" dirty="0" smtClean="0">
                <a:latin typeface="Century Gothic" pitchFamily="34" charset="0"/>
              </a:rPr>
              <a:t>-</a:t>
            </a:r>
            <a:r>
              <a:rPr lang="en-US" sz="2600" dirty="0" smtClean="0">
                <a:latin typeface="Century Gothic" pitchFamily="34" charset="0"/>
              </a:rPr>
              <a:t> </a:t>
            </a:r>
            <a:r>
              <a:rPr lang="en-US" sz="2300" b="1" dirty="0" smtClean="0">
                <a:solidFill>
                  <a:schemeClr val="accent1"/>
                </a:solidFill>
                <a:latin typeface="Century Gothic" pitchFamily="34" charset="0"/>
              </a:rPr>
              <a:t>safe </a:t>
            </a:r>
            <a:r>
              <a:rPr lang="en-US" sz="2300" b="1" dirty="0" smtClean="0">
                <a:solidFill>
                  <a:srgbClr val="FF0000"/>
                </a:solidFill>
                <a:effectLst>
                  <a:outerShdw blurRad="38100" dist="38100" dir="2700000" algn="tl">
                    <a:srgbClr val="000000">
                      <a:alpha val="43137"/>
                    </a:srgbClr>
                  </a:outerShdw>
                </a:effectLst>
                <a:latin typeface="Century Gothic" pitchFamily="34" charset="0"/>
              </a:rPr>
              <a:t>3,7 millions </a:t>
            </a:r>
            <a:r>
              <a:rPr lang="en-US" sz="2300" b="1" dirty="0" smtClean="0">
                <a:solidFill>
                  <a:schemeClr val="accent1"/>
                </a:solidFill>
                <a:latin typeface="Century Gothic" pitchFamily="34" charset="0"/>
              </a:rPr>
              <a:t>lives:</a:t>
            </a:r>
            <a:endParaRPr lang="ru-RU" sz="2300" b="1" dirty="0" smtClean="0">
              <a:solidFill>
                <a:schemeClr val="accent1"/>
              </a:solidFill>
              <a:latin typeface="Century Gothic" pitchFamily="34" charset="0"/>
            </a:endParaRPr>
          </a:p>
          <a:p>
            <a:pPr>
              <a:buNone/>
            </a:pPr>
            <a:r>
              <a:rPr lang="ru-RU" sz="1800" b="1" dirty="0" smtClean="0">
                <a:solidFill>
                  <a:schemeClr val="accent1"/>
                </a:solidFill>
                <a:latin typeface="Century Gothic" pitchFamily="34" charset="0"/>
              </a:rPr>
              <a:t>          </a:t>
            </a:r>
            <a:r>
              <a:rPr lang="en-US" sz="1800" b="1" u="sng" dirty="0" smtClean="0">
                <a:solidFill>
                  <a:schemeClr val="accent1"/>
                </a:solidFill>
                <a:latin typeface="Century Gothic" pitchFamily="34" charset="0"/>
              </a:rPr>
              <a:t>increase taxes</a:t>
            </a:r>
            <a:r>
              <a:rPr lang="en-US" sz="1800" b="1" dirty="0" smtClean="0">
                <a:solidFill>
                  <a:schemeClr val="accent1"/>
                </a:solidFill>
                <a:latin typeface="Century Gothic" pitchFamily="34" charset="0"/>
              </a:rPr>
              <a:t>:</a:t>
            </a:r>
            <a:r>
              <a:rPr lang="ru-RU" sz="1800" b="1" dirty="0" smtClean="0">
                <a:solidFill>
                  <a:schemeClr val="accent1"/>
                </a:solidFill>
                <a:latin typeface="Century Gothic" pitchFamily="34" charset="0"/>
              </a:rPr>
              <a:t> </a:t>
            </a:r>
            <a:r>
              <a:rPr lang="en-US" sz="1800" b="1" dirty="0" smtClean="0">
                <a:solidFill>
                  <a:schemeClr val="accent1"/>
                </a:solidFill>
                <a:latin typeface="Century Gothic" pitchFamily="34" charset="0"/>
              </a:rPr>
              <a:t>more than </a:t>
            </a:r>
            <a:r>
              <a:rPr lang="ru-RU" sz="1800" b="1" dirty="0" smtClean="0">
                <a:solidFill>
                  <a:srgbClr val="FF0000"/>
                </a:solidFill>
                <a:effectLst>
                  <a:outerShdw blurRad="38100" dist="38100" dir="2700000" algn="tl">
                    <a:srgbClr val="000000">
                      <a:alpha val="43137"/>
                    </a:srgbClr>
                  </a:outerShdw>
                </a:effectLst>
                <a:latin typeface="Century Gothic" pitchFamily="34" charset="0"/>
              </a:rPr>
              <a:t>1</a:t>
            </a:r>
            <a:r>
              <a:rPr lang="ru-RU" sz="1800" b="1" dirty="0" smtClean="0">
                <a:solidFill>
                  <a:schemeClr val="accent1"/>
                </a:solidFill>
                <a:latin typeface="Century Gothic" pitchFamily="34" charset="0"/>
              </a:rPr>
              <a:t> </a:t>
            </a:r>
            <a:r>
              <a:rPr lang="en-US" sz="1800" b="1" dirty="0" smtClean="0">
                <a:solidFill>
                  <a:schemeClr val="accent1"/>
                </a:solidFill>
                <a:latin typeface="Century Gothic" pitchFamily="34" charset="0"/>
              </a:rPr>
              <a:t>millions</a:t>
            </a:r>
            <a:r>
              <a:rPr lang="ru-RU" sz="1800" b="1" dirty="0" smtClean="0">
                <a:solidFill>
                  <a:schemeClr val="accent1"/>
                </a:solidFill>
                <a:latin typeface="Century Gothic" pitchFamily="34" charset="0"/>
              </a:rPr>
              <a:t> </a:t>
            </a:r>
          </a:p>
          <a:p>
            <a:pPr lvl="0">
              <a:buNone/>
            </a:pPr>
            <a:r>
              <a:rPr lang="ru-RU" sz="1800" b="1" dirty="0" smtClean="0">
                <a:solidFill>
                  <a:schemeClr val="accent1"/>
                </a:solidFill>
                <a:latin typeface="Century Gothic" pitchFamily="34" charset="0"/>
              </a:rPr>
              <a:t>          </a:t>
            </a:r>
            <a:r>
              <a:rPr lang="en-US" sz="1800" b="1" u="sng" dirty="0" smtClean="0">
                <a:solidFill>
                  <a:schemeClr val="accent1"/>
                </a:solidFill>
                <a:latin typeface="Century Gothic" pitchFamily="34" charset="0"/>
              </a:rPr>
              <a:t>tobacco free environmental</a:t>
            </a:r>
            <a:r>
              <a:rPr lang="en-US" sz="1800" b="1" dirty="0" smtClean="0">
                <a:solidFill>
                  <a:schemeClr val="accent1"/>
                </a:solidFill>
                <a:latin typeface="Century Gothic" pitchFamily="34" charset="0"/>
              </a:rPr>
              <a:t>: more than </a:t>
            </a:r>
            <a:r>
              <a:rPr lang="ru-RU" sz="1800" b="1" dirty="0" smtClean="0">
                <a:solidFill>
                  <a:srgbClr val="FF0000"/>
                </a:solidFill>
                <a:effectLst>
                  <a:outerShdw blurRad="38100" dist="38100" dir="2700000" algn="tl">
                    <a:srgbClr val="000000">
                      <a:alpha val="43137"/>
                    </a:srgbClr>
                  </a:outerShdw>
                </a:effectLst>
                <a:latin typeface="Century Gothic" pitchFamily="34" charset="0"/>
              </a:rPr>
              <a:t>1</a:t>
            </a:r>
            <a:r>
              <a:rPr lang="ru-RU" sz="1800" b="1" dirty="0" smtClean="0">
                <a:solidFill>
                  <a:schemeClr val="accent1"/>
                </a:solidFill>
                <a:latin typeface="Century Gothic" pitchFamily="34" charset="0"/>
              </a:rPr>
              <a:t> </a:t>
            </a:r>
            <a:r>
              <a:rPr lang="en-US" sz="1800" b="1" dirty="0" smtClean="0">
                <a:solidFill>
                  <a:schemeClr val="accent1"/>
                </a:solidFill>
                <a:latin typeface="Century Gothic" pitchFamily="34" charset="0"/>
              </a:rPr>
              <a:t>millions</a:t>
            </a:r>
            <a:endParaRPr lang="ru-RU" sz="1800" b="1" dirty="0" smtClean="0">
              <a:solidFill>
                <a:schemeClr val="accent1"/>
              </a:solidFill>
              <a:latin typeface="Century Gothic" pitchFamily="34" charset="0"/>
            </a:endParaRPr>
          </a:p>
          <a:p>
            <a:pPr lvl="0">
              <a:buNone/>
            </a:pPr>
            <a:r>
              <a:rPr lang="ru-RU" sz="1800" b="1" dirty="0" smtClean="0">
                <a:solidFill>
                  <a:schemeClr val="accent1"/>
                </a:solidFill>
                <a:latin typeface="Century Gothic" pitchFamily="34" charset="0"/>
              </a:rPr>
              <a:t>          </a:t>
            </a:r>
            <a:r>
              <a:rPr lang="en-US" sz="1800" b="1" u="sng" dirty="0" smtClean="0">
                <a:solidFill>
                  <a:schemeClr val="accent1"/>
                </a:solidFill>
                <a:latin typeface="Century Gothic" pitchFamily="34" charset="0"/>
              </a:rPr>
              <a:t>bans on advertising and promotion tobacco products</a:t>
            </a:r>
            <a:r>
              <a:rPr lang="en-US" sz="1800" b="1" dirty="0" smtClean="0">
                <a:solidFill>
                  <a:schemeClr val="accent1"/>
                </a:solidFill>
                <a:latin typeface="Century Gothic" pitchFamily="34" charset="0"/>
              </a:rPr>
              <a:t>:</a:t>
            </a:r>
            <a:r>
              <a:rPr lang="ru-RU" sz="1800" b="1" dirty="0" smtClean="0">
                <a:solidFill>
                  <a:schemeClr val="accent1"/>
                </a:solidFill>
                <a:latin typeface="Century Gothic" pitchFamily="34" charset="0"/>
                <a:ea typeface="Times New Roman" pitchFamily="18" charset="0"/>
                <a:cs typeface="Times New Roman" pitchFamily="18" charset="0"/>
              </a:rPr>
              <a:t> </a:t>
            </a:r>
            <a:r>
              <a:rPr lang="ru-RU" sz="1800" b="1" dirty="0" smtClean="0">
                <a:solidFill>
                  <a:srgbClr val="FF0000"/>
                </a:solidFill>
                <a:effectLst>
                  <a:outerShdw blurRad="38100" dist="38100" dir="2700000" algn="tl">
                    <a:srgbClr val="000000">
                      <a:alpha val="43137"/>
                    </a:srgbClr>
                  </a:outerShdw>
                </a:effectLst>
                <a:latin typeface="Century Gothic" pitchFamily="34" charset="0"/>
                <a:ea typeface="Times New Roman" pitchFamily="18" charset="0"/>
                <a:cs typeface="Times New Roman" pitchFamily="18" charset="0"/>
              </a:rPr>
              <a:t>730,000</a:t>
            </a:r>
            <a:r>
              <a:rPr lang="ru-RU" sz="1800" b="1" dirty="0" smtClean="0">
                <a:solidFill>
                  <a:schemeClr val="accent1"/>
                </a:solidFill>
                <a:latin typeface="Century Gothic" pitchFamily="34" charset="0"/>
                <a:ea typeface="Times New Roman" pitchFamily="18" charset="0"/>
                <a:cs typeface="Times New Roman" pitchFamily="18" charset="0"/>
              </a:rPr>
              <a:t> </a:t>
            </a:r>
          </a:p>
          <a:p>
            <a:pPr lvl="0">
              <a:buNone/>
            </a:pPr>
            <a:r>
              <a:rPr lang="ru-RU" sz="1800" b="1" dirty="0" smtClean="0">
                <a:solidFill>
                  <a:schemeClr val="accent1"/>
                </a:solidFill>
                <a:latin typeface="Century Gothic" pitchFamily="34" charset="0"/>
              </a:rPr>
              <a:t>        </a:t>
            </a:r>
            <a:r>
              <a:rPr lang="en-US" sz="1800" b="1" dirty="0" smtClean="0">
                <a:solidFill>
                  <a:schemeClr val="accent1"/>
                </a:solidFill>
                <a:latin typeface="Century Gothic" pitchFamily="34" charset="0"/>
              </a:rPr>
              <a:t>  </a:t>
            </a:r>
            <a:r>
              <a:rPr lang="en-US" sz="1800" b="1" u="sng" dirty="0" smtClean="0">
                <a:solidFill>
                  <a:schemeClr val="accent1"/>
                </a:solidFill>
                <a:latin typeface="Century Gothic" pitchFamily="34" charset="0"/>
              </a:rPr>
              <a:t>effective anti-tobacco campaigns and comprehensive medical care</a:t>
            </a:r>
            <a:r>
              <a:rPr lang="ru-RU" sz="1800" b="1" dirty="0" smtClean="0">
                <a:solidFill>
                  <a:schemeClr val="accent1"/>
                </a:solidFill>
                <a:latin typeface="Century Gothic" pitchFamily="34" charset="0"/>
                <a:ea typeface="Times New Roman" pitchFamily="18" charset="0"/>
                <a:cs typeface="Angsana New" pitchFamily="18" charset="-34"/>
              </a:rPr>
              <a:t>: </a:t>
            </a:r>
            <a:endParaRPr lang="en-US" sz="1800" b="1" dirty="0" smtClean="0">
              <a:solidFill>
                <a:schemeClr val="accent1"/>
              </a:solidFill>
              <a:latin typeface="Century Gothic" pitchFamily="34" charset="0"/>
              <a:ea typeface="Times New Roman" pitchFamily="18" charset="0"/>
              <a:cs typeface="Angsana New" pitchFamily="18" charset="-34"/>
            </a:endParaRPr>
          </a:p>
          <a:p>
            <a:pPr lvl="0">
              <a:buNone/>
            </a:pPr>
            <a:r>
              <a:rPr lang="en-US" sz="1800" b="1" dirty="0" smtClean="0">
                <a:solidFill>
                  <a:schemeClr val="accent1"/>
                </a:solidFill>
                <a:latin typeface="Century Gothic" pitchFamily="34" charset="0"/>
                <a:ea typeface="Times New Roman" pitchFamily="18" charset="0"/>
                <a:cs typeface="Angsana New" pitchFamily="18" charset="-34"/>
              </a:rPr>
              <a:t>          </a:t>
            </a:r>
            <a:r>
              <a:rPr lang="en-US" sz="1800" b="1" dirty="0" smtClean="0">
                <a:solidFill>
                  <a:schemeClr val="accent1"/>
                </a:solidFill>
                <a:latin typeface="Century Gothic" pitchFamily="34" charset="0"/>
              </a:rPr>
              <a:t>more than </a:t>
            </a:r>
            <a:r>
              <a:rPr lang="ru-RU" sz="1800" b="1" dirty="0" smtClean="0">
                <a:solidFill>
                  <a:srgbClr val="FF0000"/>
                </a:solidFill>
                <a:effectLst>
                  <a:outerShdw blurRad="38100" dist="38100" dir="2700000" algn="tl">
                    <a:srgbClr val="000000">
                      <a:alpha val="43137"/>
                    </a:srgbClr>
                  </a:outerShdw>
                </a:effectLst>
                <a:latin typeface="Century Gothic" pitchFamily="34" charset="0"/>
              </a:rPr>
              <a:t>1</a:t>
            </a:r>
            <a:r>
              <a:rPr lang="en-US" sz="1800" b="1" dirty="0" smtClean="0">
                <a:solidFill>
                  <a:srgbClr val="FF0000"/>
                </a:solidFill>
                <a:effectLst>
                  <a:outerShdw blurRad="38100" dist="38100" dir="2700000" algn="tl">
                    <a:srgbClr val="000000">
                      <a:alpha val="43137"/>
                    </a:srgbClr>
                  </a:outerShdw>
                </a:effectLst>
                <a:latin typeface="Century Gothic" pitchFamily="34" charset="0"/>
              </a:rPr>
              <a:t>.2</a:t>
            </a:r>
            <a:r>
              <a:rPr lang="ru-RU" sz="1800" b="1" dirty="0" smtClean="0">
                <a:solidFill>
                  <a:srgbClr val="FF0000"/>
                </a:solidFill>
                <a:effectLst>
                  <a:outerShdw blurRad="38100" dist="38100" dir="2700000" algn="tl">
                    <a:srgbClr val="000000">
                      <a:alpha val="43137"/>
                    </a:srgbClr>
                  </a:outerShdw>
                </a:effectLst>
                <a:latin typeface="Century Gothic" pitchFamily="34" charset="0"/>
              </a:rPr>
              <a:t> </a:t>
            </a:r>
            <a:r>
              <a:rPr lang="en-US" sz="1800" b="1" dirty="0" smtClean="0">
                <a:solidFill>
                  <a:schemeClr val="accent1"/>
                </a:solidFill>
                <a:latin typeface="Century Gothic" pitchFamily="34" charset="0"/>
              </a:rPr>
              <a:t>millions</a:t>
            </a:r>
            <a:endParaRPr lang="en-US" sz="2000" dirty="0">
              <a:latin typeface="Century Gothic" pitchFamily="34" charset="0"/>
            </a:endParaRPr>
          </a:p>
        </p:txBody>
      </p:sp>
      <p:sp>
        <p:nvSpPr>
          <p:cNvPr id="6" name="Rectangle 5"/>
          <p:cNvSpPr/>
          <p:nvPr/>
        </p:nvSpPr>
        <p:spPr>
          <a:xfrm>
            <a:off x="683568" y="5085184"/>
            <a:ext cx="8136904" cy="1446550"/>
          </a:xfrm>
          <a:prstGeom prst="rect">
            <a:avLst/>
          </a:prstGeom>
        </p:spPr>
        <p:txBody>
          <a:bodyPr wrap="square">
            <a:spAutoFit/>
          </a:bodyPr>
          <a:lstStyle/>
          <a:p>
            <a:pPr algn="just"/>
            <a:r>
              <a:rPr lang="en-US" sz="1400" b="1" dirty="0" smtClean="0">
                <a:solidFill>
                  <a:schemeClr val="accent1"/>
                </a:solidFill>
                <a:latin typeface="Century Gothic" pitchFamily="34" charset="0"/>
              </a:rPr>
              <a:t>Galina </a:t>
            </a:r>
            <a:r>
              <a:rPr lang="en-US" sz="1400" b="1" dirty="0" err="1" smtClean="0">
                <a:solidFill>
                  <a:schemeClr val="accent1"/>
                </a:solidFill>
                <a:latin typeface="Century Gothic" pitchFamily="34" charset="0"/>
              </a:rPr>
              <a:t>Ya</a:t>
            </a:r>
            <a:r>
              <a:rPr lang="en-US" sz="1400" b="1" dirty="0" smtClean="0">
                <a:solidFill>
                  <a:schemeClr val="accent1"/>
                </a:solidFill>
                <a:latin typeface="Century Gothic" pitchFamily="34" charset="0"/>
              </a:rPr>
              <a:t> </a:t>
            </a:r>
            <a:r>
              <a:rPr lang="en-US" sz="1400" b="1" dirty="0" err="1" smtClean="0">
                <a:solidFill>
                  <a:schemeClr val="accent1"/>
                </a:solidFill>
                <a:latin typeface="Century Gothic" pitchFamily="34" charset="0"/>
              </a:rPr>
              <a:t>Maslennikova</a:t>
            </a:r>
            <a:r>
              <a:rPr lang="en-US" sz="1400" b="1" dirty="0" smtClean="0">
                <a:solidFill>
                  <a:schemeClr val="accent1"/>
                </a:solidFill>
                <a:latin typeface="Century Gothic" pitchFamily="34" charset="0"/>
              </a:rPr>
              <a:t>, Rafael G </a:t>
            </a:r>
            <a:r>
              <a:rPr lang="en-US" sz="1400" b="1" dirty="0" err="1" smtClean="0">
                <a:solidFill>
                  <a:schemeClr val="accent1"/>
                </a:solidFill>
                <a:latin typeface="Century Gothic" pitchFamily="34" charset="0"/>
              </a:rPr>
              <a:t>Oganov</a:t>
            </a:r>
            <a:r>
              <a:rPr lang="en-US" sz="1400" b="1" dirty="0" smtClean="0">
                <a:solidFill>
                  <a:schemeClr val="accent1"/>
                </a:solidFill>
                <a:latin typeface="Century Gothic" pitchFamily="34" charset="0"/>
              </a:rPr>
              <a:t>, Sergey A </a:t>
            </a:r>
            <a:r>
              <a:rPr lang="en-US" sz="1400" b="1" dirty="0" err="1" smtClean="0">
                <a:solidFill>
                  <a:schemeClr val="accent1"/>
                </a:solidFill>
                <a:latin typeface="Century Gothic" pitchFamily="34" charset="0"/>
              </a:rPr>
              <a:t>Boytsov</a:t>
            </a:r>
            <a:r>
              <a:rPr lang="en-US" sz="1400" b="1" dirty="0" smtClean="0">
                <a:solidFill>
                  <a:schemeClr val="accent1"/>
                </a:solidFill>
                <a:latin typeface="Century Gothic" pitchFamily="34" charset="0"/>
              </a:rPr>
              <a:t>, </a:t>
            </a:r>
            <a:r>
              <a:rPr lang="en-US" sz="1400" b="1" dirty="0" err="1" smtClean="0">
                <a:solidFill>
                  <a:schemeClr val="accent1"/>
                </a:solidFill>
                <a:latin typeface="Century Gothic" pitchFamily="34" charset="0"/>
              </a:rPr>
              <a:t>Hana</a:t>
            </a:r>
            <a:r>
              <a:rPr lang="en-US" sz="1400" b="1" dirty="0" smtClean="0">
                <a:solidFill>
                  <a:schemeClr val="accent1"/>
                </a:solidFill>
                <a:latin typeface="Century Gothic" pitchFamily="34" charset="0"/>
              </a:rPr>
              <a:t> Ross, An-</a:t>
            </a:r>
            <a:r>
              <a:rPr lang="en-US" sz="1400" b="1" dirty="0" err="1" smtClean="0">
                <a:solidFill>
                  <a:schemeClr val="accent1"/>
                </a:solidFill>
                <a:latin typeface="Century Gothic" pitchFamily="34" charset="0"/>
              </a:rPr>
              <a:t>Tsun</a:t>
            </a:r>
            <a:r>
              <a:rPr lang="en-US" sz="1400" b="1" dirty="0" smtClean="0">
                <a:solidFill>
                  <a:schemeClr val="accent1"/>
                </a:solidFill>
                <a:latin typeface="Century Gothic" pitchFamily="34" charset="0"/>
              </a:rPr>
              <a:t> Huang, Aimee Near, </a:t>
            </a:r>
            <a:r>
              <a:rPr lang="en-US" sz="1400" b="1" dirty="0" err="1" smtClean="0">
                <a:solidFill>
                  <a:schemeClr val="accent1"/>
                </a:solidFill>
                <a:latin typeface="Century Gothic" pitchFamily="34" charset="0"/>
              </a:rPr>
              <a:t>Alexey</a:t>
            </a:r>
            <a:r>
              <a:rPr lang="en-US" sz="1400" b="1" dirty="0" smtClean="0">
                <a:solidFill>
                  <a:schemeClr val="accent1"/>
                </a:solidFill>
                <a:latin typeface="Century Gothic" pitchFamily="34" charset="0"/>
              </a:rPr>
              <a:t> </a:t>
            </a:r>
            <a:r>
              <a:rPr lang="en-US" sz="1400" b="1" dirty="0" err="1" smtClean="0">
                <a:solidFill>
                  <a:schemeClr val="accent1"/>
                </a:solidFill>
                <a:latin typeface="Century Gothic" pitchFamily="34" charset="0"/>
              </a:rPr>
              <a:t>Kotov</a:t>
            </a:r>
            <a:r>
              <a:rPr lang="en-US" sz="1400" b="1" dirty="0" smtClean="0">
                <a:solidFill>
                  <a:schemeClr val="accent1"/>
                </a:solidFill>
                <a:latin typeface="Century Gothic" pitchFamily="34" charset="0"/>
              </a:rPr>
              <a:t>, Irina </a:t>
            </a:r>
            <a:r>
              <a:rPr lang="en-US" sz="1400" b="1" dirty="0" err="1" smtClean="0">
                <a:solidFill>
                  <a:schemeClr val="accent1"/>
                </a:solidFill>
                <a:latin typeface="Century Gothic" pitchFamily="34" charset="0"/>
              </a:rPr>
              <a:t>Berezhnova</a:t>
            </a:r>
            <a:r>
              <a:rPr lang="en-US" sz="1400" b="1" dirty="0" smtClean="0">
                <a:solidFill>
                  <a:schemeClr val="accent1"/>
                </a:solidFill>
                <a:latin typeface="Century Gothic" pitchFamily="34" charset="0"/>
              </a:rPr>
              <a:t>, David T Levy</a:t>
            </a:r>
          </a:p>
          <a:p>
            <a:pPr algn="just"/>
            <a:endParaRPr lang="en-US" sz="1200" i="1" dirty="0" smtClean="0">
              <a:latin typeface="Century Gothic" pitchFamily="34" charset="0"/>
              <a:hlinkClick r:id="rId2"/>
            </a:endParaRPr>
          </a:p>
          <a:p>
            <a:pPr algn="just"/>
            <a:r>
              <a:rPr lang="en-US" sz="1200" i="1" dirty="0" smtClean="0">
                <a:latin typeface="Century Gothic" pitchFamily="34" charset="0"/>
                <a:hlinkClick r:id="rId2"/>
              </a:rPr>
              <a:t>Russia </a:t>
            </a:r>
            <a:r>
              <a:rPr lang="en-US" sz="1200" i="1" dirty="0" err="1" smtClean="0">
                <a:latin typeface="Century Gothic" pitchFamily="34" charset="0"/>
                <a:hlinkClick r:id="rId2"/>
              </a:rPr>
              <a:t>SimSmoke</a:t>
            </a:r>
            <a:r>
              <a:rPr lang="en-US" sz="1200" dirty="0" smtClean="0">
                <a:latin typeface="Century Gothic" pitchFamily="34" charset="0"/>
                <a:hlinkClick r:id="rId2"/>
              </a:rPr>
              <a:t>: the long-term effects of tobacco control policies on smoking prevalence and smoking-attributable deaths in Russia</a:t>
            </a:r>
            <a:r>
              <a:rPr lang="en-US" sz="1200" dirty="0" smtClean="0">
                <a:latin typeface="Century Gothic" pitchFamily="34" charset="0"/>
              </a:rPr>
              <a:t> </a:t>
            </a:r>
          </a:p>
          <a:p>
            <a:pPr algn="just"/>
            <a:endParaRPr lang="en-US" sz="1200" i="1" dirty="0" smtClean="0">
              <a:latin typeface="Century Gothic" pitchFamily="34" charset="0"/>
            </a:endParaRPr>
          </a:p>
          <a:p>
            <a:pPr algn="just"/>
            <a:r>
              <a:rPr lang="en-US" sz="1200" b="1" i="1" dirty="0" err="1" smtClean="0">
                <a:solidFill>
                  <a:schemeClr val="accent1"/>
                </a:solidFill>
                <a:latin typeface="Century Gothic" pitchFamily="34" charset="0"/>
              </a:rPr>
              <a:t>Tob</a:t>
            </a:r>
            <a:r>
              <a:rPr lang="en-US" sz="1200" b="1" i="1" dirty="0" smtClean="0">
                <a:solidFill>
                  <a:schemeClr val="accent1"/>
                </a:solidFill>
                <a:latin typeface="Century Gothic" pitchFamily="34" charset="0"/>
              </a:rPr>
              <a:t> Control published 12 July 2013, 10.1136/tobaccocontrol-2013-051011 </a:t>
            </a:r>
            <a:endParaRPr lang="en-US" sz="1200" b="1" dirty="0">
              <a:solidFill>
                <a:schemeClr val="accent1"/>
              </a:solidFill>
              <a:latin typeface="Century Gothic" pitchFamily="34" charset="0"/>
            </a:endParaRPr>
          </a:p>
        </p:txBody>
      </p:sp>
      <p:sp>
        <p:nvSpPr>
          <p:cNvPr id="5" name="TextBox 4"/>
          <p:cNvSpPr txBox="1"/>
          <p:nvPr/>
        </p:nvSpPr>
        <p:spPr>
          <a:xfrm>
            <a:off x="0" y="0"/>
            <a:ext cx="5721438" cy="276999"/>
          </a:xfrm>
          <a:prstGeom prst="rect">
            <a:avLst/>
          </a:prstGeom>
          <a:noFill/>
        </p:spPr>
        <p:txBody>
          <a:bodyPr wrap="none" rtlCol="0">
            <a:spAutoFit/>
          </a:bodyPr>
          <a:lstStyle/>
          <a:p>
            <a:r>
              <a:rPr lang="en-US" sz="1200" b="1" i="1" dirty="0" smtClean="0">
                <a:solidFill>
                  <a:schemeClr val="accent1"/>
                </a:solidFill>
                <a:latin typeface="Century Gothic" pitchFamily="34" charset="0"/>
              </a:rPr>
              <a:t>EU-RF: health determinants and chronic diseases, Luxembourg, 16-17, 2013</a:t>
            </a:r>
            <a:endParaRPr lang="ru-RU" sz="1200" b="1" i="1" dirty="0">
              <a:solidFill>
                <a:schemeClr val="accent1"/>
              </a:solidFill>
              <a:latin typeface="Century Gothic" pitchFamily="34" charset="0"/>
            </a:endParaRPr>
          </a:p>
        </p:txBody>
      </p:sp>
      <p:sp>
        <p:nvSpPr>
          <p:cNvPr id="7"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3379280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2"/>
          <p:cNvSpPr>
            <a:spLocks noChangeArrowheads="1"/>
          </p:cNvSpPr>
          <p:nvPr/>
        </p:nvSpPr>
        <p:spPr bwMode="auto">
          <a:xfrm>
            <a:off x="611560" y="476672"/>
            <a:ext cx="8072437" cy="1262062"/>
          </a:xfrm>
          <a:prstGeom prst="rect">
            <a:avLst/>
          </a:prstGeom>
          <a:noFill/>
          <a:ln w="9525">
            <a:noFill/>
            <a:miter lim="800000"/>
            <a:headEnd/>
            <a:tailEnd/>
          </a:ln>
        </p:spPr>
        <p:txBody>
          <a:bodyPr>
            <a:spAutoFit/>
          </a:bodyPr>
          <a:lstStyle/>
          <a:p>
            <a:pPr algn="ctr"/>
            <a:r>
              <a:rPr lang="en-US" sz="2800" b="1" dirty="0">
                <a:solidFill>
                  <a:schemeClr val="tx2"/>
                </a:solidFill>
                <a:latin typeface="Century Gothic" pitchFamily="34" charset="0"/>
              </a:rPr>
              <a:t>State  Program  of  the  Russian  Federation  </a:t>
            </a:r>
            <a:endParaRPr lang="ru-RU" sz="2800" b="1" dirty="0">
              <a:solidFill>
                <a:schemeClr val="tx2"/>
              </a:solidFill>
              <a:latin typeface="Century Gothic" pitchFamily="34" charset="0"/>
            </a:endParaRPr>
          </a:p>
          <a:p>
            <a:pPr algn="ctr"/>
            <a:r>
              <a:rPr lang="en-US" sz="2800" b="1" dirty="0">
                <a:solidFill>
                  <a:schemeClr val="tx2"/>
                </a:solidFill>
                <a:latin typeface="Century Gothic" pitchFamily="34" charset="0"/>
              </a:rPr>
              <a:t>“Public Health  Development  up to 2020” </a:t>
            </a:r>
          </a:p>
          <a:p>
            <a:pPr algn="ctr"/>
            <a:r>
              <a:rPr lang="ru-RU" sz="2000" b="1" dirty="0">
                <a:solidFill>
                  <a:schemeClr val="tx2"/>
                </a:solidFill>
                <a:latin typeface="Century Gothic" pitchFamily="34" charset="0"/>
              </a:rPr>
              <a:t>(№ 2511-p</a:t>
            </a:r>
            <a:r>
              <a:rPr lang="en-US" sz="2000" b="1" dirty="0">
                <a:solidFill>
                  <a:schemeClr val="tx2"/>
                </a:solidFill>
                <a:latin typeface="Century Gothic" pitchFamily="34" charset="0"/>
              </a:rPr>
              <a:t>,</a:t>
            </a:r>
            <a:r>
              <a:rPr lang="ru-RU" sz="2000" b="1" dirty="0">
                <a:solidFill>
                  <a:schemeClr val="tx2"/>
                </a:solidFill>
                <a:latin typeface="Century Gothic" pitchFamily="34" charset="0"/>
              </a:rPr>
              <a:t> </a:t>
            </a:r>
            <a:r>
              <a:rPr lang="en-US" sz="2000" b="1" dirty="0">
                <a:solidFill>
                  <a:schemeClr val="tx2"/>
                </a:solidFill>
                <a:latin typeface="Century Gothic" pitchFamily="34" charset="0"/>
              </a:rPr>
              <a:t>issued December </a:t>
            </a:r>
            <a:r>
              <a:rPr lang="ru-RU" sz="2000" b="1" dirty="0">
                <a:solidFill>
                  <a:schemeClr val="tx2"/>
                </a:solidFill>
                <a:latin typeface="Century Gothic" pitchFamily="34" charset="0"/>
              </a:rPr>
              <a:t>24</a:t>
            </a:r>
            <a:r>
              <a:rPr lang="en-US" sz="2000" b="1" dirty="0">
                <a:solidFill>
                  <a:schemeClr val="tx2"/>
                </a:solidFill>
                <a:latin typeface="Century Gothic" pitchFamily="34" charset="0"/>
              </a:rPr>
              <a:t>, </a:t>
            </a:r>
            <a:r>
              <a:rPr lang="ru-RU" sz="2000" b="1" dirty="0">
                <a:solidFill>
                  <a:schemeClr val="tx2"/>
                </a:solidFill>
                <a:latin typeface="Century Gothic" pitchFamily="34" charset="0"/>
              </a:rPr>
              <a:t>2012</a:t>
            </a:r>
            <a:r>
              <a:rPr lang="en-US" sz="2000" b="1" dirty="0">
                <a:solidFill>
                  <a:schemeClr val="tx2"/>
                </a:solidFill>
                <a:latin typeface="Century Gothic" pitchFamily="34" charset="0"/>
              </a:rPr>
              <a:t>)</a:t>
            </a:r>
            <a:endParaRPr lang="ru-RU" sz="2000" b="1" dirty="0">
              <a:solidFill>
                <a:schemeClr val="tx2"/>
              </a:solidFill>
              <a:latin typeface="Century Gothic" pitchFamily="34" charset="0"/>
            </a:endParaRPr>
          </a:p>
        </p:txBody>
      </p:sp>
      <p:sp>
        <p:nvSpPr>
          <p:cNvPr id="5123" name="Прямоугольник 3"/>
          <p:cNvSpPr>
            <a:spLocks noChangeArrowheads="1"/>
          </p:cNvSpPr>
          <p:nvPr/>
        </p:nvSpPr>
        <p:spPr bwMode="auto">
          <a:xfrm>
            <a:off x="857250" y="2000250"/>
            <a:ext cx="7143750" cy="1062038"/>
          </a:xfrm>
          <a:prstGeom prst="rect">
            <a:avLst/>
          </a:prstGeom>
          <a:noFill/>
          <a:ln w="9525">
            <a:noFill/>
            <a:miter lim="800000"/>
            <a:headEnd/>
            <a:tailEnd/>
          </a:ln>
        </p:spPr>
        <p:txBody>
          <a:bodyPr>
            <a:spAutoFit/>
          </a:bodyPr>
          <a:lstStyle/>
          <a:p>
            <a:pPr algn="ctr">
              <a:lnSpc>
                <a:spcPct val="75000"/>
              </a:lnSpc>
            </a:pPr>
            <a:r>
              <a:rPr lang="en-US" sz="2800" b="1" u="sng" dirty="0">
                <a:solidFill>
                  <a:schemeClr val="tx2"/>
                </a:solidFill>
                <a:latin typeface="Century Gothic" pitchFamily="34" charset="0"/>
              </a:rPr>
              <a:t>First period</a:t>
            </a:r>
            <a:r>
              <a:rPr lang="en-US" sz="2800" b="1" dirty="0">
                <a:solidFill>
                  <a:schemeClr val="tx2"/>
                </a:solidFill>
                <a:latin typeface="Century Gothic" pitchFamily="34" charset="0"/>
              </a:rPr>
              <a:t> : from </a:t>
            </a:r>
            <a:r>
              <a:rPr lang="ru-RU" sz="2800" b="1" dirty="0">
                <a:solidFill>
                  <a:schemeClr val="tx2"/>
                </a:solidFill>
                <a:latin typeface="Century Gothic" pitchFamily="34" charset="0"/>
              </a:rPr>
              <a:t> 2013  </a:t>
            </a:r>
            <a:r>
              <a:rPr lang="en-US" sz="2800" b="1" dirty="0">
                <a:solidFill>
                  <a:schemeClr val="tx2"/>
                </a:solidFill>
                <a:latin typeface="Century Gothic" pitchFamily="34" charset="0"/>
              </a:rPr>
              <a:t>to</a:t>
            </a:r>
            <a:r>
              <a:rPr lang="ru-RU" sz="2800" b="1" dirty="0">
                <a:solidFill>
                  <a:schemeClr val="tx2"/>
                </a:solidFill>
                <a:latin typeface="Century Gothic" pitchFamily="34" charset="0"/>
              </a:rPr>
              <a:t>  2015 </a:t>
            </a:r>
            <a:endParaRPr lang="en-US" sz="2800" b="1" dirty="0">
              <a:solidFill>
                <a:schemeClr val="tx2"/>
              </a:solidFill>
              <a:latin typeface="Century Gothic" pitchFamily="34" charset="0"/>
            </a:endParaRPr>
          </a:p>
          <a:p>
            <a:pPr algn="just">
              <a:lnSpc>
                <a:spcPct val="75000"/>
              </a:lnSpc>
            </a:pPr>
            <a:endParaRPr lang="en-US" sz="2800" b="1" dirty="0">
              <a:solidFill>
                <a:schemeClr val="tx2"/>
              </a:solidFill>
              <a:latin typeface="Century Gothic" pitchFamily="34" charset="0"/>
            </a:endParaRPr>
          </a:p>
          <a:p>
            <a:pPr algn="ctr">
              <a:lnSpc>
                <a:spcPct val="75000"/>
              </a:lnSpc>
            </a:pPr>
            <a:r>
              <a:rPr lang="en-US" sz="2800" b="1" u="sng" dirty="0">
                <a:solidFill>
                  <a:schemeClr val="tx2"/>
                </a:solidFill>
                <a:latin typeface="Century Gothic" pitchFamily="34" charset="0"/>
              </a:rPr>
              <a:t>Second  period</a:t>
            </a:r>
            <a:r>
              <a:rPr lang="en-US" sz="2800" b="1" dirty="0">
                <a:solidFill>
                  <a:schemeClr val="tx2"/>
                </a:solidFill>
                <a:latin typeface="Century Gothic" pitchFamily="34" charset="0"/>
              </a:rPr>
              <a:t> : from  2016  to 2020</a:t>
            </a:r>
            <a:endParaRPr lang="ru-RU" sz="2800" b="1" dirty="0">
              <a:solidFill>
                <a:schemeClr val="tx2"/>
              </a:solidFill>
              <a:latin typeface="Century Gothic" pitchFamily="34" charset="0"/>
            </a:endParaRPr>
          </a:p>
        </p:txBody>
      </p:sp>
      <p:sp>
        <p:nvSpPr>
          <p:cNvPr id="5124" name="Прямоугольник 4"/>
          <p:cNvSpPr>
            <a:spLocks noChangeArrowheads="1"/>
          </p:cNvSpPr>
          <p:nvPr/>
        </p:nvSpPr>
        <p:spPr bwMode="auto">
          <a:xfrm>
            <a:off x="1143000" y="3786188"/>
            <a:ext cx="7786688" cy="461962"/>
          </a:xfrm>
          <a:prstGeom prst="rect">
            <a:avLst/>
          </a:prstGeom>
          <a:noFill/>
          <a:ln w="9525">
            <a:noFill/>
            <a:miter lim="800000"/>
            <a:headEnd/>
            <a:tailEnd/>
          </a:ln>
        </p:spPr>
        <p:txBody>
          <a:bodyPr>
            <a:spAutoFit/>
          </a:bodyPr>
          <a:lstStyle/>
          <a:p>
            <a:r>
              <a:rPr lang="en-US" sz="2400" b="1" u="sng" dirty="0">
                <a:solidFill>
                  <a:schemeClr val="tx2"/>
                </a:solidFill>
                <a:latin typeface="Century Gothic" pitchFamily="34" charset="0"/>
              </a:rPr>
              <a:t>Total mortality </a:t>
            </a:r>
            <a:r>
              <a:rPr lang="ru-RU" sz="2400" b="1" u="sng" dirty="0">
                <a:solidFill>
                  <a:schemeClr val="tx2"/>
                </a:solidFill>
                <a:latin typeface="Century Gothic" pitchFamily="34" charset="0"/>
              </a:rPr>
              <a:t>(</a:t>
            </a:r>
            <a:r>
              <a:rPr lang="en-US" sz="2400" b="1" u="sng" dirty="0">
                <a:solidFill>
                  <a:schemeClr val="tx2"/>
                </a:solidFill>
                <a:latin typeface="Century Gothic" pitchFamily="34" charset="0"/>
              </a:rPr>
              <a:t>per </a:t>
            </a:r>
            <a:r>
              <a:rPr lang="ru-RU" sz="2400" b="1" u="sng" dirty="0" smtClean="0">
                <a:solidFill>
                  <a:schemeClr val="tx2"/>
                </a:solidFill>
                <a:latin typeface="Century Gothic" pitchFamily="34" charset="0"/>
              </a:rPr>
              <a:t>1</a:t>
            </a:r>
            <a:r>
              <a:rPr lang="en-US" sz="2400" b="1" u="sng" dirty="0" smtClean="0">
                <a:solidFill>
                  <a:schemeClr val="tx2"/>
                </a:solidFill>
                <a:latin typeface="Century Gothic" pitchFamily="34" charset="0"/>
              </a:rPr>
              <a:t>,</a:t>
            </a:r>
            <a:r>
              <a:rPr lang="ru-RU" sz="2400" b="1" u="sng" dirty="0" smtClean="0">
                <a:solidFill>
                  <a:schemeClr val="tx2"/>
                </a:solidFill>
                <a:latin typeface="Century Gothic" pitchFamily="34" charset="0"/>
              </a:rPr>
              <a:t>000 </a:t>
            </a:r>
            <a:r>
              <a:rPr lang="en-US" sz="2400" b="1" u="sng" dirty="0" smtClean="0">
                <a:solidFill>
                  <a:schemeClr val="tx2"/>
                </a:solidFill>
                <a:latin typeface="Century Gothic" pitchFamily="34" charset="0"/>
              </a:rPr>
              <a:t>pop./yr.</a:t>
            </a:r>
            <a:r>
              <a:rPr lang="ru-RU" sz="2400" b="1" u="sng" dirty="0" smtClean="0">
                <a:solidFill>
                  <a:schemeClr val="tx2"/>
                </a:solidFill>
                <a:latin typeface="Century Gothic" pitchFamily="34" charset="0"/>
              </a:rPr>
              <a:t>) </a:t>
            </a:r>
            <a:r>
              <a:rPr lang="en-US" sz="2400" b="1" u="sng" dirty="0" smtClean="0">
                <a:solidFill>
                  <a:schemeClr val="tx2"/>
                </a:solidFill>
                <a:latin typeface="Century Gothic" pitchFamily="34" charset="0"/>
              </a:rPr>
              <a:t> </a:t>
            </a:r>
            <a:r>
              <a:rPr lang="en-US" sz="2400" b="1" u="sng" dirty="0">
                <a:solidFill>
                  <a:schemeClr val="tx2"/>
                </a:solidFill>
                <a:latin typeface="Century Gothic" pitchFamily="34" charset="0"/>
              </a:rPr>
              <a:t>up to </a:t>
            </a:r>
            <a:r>
              <a:rPr lang="ru-RU" sz="2400" b="1" u="sng" dirty="0">
                <a:solidFill>
                  <a:schemeClr val="tx2"/>
                </a:solidFill>
                <a:latin typeface="Century Gothic" pitchFamily="34" charset="0"/>
              </a:rPr>
              <a:t> 11,4</a:t>
            </a:r>
          </a:p>
        </p:txBody>
      </p:sp>
      <p:sp>
        <p:nvSpPr>
          <p:cNvPr id="5125" name="Прямоугольник 5"/>
          <p:cNvSpPr>
            <a:spLocks noChangeArrowheads="1"/>
          </p:cNvSpPr>
          <p:nvPr/>
        </p:nvSpPr>
        <p:spPr bwMode="auto">
          <a:xfrm>
            <a:off x="0" y="4214813"/>
            <a:ext cx="9144000" cy="1417637"/>
          </a:xfrm>
          <a:prstGeom prst="rect">
            <a:avLst/>
          </a:prstGeom>
          <a:noFill/>
          <a:ln w="9525">
            <a:noFill/>
            <a:miter lim="800000"/>
            <a:headEnd/>
            <a:tailEnd/>
          </a:ln>
        </p:spPr>
        <p:txBody>
          <a:bodyPr>
            <a:spAutoFit/>
          </a:bodyPr>
          <a:lstStyle/>
          <a:p>
            <a:pPr algn="ctr">
              <a:lnSpc>
                <a:spcPct val="150000"/>
              </a:lnSpc>
            </a:pPr>
            <a:r>
              <a:rPr lang="en-US" sz="2000" b="1" dirty="0">
                <a:solidFill>
                  <a:schemeClr val="accent1"/>
                </a:solidFill>
                <a:latin typeface="Century Gothic" pitchFamily="34" charset="0"/>
              </a:rPr>
              <a:t>Mortality from cardiovascular disease  </a:t>
            </a:r>
            <a:r>
              <a:rPr lang="ru-RU" sz="2000" b="1" dirty="0">
                <a:solidFill>
                  <a:schemeClr val="accent1"/>
                </a:solidFill>
                <a:latin typeface="Century Gothic" pitchFamily="34" charset="0"/>
              </a:rPr>
              <a:t>(</a:t>
            </a:r>
            <a:r>
              <a:rPr lang="en-US" sz="2000" b="1" dirty="0">
                <a:solidFill>
                  <a:schemeClr val="accent1"/>
                </a:solidFill>
                <a:latin typeface="Century Gothic" pitchFamily="34" charset="0"/>
              </a:rPr>
              <a:t>per </a:t>
            </a:r>
            <a:r>
              <a:rPr lang="ru-RU" sz="2000" b="1" dirty="0">
                <a:solidFill>
                  <a:schemeClr val="accent1"/>
                </a:solidFill>
                <a:latin typeface="Century Gothic" pitchFamily="34" charset="0"/>
              </a:rPr>
              <a:t>100</a:t>
            </a:r>
            <a:r>
              <a:rPr lang="en-US" sz="2000" b="1" dirty="0">
                <a:solidFill>
                  <a:schemeClr val="accent1"/>
                </a:solidFill>
                <a:latin typeface="Century Gothic" pitchFamily="34" charset="0"/>
              </a:rPr>
              <a:t>,000 pop.) up to </a:t>
            </a:r>
            <a:r>
              <a:rPr lang="ru-RU" sz="2000" b="1" dirty="0">
                <a:solidFill>
                  <a:schemeClr val="accent1"/>
                </a:solidFill>
                <a:latin typeface="Century Gothic" pitchFamily="34" charset="0"/>
              </a:rPr>
              <a:t> 622,4</a:t>
            </a:r>
          </a:p>
          <a:p>
            <a:pPr algn="ctr">
              <a:lnSpc>
                <a:spcPct val="150000"/>
              </a:lnSpc>
            </a:pPr>
            <a:r>
              <a:rPr lang="en-US" sz="2000" b="1" dirty="0">
                <a:solidFill>
                  <a:schemeClr val="accent1"/>
                </a:solidFill>
                <a:latin typeface="Century Gothic" pitchFamily="34" charset="0"/>
              </a:rPr>
              <a:t>Mortality from road and traffic injuries </a:t>
            </a:r>
            <a:r>
              <a:rPr lang="ru-RU" sz="2000" b="1" dirty="0">
                <a:solidFill>
                  <a:schemeClr val="accent1"/>
                </a:solidFill>
                <a:latin typeface="Century Gothic" pitchFamily="34" charset="0"/>
              </a:rPr>
              <a:t>(</a:t>
            </a:r>
            <a:r>
              <a:rPr lang="en-US" sz="2000" b="1" dirty="0">
                <a:solidFill>
                  <a:schemeClr val="accent1"/>
                </a:solidFill>
                <a:latin typeface="Century Gothic" pitchFamily="34" charset="0"/>
              </a:rPr>
              <a:t>per </a:t>
            </a:r>
            <a:r>
              <a:rPr lang="ru-RU" sz="2000" b="1" dirty="0">
                <a:solidFill>
                  <a:schemeClr val="accent1"/>
                </a:solidFill>
                <a:latin typeface="Century Gothic" pitchFamily="34" charset="0"/>
              </a:rPr>
              <a:t>100</a:t>
            </a:r>
            <a:r>
              <a:rPr lang="en-US" sz="2000" b="1" dirty="0">
                <a:solidFill>
                  <a:schemeClr val="accent1"/>
                </a:solidFill>
                <a:latin typeface="Century Gothic" pitchFamily="34" charset="0"/>
              </a:rPr>
              <a:t>,000 pop.)  up to </a:t>
            </a:r>
            <a:r>
              <a:rPr lang="ru-RU" sz="2000" b="1" dirty="0">
                <a:solidFill>
                  <a:schemeClr val="accent1"/>
                </a:solidFill>
                <a:latin typeface="Century Gothic" pitchFamily="34" charset="0"/>
              </a:rPr>
              <a:t> 10</a:t>
            </a:r>
            <a:r>
              <a:rPr lang="en-US" sz="2000" b="1" dirty="0">
                <a:solidFill>
                  <a:schemeClr val="accent1"/>
                </a:solidFill>
                <a:latin typeface="Century Gothic" pitchFamily="34" charset="0"/>
              </a:rPr>
              <a:t>,0</a:t>
            </a:r>
            <a:endParaRPr lang="ru-RU" sz="2000" b="1" dirty="0">
              <a:solidFill>
                <a:schemeClr val="accent1"/>
              </a:solidFill>
              <a:latin typeface="Century Gothic" pitchFamily="34" charset="0"/>
            </a:endParaRPr>
          </a:p>
          <a:p>
            <a:pPr algn="ctr">
              <a:lnSpc>
                <a:spcPct val="150000"/>
              </a:lnSpc>
            </a:pPr>
            <a:r>
              <a:rPr lang="en-US" sz="2000" b="1" dirty="0">
                <a:solidFill>
                  <a:schemeClr val="accent1"/>
                </a:solidFill>
                <a:latin typeface="Century Gothic" pitchFamily="34" charset="0"/>
              </a:rPr>
              <a:t>Mortality from cancers </a:t>
            </a:r>
            <a:r>
              <a:rPr lang="ru-RU" sz="2000" b="1" dirty="0">
                <a:solidFill>
                  <a:schemeClr val="accent1"/>
                </a:solidFill>
                <a:latin typeface="Century Gothic" pitchFamily="34" charset="0"/>
              </a:rPr>
              <a:t> (</a:t>
            </a:r>
            <a:r>
              <a:rPr lang="en-US" sz="2000" b="1" dirty="0">
                <a:solidFill>
                  <a:schemeClr val="accent1"/>
                </a:solidFill>
                <a:latin typeface="Century Gothic" pitchFamily="34" charset="0"/>
              </a:rPr>
              <a:t>incl. malignant) </a:t>
            </a:r>
            <a:r>
              <a:rPr lang="ru-RU" sz="2000" b="1" dirty="0">
                <a:solidFill>
                  <a:schemeClr val="accent1"/>
                </a:solidFill>
                <a:latin typeface="Century Gothic" pitchFamily="34" charset="0"/>
              </a:rPr>
              <a:t>(</a:t>
            </a:r>
            <a:r>
              <a:rPr lang="en-US" sz="2000" b="1" dirty="0">
                <a:solidFill>
                  <a:schemeClr val="accent1"/>
                </a:solidFill>
                <a:latin typeface="Century Gothic" pitchFamily="34" charset="0"/>
              </a:rPr>
              <a:t>per </a:t>
            </a:r>
            <a:r>
              <a:rPr lang="ru-RU" sz="2000" b="1" dirty="0">
                <a:solidFill>
                  <a:schemeClr val="accent1"/>
                </a:solidFill>
                <a:latin typeface="Century Gothic" pitchFamily="34" charset="0"/>
              </a:rPr>
              <a:t>100</a:t>
            </a:r>
            <a:r>
              <a:rPr lang="en-US" sz="2000" b="1" dirty="0">
                <a:solidFill>
                  <a:schemeClr val="accent1"/>
                </a:solidFill>
                <a:latin typeface="Century Gothic" pitchFamily="34" charset="0"/>
              </a:rPr>
              <a:t>,000 pop.) up to 190</a:t>
            </a:r>
            <a:endParaRPr lang="ru-RU" sz="2000" b="1" dirty="0">
              <a:solidFill>
                <a:schemeClr val="accent1"/>
              </a:solidFill>
              <a:latin typeface="Century Gothic" pitchFamily="34" charset="0"/>
            </a:endParaRPr>
          </a:p>
        </p:txBody>
      </p:sp>
      <p:sp>
        <p:nvSpPr>
          <p:cNvPr id="5126" name="Прямоугольник 6"/>
          <p:cNvSpPr>
            <a:spLocks noChangeArrowheads="1"/>
          </p:cNvSpPr>
          <p:nvPr/>
        </p:nvSpPr>
        <p:spPr bwMode="auto">
          <a:xfrm>
            <a:off x="357188" y="6211888"/>
            <a:ext cx="8358187" cy="461962"/>
          </a:xfrm>
          <a:prstGeom prst="rect">
            <a:avLst/>
          </a:prstGeom>
          <a:noFill/>
          <a:ln w="9525">
            <a:noFill/>
            <a:miter lim="800000"/>
            <a:headEnd/>
            <a:tailEnd/>
          </a:ln>
        </p:spPr>
        <p:txBody>
          <a:bodyPr>
            <a:spAutoFit/>
          </a:bodyPr>
          <a:lstStyle/>
          <a:p>
            <a:pPr algn="ctr"/>
            <a:r>
              <a:rPr lang="en-US" sz="2400" b="1" dirty="0">
                <a:solidFill>
                  <a:schemeClr val="tx2"/>
                </a:solidFill>
                <a:latin typeface="Century Gothic" pitchFamily="34" charset="0"/>
              </a:rPr>
              <a:t>Life-expectancy at birth  up to </a:t>
            </a:r>
            <a:r>
              <a:rPr lang="ru-RU" sz="2400" b="1" dirty="0">
                <a:solidFill>
                  <a:schemeClr val="tx2"/>
                </a:solidFill>
                <a:latin typeface="Century Gothic" pitchFamily="34" charset="0"/>
              </a:rPr>
              <a:t>74,3 </a:t>
            </a:r>
            <a:r>
              <a:rPr lang="en-US" sz="2400" b="1" dirty="0">
                <a:solidFill>
                  <a:schemeClr val="tx2"/>
                </a:solidFill>
                <a:latin typeface="Century Gothic" pitchFamily="34" charset="0"/>
              </a:rPr>
              <a:t>years</a:t>
            </a:r>
            <a:r>
              <a:rPr lang="ru-RU" sz="2400" b="1" dirty="0">
                <a:solidFill>
                  <a:schemeClr val="tx2"/>
                </a:solidFill>
                <a:latin typeface="Century Gothic" pitchFamily="34" charset="0"/>
              </a:rPr>
              <a:t>.</a:t>
            </a:r>
          </a:p>
        </p:txBody>
      </p:sp>
      <p:sp>
        <p:nvSpPr>
          <p:cNvPr id="8" name="TextBox 7"/>
          <p:cNvSpPr txBox="1"/>
          <p:nvPr/>
        </p:nvSpPr>
        <p:spPr>
          <a:xfrm>
            <a:off x="2571750" y="3214688"/>
            <a:ext cx="3086100" cy="461962"/>
          </a:xfrm>
          <a:prstGeom prst="rect">
            <a:avLst/>
          </a:prstGeom>
          <a:solidFill>
            <a:schemeClr val="bg1">
              <a:lumMod val="95000"/>
            </a:schemeClr>
          </a:solidFill>
        </p:spPr>
        <p:txBody>
          <a:bodyPr wrap="none">
            <a:spAutoFit/>
          </a:bodyPr>
          <a:lstStyle/>
          <a:p>
            <a:pPr>
              <a:defRPr/>
            </a:pPr>
            <a:r>
              <a:rPr lang="en-US" sz="2400" b="1" dirty="0">
                <a:solidFill>
                  <a:srgbClr val="FF0000"/>
                </a:solidFill>
                <a:latin typeface="Century Gothic" pitchFamily="34" charset="0"/>
              </a:rPr>
              <a:t>Targets – decrease </a:t>
            </a:r>
            <a:endParaRPr lang="ru-RU" sz="2400" b="1" dirty="0">
              <a:solidFill>
                <a:srgbClr val="FF0000"/>
              </a:solidFill>
              <a:latin typeface="Century Gothic" pitchFamily="34" charset="0"/>
            </a:endParaRPr>
          </a:p>
        </p:txBody>
      </p:sp>
      <p:sp>
        <p:nvSpPr>
          <p:cNvPr id="9" name="TextBox 8"/>
          <p:cNvSpPr txBox="1"/>
          <p:nvPr/>
        </p:nvSpPr>
        <p:spPr>
          <a:xfrm>
            <a:off x="2857500" y="5643563"/>
            <a:ext cx="2698750" cy="461962"/>
          </a:xfrm>
          <a:prstGeom prst="rect">
            <a:avLst/>
          </a:prstGeom>
          <a:solidFill>
            <a:schemeClr val="bg1">
              <a:lumMod val="95000"/>
            </a:schemeClr>
          </a:solidFill>
        </p:spPr>
        <p:txBody>
          <a:bodyPr wrap="none">
            <a:spAutoFit/>
          </a:bodyPr>
          <a:lstStyle/>
          <a:p>
            <a:pPr>
              <a:defRPr/>
            </a:pPr>
            <a:r>
              <a:rPr lang="en-US" sz="2400" b="1" dirty="0">
                <a:solidFill>
                  <a:srgbClr val="FF0000"/>
                </a:solidFill>
                <a:latin typeface="Century Gothic" pitchFamily="34" charset="0"/>
              </a:rPr>
              <a:t>Target - increase</a:t>
            </a:r>
            <a:endParaRPr lang="ru-RU" sz="2400" b="1" dirty="0">
              <a:solidFill>
                <a:srgbClr val="FF0000"/>
              </a:solidFill>
              <a:latin typeface="Century Gothic" pitchFamily="34" charset="0"/>
            </a:endParaRPr>
          </a:p>
        </p:txBody>
      </p:sp>
      <p:pic>
        <p:nvPicPr>
          <p:cNvPr id="85104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0" y="6673850"/>
            <a:ext cx="68834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4"/>
          <p:cNvSpPr>
            <a:spLocks noChangeArrowheads="1"/>
          </p:cNvSpPr>
          <p:nvPr/>
        </p:nvSpPr>
        <p:spPr bwMode="auto">
          <a:xfrm>
            <a:off x="0" y="0"/>
            <a:ext cx="144463" cy="68580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Georgia" pitchFamily="18" charset="0"/>
                <a:cs typeface="Arial" pitchFamily="34" charset="0"/>
              </a:defRPr>
            </a:lvl1pPr>
            <a:lvl2pPr marL="742950" indent="-285750">
              <a:defRPr sz="2400" b="1">
                <a:solidFill>
                  <a:schemeClr val="tx1"/>
                </a:solidFill>
                <a:latin typeface="Georgia" pitchFamily="18" charset="0"/>
                <a:cs typeface="Arial" pitchFamily="34" charset="0"/>
              </a:defRPr>
            </a:lvl2pPr>
            <a:lvl3pPr marL="1143000" indent="-228600">
              <a:defRPr sz="2400" b="1">
                <a:solidFill>
                  <a:schemeClr val="tx1"/>
                </a:solidFill>
                <a:latin typeface="Georgia" pitchFamily="18" charset="0"/>
                <a:cs typeface="Arial" pitchFamily="34" charset="0"/>
              </a:defRPr>
            </a:lvl3pPr>
            <a:lvl4pPr marL="1600200" indent="-228600">
              <a:defRPr sz="2400" b="1">
                <a:solidFill>
                  <a:schemeClr val="tx1"/>
                </a:solidFill>
                <a:latin typeface="Georgia" pitchFamily="18" charset="0"/>
                <a:cs typeface="Arial" pitchFamily="34" charset="0"/>
              </a:defRPr>
            </a:lvl4pPr>
            <a:lvl5pPr marL="2057400" indent="-228600">
              <a:defRPr sz="2400" b="1">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sz="2400" b="1">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sz="2400" b="1">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sz="2400" b="1">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sz="2400" b="1">
                <a:solidFill>
                  <a:schemeClr val="tx1"/>
                </a:solidFill>
                <a:latin typeface="Georgia" pitchFamily="18" charset="0"/>
                <a:cs typeface="Arial" pitchFamily="34" charset="0"/>
              </a:defRPr>
            </a:lvl9pPr>
          </a:lstStyle>
          <a:p>
            <a:pPr eaLnBrk="1" hangingPunct="1"/>
            <a:endParaRPr lang="en-US" altLang="ru-RU" sz="1800" b="0">
              <a:latin typeface="Calibri" pitchFamily="34" charset="0"/>
            </a:endParaRPr>
          </a:p>
        </p:txBody>
      </p:sp>
    </p:spTree>
    <p:extLst>
      <p:ext uri="{BB962C8B-B14F-4D97-AF65-F5344CB8AC3E}">
        <p14:creationId xmlns:p14="http://schemas.microsoft.com/office/powerpoint/2010/main" val="427484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афедра гериатрии1">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Кафедра гериатрии1.thmx</Template>
  <TotalTime>87</TotalTime>
  <Words>1129</Words>
  <Application>Microsoft Macintosh PowerPoint</Application>
  <PresentationFormat>Экран (4:3)</PresentationFormat>
  <Paragraphs>144</Paragraphs>
  <Slides>11</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3</vt:i4>
      </vt:variant>
      <vt:variant>
        <vt:lpstr>Заголовки слайдов</vt:lpstr>
      </vt:variant>
      <vt:variant>
        <vt:i4>11</vt:i4>
      </vt:variant>
    </vt:vector>
  </HeadingPairs>
  <TitlesOfParts>
    <vt:vector size="15" baseType="lpstr">
      <vt:lpstr>Кафедра гериатрии1</vt:lpstr>
      <vt:lpstr>Excel.Sheet.8</vt:lpstr>
      <vt:lpstr>Worksheet</vt:lpstr>
      <vt:lpstr>Лист</vt:lpstr>
      <vt:lpstr>RUSSIAN FEDERATION NON-COMMUNICABLE DISEASES – CURRENT SITUATION AND PREVENTION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Implementation of FCTC articles in the Russian Federation will result in: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Маличенко Владислав</dc:creator>
  <cp:lastModifiedBy>Маличенко Владислав</cp:lastModifiedBy>
  <cp:revision>9</cp:revision>
  <dcterms:created xsi:type="dcterms:W3CDTF">2014-05-31T14:07:18Z</dcterms:created>
  <dcterms:modified xsi:type="dcterms:W3CDTF">2014-06-02T14:51:42Z</dcterms:modified>
</cp:coreProperties>
</file>