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63" r:id="rId5"/>
    <p:sldId id="355" r:id="rId6"/>
    <p:sldId id="366" r:id="rId7"/>
    <p:sldId id="330" r:id="rId8"/>
    <p:sldId id="347" r:id="rId9"/>
    <p:sldId id="367" r:id="rId10"/>
    <p:sldId id="349" r:id="rId11"/>
    <p:sldId id="350" r:id="rId12"/>
    <p:sldId id="351" r:id="rId13"/>
    <p:sldId id="365" r:id="rId14"/>
  </p:sldIdLst>
  <p:sldSz cx="9144000" cy="6858000" type="screen4x3"/>
  <p:notesSz cx="6934200" cy="9220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797454563462"/>
          <c:y val="0.15583307086614173"/>
          <c:w val="0.64251250433318474"/>
          <c:h val="0.73768554972295131"/>
        </c:manualLayout>
      </c:layout>
      <c:pie3DChart>
        <c:varyColors val="1"/>
        <c:ser>
          <c:idx val="0"/>
          <c:order val="0"/>
          <c:explosion val="32"/>
          <c:dPt>
            <c:idx val="2"/>
            <c:bubble3D val="0"/>
            <c:explosion val="34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Plan1!$A$1:$A$3</c:f>
              <c:strCache>
                <c:ptCount val="3"/>
                <c:pt idx="0">
                  <c:v>Federal</c:v>
                </c:pt>
                <c:pt idx="1">
                  <c:v>State</c:v>
                </c:pt>
                <c:pt idx="2">
                  <c:v>Municipal</c:v>
                </c:pt>
              </c:strCache>
            </c:strRef>
          </c:cat>
          <c:val>
            <c:numRef>
              <c:f>Plan1!$B$1:$B$3</c:f>
              <c:numCache>
                <c:formatCode>0%</c:formatCode>
                <c:ptCount val="3"/>
                <c:pt idx="0">
                  <c:v>0.3</c:v>
                </c:pt>
                <c:pt idx="1">
                  <c:v>0.13</c:v>
                </c:pt>
                <c:pt idx="2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alpha val="79000"/>
        </a:schemeClr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0.06394</cdr:x>
      <cdr:y>0.8</cdr:y>
    </cdr:from>
    <cdr:to>
      <cdr:x>0.87526</cdr:x>
      <cdr:y>0.90098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58213" y="2133600"/>
          <a:ext cx="3276600" cy="2693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 err="1" smtClean="0">
              <a:latin typeface="+mj-lt"/>
            </a:rPr>
            <a:t>Source</a:t>
          </a:r>
          <a:r>
            <a:rPr lang="pt-BR" sz="1100" dirty="0" smtClean="0">
              <a:latin typeface="+mj-lt"/>
            </a:rPr>
            <a:t>: </a:t>
          </a:r>
          <a:r>
            <a:rPr lang="pt-BR" sz="1100" dirty="0" err="1">
              <a:latin typeface="+mj-lt"/>
            </a:rPr>
            <a:t>Desid-SE</a:t>
          </a:r>
          <a:r>
            <a:rPr lang="pt-BR" sz="1100" dirty="0">
              <a:latin typeface="+mj-lt"/>
            </a:rPr>
            <a:t>/MS – 2013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F31A6-8662-426A-B539-909BB08CFF6F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E1661-F2D6-468F-B7B5-B7B9DE0EC1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76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AD8DC480-3DA7-4C6E-9783-A4AFEAF9A6A7}" type="datetimeFigureOut">
              <a:rPr lang="pt-BR" smtClean="0"/>
              <a:t>30/05/2014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3C76308E-3545-4C8F-8493-CA3EE40B94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71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Gastos obrigatórios em saúde por ente federado: Federal:    Estadual:    Municipal: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308E-3545-4C8F-8493-CA3EE40B942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67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Neoplasias (Redução 0,96% ao ano)</a:t>
            </a:r>
            <a:r>
              <a:rPr lang="pt-BR" dirty="0" smtClean="0"/>
              <a:t> </a:t>
            </a:r>
          </a:p>
          <a:p>
            <a:r>
              <a:rPr lang="pt-BR" b="1" dirty="0"/>
              <a:t>Diabetes Mellitus  (Redução 1,7% ao ano)</a:t>
            </a:r>
            <a:r>
              <a:rPr lang="pt-BR" dirty="0" smtClean="0"/>
              <a:t> </a:t>
            </a:r>
          </a:p>
          <a:p>
            <a:r>
              <a:rPr lang="pt-BR" b="1" dirty="0"/>
              <a:t>Doenças Cardiovasculares (Redução 3,3% ao ano)</a:t>
            </a:r>
            <a:r>
              <a:rPr lang="pt-BR" dirty="0" smtClean="0"/>
              <a:t> </a:t>
            </a:r>
          </a:p>
          <a:p>
            <a:r>
              <a:rPr lang="pt-BR" b="1" dirty="0"/>
              <a:t>Doenças Respiratórias (Redução 4,4% ao ano)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308E-3545-4C8F-8493-CA3EE40B942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99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t-BR" dirty="0" smtClean="0"/>
              <a:t>Gastos das Secretarias</a:t>
            </a:r>
            <a:r>
              <a:rPr lang="pt-BR" baseline="0" dirty="0" smtClean="0"/>
              <a:t> do Ministério da Saúde: Secretaria de Assistência </a:t>
            </a:r>
            <a:r>
              <a:rPr lang="pt-BR" baseline="0" smtClean="0"/>
              <a:t>à </a:t>
            </a:r>
            <a:r>
              <a:rPr lang="pt-BR" baseline="0" dirty="0" err="1" smtClean="0"/>
              <a:t>S</a:t>
            </a:r>
            <a:r>
              <a:rPr lang="pt-BR" baseline="0" smtClean="0"/>
              <a:t>aúde </a:t>
            </a:r>
            <a:r>
              <a:rPr lang="pt-BR" baseline="0" dirty="0" smtClean="0"/>
              <a:t>(SAS), secretaria de vigilância em Saúde (SVS), Secretaria de Gestão do Trabalho e da Educação na Saúde (SGETS) e Secretaria de Ciência Tecnologia e Insumos Estratégicos (SCTIE). Fonte </a:t>
            </a:r>
            <a:r>
              <a:rPr lang="pt-BR" baseline="0" dirty="0" err="1" smtClean="0"/>
              <a:t>Desid-SE</a:t>
            </a:r>
            <a:r>
              <a:rPr lang="pt-BR" baseline="0" dirty="0" smtClean="0"/>
              <a:t>/MS-2013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baseline="0" dirty="0" smtClean="0"/>
              <a:t>** P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ercentage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total expenditure on health (2011)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308E-3545-4C8F-8493-CA3EE40B942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3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Políticas, Programas e Planos:</a:t>
            </a:r>
          </a:p>
          <a:p>
            <a:r>
              <a:rPr lang="pt-BR" b="1" dirty="0" smtClean="0"/>
              <a:t>Plano de Ações Estratégicas para Enfrentamento das Doenças Crônicas não Transmissíveis</a:t>
            </a:r>
            <a:r>
              <a:rPr lang="pt-BR" b="1" baseline="0" dirty="0" smtClean="0"/>
              <a:t> – </a:t>
            </a:r>
            <a:r>
              <a:rPr lang="pt-BR" b="0" baseline="0" dirty="0" smtClean="0"/>
              <a:t>Eixos: a) Vigilância, informação, avaliação e monitoramento; b) Promoção da saúde; c) Cuidado integral.</a:t>
            </a:r>
            <a:endParaRPr lang="pt-BR" b="0" dirty="0" smtClean="0"/>
          </a:p>
          <a:p>
            <a:r>
              <a:rPr lang="pt-BR" b="1" dirty="0" smtClean="0"/>
              <a:t>  Política Nacional de promoção da Saúde - PNPS</a:t>
            </a:r>
            <a:r>
              <a:rPr lang="pt-BR" dirty="0" smtClean="0"/>
              <a:t>: Temas</a:t>
            </a:r>
            <a:r>
              <a:rPr lang="pt-BR" baseline="0" dirty="0" smtClean="0"/>
              <a:t> prioritários</a:t>
            </a:r>
            <a:endParaRPr lang="pt-BR" dirty="0" smtClean="0"/>
          </a:p>
          <a:p>
            <a:r>
              <a:rPr lang="pt-BR" dirty="0" smtClean="0"/>
              <a:t>•	Formação profissional e Educação permanente</a:t>
            </a:r>
          </a:p>
          <a:p>
            <a:r>
              <a:rPr lang="pt-BR" dirty="0" smtClean="0"/>
              <a:t>•	Alimentação adequada e saudável</a:t>
            </a:r>
          </a:p>
          <a:p>
            <a:r>
              <a:rPr lang="pt-BR" dirty="0" smtClean="0"/>
              <a:t>•	Práticas corporais e atividades físicas</a:t>
            </a:r>
          </a:p>
          <a:p>
            <a:r>
              <a:rPr lang="pt-BR" dirty="0" smtClean="0"/>
              <a:t>•	Enfrentamento do uso de produtos derivados do tabaco</a:t>
            </a:r>
          </a:p>
          <a:p>
            <a:r>
              <a:rPr lang="pt-BR" dirty="0" smtClean="0"/>
              <a:t>•	Enfrentamento do uso abusivo de álcool e outras drogas</a:t>
            </a:r>
          </a:p>
          <a:p>
            <a:r>
              <a:rPr lang="pt-BR" dirty="0" smtClean="0"/>
              <a:t>•	Promoção do Trânsito seguro e sustentável</a:t>
            </a:r>
          </a:p>
          <a:p>
            <a:r>
              <a:rPr lang="pt-BR" dirty="0" smtClean="0"/>
              <a:t>•	Promoção da Cultura da paz</a:t>
            </a:r>
          </a:p>
          <a:p>
            <a:r>
              <a:rPr lang="pt-BR" dirty="0" smtClean="0"/>
              <a:t>•	Promoção do desenvolvimento sustentável </a:t>
            </a:r>
          </a:p>
          <a:p>
            <a:endParaRPr lang="pt-BR" dirty="0" smtClean="0"/>
          </a:p>
          <a:p>
            <a:r>
              <a:rPr lang="pt-BR" dirty="0" smtClean="0"/>
              <a:t>Política</a:t>
            </a:r>
            <a:r>
              <a:rPr lang="pt-BR" baseline="0" dirty="0" smtClean="0"/>
              <a:t> Nacional de Alimentação e Nutrição - PNAN</a:t>
            </a:r>
            <a:endParaRPr lang="pt-BR" dirty="0" smtClean="0"/>
          </a:p>
          <a:p>
            <a:r>
              <a:rPr lang="pt-BR" dirty="0" smtClean="0"/>
              <a:t>Política Nacional de Atenção Básica - PNAB</a:t>
            </a:r>
          </a:p>
          <a:p>
            <a:r>
              <a:rPr lang="pt-BR" dirty="0" smtClean="0"/>
              <a:t>PSE: Programa Saúde na Escola</a:t>
            </a:r>
          </a:p>
          <a:p>
            <a:r>
              <a:rPr lang="pt-BR" dirty="0" smtClean="0"/>
              <a:t>Programa Academia</a:t>
            </a:r>
            <a:r>
              <a:rPr lang="pt-BR" baseline="0" dirty="0" smtClean="0"/>
              <a:t> da Saúde:</a:t>
            </a:r>
          </a:p>
          <a:p>
            <a:r>
              <a:rPr lang="pt-BR" b="1" baseline="0" dirty="0" smtClean="0"/>
              <a:t>Vigilância:</a:t>
            </a:r>
          </a:p>
          <a:p>
            <a:r>
              <a:rPr lang="pt-BR" b="0" baseline="0" dirty="0" smtClean="0"/>
              <a:t>Inquéritos e pesquisas: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="0" baseline="0" dirty="0" smtClean="0"/>
              <a:t>VIGITEL – Vigilância de fatores de risco e proteção para doenças crônicas por Inquérito Telefônico. Anual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="0" baseline="0" dirty="0" err="1" smtClean="0"/>
              <a:t>PeNSE</a:t>
            </a:r>
            <a:r>
              <a:rPr lang="pt-BR" b="0" baseline="0" dirty="0" smtClean="0"/>
              <a:t> – Pesquisa Nacional de Saúde Escolar – três em três anos.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="0" baseline="0" dirty="0" smtClean="0"/>
              <a:t>PNS – Pesquisa </a:t>
            </a:r>
            <a:r>
              <a:rPr lang="pt-BR" b="0" baseline="0" dirty="0" err="1" smtClean="0"/>
              <a:t>Nacioanld</a:t>
            </a:r>
            <a:r>
              <a:rPr lang="pt-BR" b="0" baseline="0" dirty="0" smtClean="0"/>
              <a:t> e Saúde – cinco em cinco 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="0" baseline="0" dirty="0" smtClean="0"/>
              <a:t>POF - Pesquisa de Orçamento Familiar</a:t>
            </a:r>
          </a:p>
          <a:p>
            <a:r>
              <a:rPr lang="en-US" b="0" baseline="0" dirty="0" smtClean="0"/>
              <a:t>Heath System Information: Mortality, Morbidity and </a:t>
            </a:r>
            <a:r>
              <a:rPr lang="en-US" b="0" baseline="0" dirty="0" err="1" smtClean="0"/>
              <a:t>Ambulatorial</a:t>
            </a:r>
            <a:endParaRPr lang="en-US" b="0" baseline="0" dirty="0" smtClean="0"/>
          </a:p>
          <a:p>
            <a:r>
              <a:rPr lang="en-US" b="0" baseline="0" dirty="0" smtClean="0"/>
              <a:t>Ambulatory Service Information System, </a:t>
            </a:r>
            <a:r>
              <a:rPr lang="pt-BR" b="0" baseline="0" dirty="0" smtClean="0"/>
              <a:t>Autorização de Procedimentos de Alta Complexidade - </a:t>
            </a:r>
            <a:r>
              <a:rPr lang="en-US" b="0" baseline="0" dirty="0" smtClean="0"/>
              <a:t>APAC, Sistema de </a:t>
            </a:r>
            <a:r>
              <a:rPr lang="en-US" b="0" baseline="0" dirty="0" err="1" smtClean="0"/>
              <a:t>Informação</a:t>
            </a:r>
            <a:r>
              <a:rPr lang="en-US" b="0" baseline="0" dirty="0" smtClean="0"/>
              <a:t> de Cancer - SISCAN</a:t>
            </a:r>
          </a:p>
          <a:p>
            <a:endParaRPr lang="pt-BR" b="1" baseline="0" dirty="0" smtClean="0"/>
          </a:p>
          <a:p>
            <a:endParaRPr lang="pt-BR" b="1" baseline="0" dirty="0" smtClean="0"/>
          </a:p>
          <a:p>
            <a:r>
              <a:rPr lang="pt-BR" b="1" baseline="0" dirty="0" smtClean="0"/>
              <a:t>Regulação e Legislação:</a:t>
            </a:r>
          </a:p>
          <a:p>
            <a:r>
              <a:rPr lang="pt-BR" baseline="0" dirty="0" smtClean="0"/>
              <a:t>Tabaco - </a:t>
            </a:r>
            <a:r>
              <a:rPr lang="pt-BR" sz="1200" dirty="0" smtClean="0"/>
              <a:t>Lei no 12.546, de 14 de dezembro de 2011: </a:t>
            </a:r>
          </a:p>
          <a:p>
            <a:r>
              <a:rPr lang="pt-BR" sz="1200" dirty="0" smtClean="0"/>
              <a:t>	•Regula o ato de fumar em recintos coletivos </a:t>
            </a:r>
          </a:p>
          <a:p>
            <a:r>
              <a:rPr lang="pt-BR" sz="1200" dirty="0" smtClean="0"/>
              <a:t>	•Taxa cigarros em 85%, define preço mínimo do cigarro </a:t>
            </a:r>
          </a:p>
          <a:p>
            <a:r>
              <a:rPr lang="pt-BR" sz="1200" dirty="0" smtClean="0"/>
              <a:t>	•Aumenta espaço de advertências dos cigarros (100% em face frontal e 30% na outra face</a:t>
            </a:r>
          </a:p>
          <a:p>
            <a:r>
              <a:rPr lang="pt-BR" b="0" dirty="0" smtClean="0"/>
              <a:t>Alimentação:</a:t>
            </a:r>
          </a:p>
          <a:p>
            <a:r>
              <a:rPr lang="pt-BR" dirty="0" smtClean="0"/>
              <a:t>MS/ANVISA e ABIA - acordo voluntário com associações da indústria para a redução da quantidade de sódio nos alimentos</a:t>
            </a:r>
          </a:p>
          <a:p>
            <a:r>
              <a:rPr lang="pt-BR" dirty="0" smtClean="0"/>
              <a:t>Regulamentação da publicidade de alimentos:</a:t>
            </a:r>
          </a:p>
          <a:p>
            <a:r>
              <a:rPr lang="pt-BR" dirty="0" smtClean="0"/>
              <a:t>Formação de um GT no âmbito do Comitê da Política de Promoção da Saúde </a:t>
            </a:r>
          </a:p>
          <a:p>
            <a:r>
              <a:rPr lang="pt-BR" dirty="0" smtClean="0"/>
              <a:t>Discussão de alternativas para a RDC 24 da ANVISA </a:t>
            </a:r>
          </a:p>
          <a:p>
            <a:r>
              <a:rPr lang="pt-BR" dirty="0" smtClean="0"/>
              <a:t>-GT Sobre Regulamentação da Publicidade - CONSEA </a:t>
            </a:r>
          </a:p>
          <a:p>
            <a:r>
              <a:rPr lang="pt-BR" dirty="0" smtClean="0"/>
              <a:t>Acordo de</a:t>
            </a:r>
            <a:r>
              <a:rPr lang="pt-BR" baseline="0" dirty="0" smtClean="0"/>
              <a:t> Cooperação com a Federação Nacional das Escolas Privadas (F</a:t>
            </a:r>
            <a:r>
              <a:rPr lang="pt-BR" dirty="0" smtClean="0"/>
              <a:t>ENEP) – Cantinas Escolares Saudáveis.</a:t>
            </a:r>
          </a:p>
          <a:p>
            <a:r>
              <a:rPr lang="pt-BR" b="0" dirty="0" err="1" smtClean="0"/>
              <a:t>Alcohol</a:t>
            </a:r>
            <a:r>
              <a:rPr lang="pt-BR" b="0" dirty="0" smtClean="0"/>
              <a:t>:  </a:t>
            </a:r>
            <a:r>
              <a:rPr lang="en-US" dirty="0" smtClean="0"/>
              <a:t>Update on drink-drive legislation with zero tolerance approach</a:t>
            </a:r>
          </a:p>
          <a:p>
            <a:endParaRPr lang="pt-BR" dirty="0" smtClean="0"/>
          </a:p>
          <a:p>
            <a:r>
              <a:rPr lang="pt-BR" b="1" dirty="0" smtClean="0"/>
              <a:t>Estratégias:</a:t>
            </a:r>
          </a:p>
          <a:p>
            <a:r>
              <a:rPr lang="pt-BR" b="0" dirty="0" smtClean="0"/>
              <a:t>Comissão Nacional para Implementação da Convenção Quadro para Controle do Tabaco (CONICQ) no Brasil: criada por Decreto em 2003. 19</a:t>
            </a:r>
            <a:r>
              <a:rPr lang="pt-BR" b="0" baseline="0" dirty="0" smtClean="0"/>
              <a:t> </a:t>
            </a:r>
            <a:r>
              <a:rPr lang="pt-BR" b="0" dirty="0" smtClean="0"/>
              <a:t>Ministérios.</a:t>
            </a:r>
          </a:p>
          <a:p>
            <a:r>
              <a:rPr lang="pt-BR" b="0" dirty="0" smtClean="0"/>
              <a:t>Guia Alimentar para a população Brasileira</a:t>
            </a:r>
          </a:p>
          <a:p>
            <a:r>
              <a:rPr lang="pt-BR" b="0" dirty="0" smtClean="0"/>
              <a:t>Alimentação Saudável</a:t>
            </a:r>
            <a:r>
              <a:rPr lang="pt-BR" b="0" baseline="0" dirty="0" smtClean="0"/>
              <a:t> para Idosos</a:t>
            </a:r>
          </a:p>
          <a:p>
            <a:r>
              <a:rPr lang="pt-BR" b="0" baseline="0" dirty="0" smtClean="0"/>
              <a:t>Cantinas Escolares Saudáveis –Manual e Acordo de Cooperação com Federação Nacional de Escolas Privadas.</a:t>
            </a:r>
          </a:p>
          <a:p>
            <a:r>
              <a:rPr lang="pt-BR" b="0" baseline="0" dirty="0" smtClean="0"/>
              <a:t>Modelo de Atenção às DCNT – Laboratório de Inovação.</a:t>
            </a:r>
          </a:p>
          <a:p>
            <a:r>
              <a:rPr lang="en-US" b="0" baseline="0" dirty="0" smtClean="0"/>
              <a:t>Expansion of Psychosocial Care Network for drug and alcohol users. 2128 CAPS, 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364 CAPS álcool e drogas sendo 59 com funcionamento 24 horas.</a:t>
            </a:r>
          </a:p>
          <a:p>
            <a:r>
              <a:rPr lang="pt-PT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ACTIONS TAKEN BY THE BRAZIL RELATED TO ALCOHOL ABUSE ARE IN LINE WITH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PRINCIPLES AND RECOMMENDATIONS OF THE GLOBAL STRATEGY TO REDUCE HARMFUL USE OF ALCOHOL (WHA RESOLUTION 63.13, ADOPTED IN 2010)</a:t>
            </a:r>
          </a:p>
          <a:p>
            <a:r>
              <a:rPr lang="pt-BR" b="0" baseline="0" dirty="0" smtClean="0"/>
              <a:t>Fórum de Monitoramento do Plano de Enfrentamento das Doenças Crônicas Não Transmissíveis</a:t>
            </a:r>
          </a:p>
          <a:p>
            <a:r>
              <a:rPr lang="pt-BR" b="0" baseline="0" dirty="0" smtClean="0"/>
              <a:t>Farmácia popular: </a:t>
            </a:r>
            <a:r>
              <a:rPr lang="en-US" b="0" baseline="0" dirty="0" smtClean="0"/>
              <a:t>free access of medications related to NCD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Basic pharmacy: DB, hypertension, Asthma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SUS network: Tobacco cessation and Cancer</a:t>
            </a:r>
          </a:p>
          <a:p>
            <a:endParaRPr lang="pt-BR" b="0" baseline="0" dirty="0" smtClean="0"/>
          </a:p>
          <a:p>
            <a:r>
              <a:rPr lang="en-US" b="1" baseline="0" dirty="0" err="1" smtClean="0"/>
              <a:t>Capacitação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Formação</a:t>
            </a:r>
            <a:endParaRPr lang="en-US" b="1" baseline="0" dirty="0" smtClean="0"/>
          </a:p>
          <a:p>
            <a:r>
              <a:rPr lang="pt-BR" b="0" baseline="0" dirty="0" smtClean="0"/>
              <a:t>Estratégia Amamenta e Alimenta Brasil - Formação de tutores </a:t>
            </a:r>
          </a:p>
          <a:p>
            <a:r>
              <a:rPr lang="pt-BR" b="0" baseline="0" dirty="0" smtClean="0"/>
              <a:t>Curso de Educação à Distância (</a:t>
            </a:r>
            <a:r>
              <a:rPr lang="pt-BR" b="0" baseline="0" dirty="0" err="1" smtClean="0"/>
              <a:t>EaD</a:t>
            </a:r>
            <a:r>
              <a:rPr lang="pt-BR" b="0" baseline="0" dirty="0" smtClean="0"/>
              <a:t>) sobre Cantinas Escolares Saudáveis </a:t>
            </a:r>
          </a:p>
          <a:p>
            <a:r>
              <a:rPr lang="pt-BR" b="0" baseline="0" dirty="0" smtClean="0"/>
              <a:t>Curso de Educação à Distância sobre Educação Alimentar e Nutricional no contexto do Programa Bolsa Família- Ministério de Desenvolvimento e Combate à Fome – Fiocruz </a:t>
            </a:r>
          </a:p>
          <a:p>
            <a:r>
              <a:rPr lang="pt-BR" b="0" baseline="0" dirty="0" smtClean="0"/>
              <a:t>Curso </a:t>
            </a:r>
            <a:r>
              <a:rPr lang="pt-BR" b="0" baseline="0" dirty="0" err="1" smtClean="0"/>
              <a:t>EaD</a:t>
            </a:r>
            <a:r>
              <a:rPr lang="pt-BR" b="0" baseline="0" dirty="0" smtClean="0"/>
              <a:t> para Gestores do Programa Academia da Saúde.</a:t>
            </a:r>
          </a:p>
          <a:p>
            <a:r>
              <a:rPr lang="en-US" b="0" baseline="0" dirty="0" smtClean="0"/>
              <a:t>Implementation of capacity building strategies for lay primary care health care professionals to provide health interventions for drug/alcohol users - Following the principles of the Global Strategy to Reduce Harmful Use of Alcohol (WHA resolution, adopted in 2010)</a:t>
            </a:r>
          </a:p>
          <a:p>
            <a:r>
              <a:rPr lang="en-US" b="0" baseline="0" dirty="0" err="1" smtClean="0"/>
              <a:t>Curso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Manejo</a:t>
            </a:r>
            <a:r>
              <a:rPr lang="en-US" b="0" baseline="0" dirty="0" smtClean="0"/>
              <a:t> em </a:t>
            </a:r>
            <a:r>
              <a:rPr lang="en-US" b="0" baseline="0" dirty="0" err="1" smtClean="0"/>
              <a:t>Condições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Crônicas</a:t>
            </a:r>
            <a:endParaRPr lang="pt-BR" b="0" baseline="0" dirty="0" smtClean="0"/>
          </a:p>
          <a:p>
            <a:endParaRPr lang="pt-BR" b="0" dirty="0" smtClean="0"/>
          </a:p>
          <a:p>
            <a:endParaRPr lang="pt-BR" b="0" dirty="0" smtClean="0"/>
          </a:p>
          <a:p>
            <a:endParaRPr lang="pt-BR" b="0" dirty="0" smtClean="0"/>
          </a:p>
          <a:p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308E-3545-4C8F-8493-CA3EE40B942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90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308E-3545-4C8F-8493-CA3EE40B942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2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087">
              <a:defRPr/>
            </a:pPr>
            <a:r>
              <a:rPr lang="en-US" dirty="0"/>
              <a:t>Social Determinants of Health - to improve H promotion, NCD, Prevention strategies, …) </a:t>
            </a:r>
          </a:p>
          <a:p>
            <a:pPr defTabSz="923087">
              <a:defRPr/>
            </a:pPr>
            <a:r>
              <a:rPr lang="en-US" dirty="0"/>
              <a:t>Conflict of </a:t>
            </a:r>
            <a:r>
              <a:rPr lang="en-US" dirty="0" err="1"/>
              <a:t>tnterests</a:t>
            </a:r>
            <a:r>
              <a:rPr lang="en-US" dirty="0"/>
              <a:t> on financing, decision making, policies, advocacy, balance the technical vs political, evidence-based production …)</a:t>
            </a:r>
          </a:p>
          <a:p>
            <a:pPr defTabSz="92308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6308E-3545-4C8F-8493-CA3EE40B942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16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4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22EEC-5A89-4C72-9256-7AFC1A00638B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DF963E-320F-4220-B507-E20DEF8DD24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4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27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7B27A-F188-4E76-B68E-02C2AB86A8A7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9D9C4-CA24-4DE2-9C12-CDD2B3FD736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3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BED33-B2D3-4BF0-9664-C9BA9FE1E13D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5F38CA-3AF1-44A5-9DF1-957BC09B13E2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0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D26A6-CAEF-43C9-A7F1-6A446795F663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914D9-A34C-4F83-8691-2C9B37E1EA16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6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9D686-6A26-4316-9653-7DF7A0A79EF3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1E08F-AE78-43C1-9119-DD9B2B9620AC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0191-00F3-460C-8B12-E5289D125206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76FBF-AF3C-481D-8FF7-A9DC8C85851F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2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CEFDF8-CB7B-4D9E-AD61-0C341CAFDA51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DDE6C5-3746-40BF-A031-E88FDC3EC1C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5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238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MS PGothic" pitchFamily="34" charset="-128"/>
          <a:cs typeface="MS PGothic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MS PGothic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MS PGothic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MS PGothic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MS PGothic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MS PGothic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baakoukz@paho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image" Target="../media/image11.jpeg"/><Relationship Id="rId21" Type="http://schemas.openxmlformats.org/officeDocument/2006/relationships/hyperlink" Target="http://www.google.com.br/url?sa=i&amp;rct=j&amp;q=&amp;esrc=s&amp;frm=1&amp;source=images&amp;cd=&amp;cad=rja&amp;uact=8&amp;docid=Zcuk1q_JscbeEM&amp;tbnid=NNhRjTeM4ZiyQM:&amp;ved=0CAUQjRw&amp;url=http://www.cecom.unicamp.br/vivamais/index.php?option%3Dcom_content%26view%3Darticle%26id%3D131:fumar-faz-mal-pra-vocefaz-mal-pro-planeta&amp;ei=wvyFU4OlHYvJsASb8YCIAg&amp;bvm=bv.67720277,d.b2k&amp;psig=AFQjCNEj_B-b5Qn9zIM9UTtHDh6CFPkENg&amp;ust=1401376316489419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3.jpe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google.com.br/url?sa=i&amp;rct=j&amp;q=&amp;esrc=s&amp;frm=1&amp;source=images&amp;cd=&amp;cad=rja&amp;uact=8&amp;docid=89EQx-xFhv2IrM&amp;tbnid=6qy7_OAUP9yPmM:&amp;ved=0CAUQjRw&amp;url=http://www.fsanet.com.br/arquivo/novidades/regina-santos-participa-do-lancamento-do-novo-guia-alimentar-para-a-populacao-brasileira&amp;ei=pPWFU53KFs_MsQS6toLgCg&amp;bvm=bv.67720277,d.b2k&amp;psig=AFQjCNH6ImaT95SrLJsfTZhrVqZKJLUBYw&amp;ust=1401374435457366" TargetMode="External"/><Relationship Id="rId20" Type="http://schemas.openxmlformats.org/officeDocument/2006/relationships/image" Target="../media/image26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29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6.png"/><Relationship Id="rId4" Type="http://schemas.openxmlformats.org/officeDocument/2006/relationships/hyperlink" Target="http://www.google.com.br/url?sa=i&amp;rct=j&amp;q=&amp;esrc=s&amp;frm=1&amp;source=images&amp;cd=&amp;cad=rja&amp;uact=8&amp;docid=L0HLuHqtNu6puM&amp;tbnid=_oTrvGxRZ8MfqM:&amp;ved=0CAUQjRw&amp;url=http://www.ideiasnamesa.unb.br/index.php?r%3Dnoticia/view%26id%3D374&amp;ei=8-2FU6WCFfDMsQTboYCAAg&amp;bvm=bv.67720277,d.b2k&amp;psig=AFQjCNGSwuhcIXwn8PgcNxw_vk029awvmg&amp;ust=1401372521093516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7.jpeg"/><Relationship Id="rId27" Type="http://schemas.openxmlformats.org/officeDocument/2006/relationships/image" Target="../media/image32.png"/><Relationship Id="rId30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85800" y="1064522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>
              <a:latin typeface="+mj-lt"/>
            </a:endParaRPr>
          </a:p>
          <a:p>
            <a:pPr algn="ctr"/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8th International Seminar on Epidemiology and Public Health Aspects of </a:t>
            </a:r>
            <a:endParaRPr lang="en-US" sz="2800" b="1" dirty="0" smtClean="0">
              <a:latin typeface="+mj-lt"/>
            </a:endParaRPr>
          </a:p>
          <a:p>
            <a:pPr algn="ctr"/>
            <a:r>
              <a:rPr lang="en-US" sz="2800" b="1" dirty="0" err="1" smtClean="0">
                <a:latin typeface="+mj-lt"/>
              </a:rPr>
              <a:t>Noncommunicable</a:t>
            </a:r>
            <a:r>
              <a:rPr lang="en-US" sz="2800" b="1" dirty="0" smtClean="0">
                <a:latin typeface="+mj-lt"/>
              </a:rPr>
              <a:t> Diseases</a:t>
            </a:r>
            <a:endParaRPr lang="pt-BR" sz="2800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38400" y="4640239"/>
            <a:ext cx="65611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Zohra Abaakouk</a:t>
            </a:r>
          </a:p>
          <a:p>
            <a:r>
              <a:rPr lang="en-US" sz="1600" dirty="0">
                <a:latin typeface="+mj-lt"/>
              </a:rPr>
              <a:t>Coordinator of the Technical Unit </a:t>
            </a:r>
            <a:r>
              <a:rPr lang="en-US" sz="1600" dirty="0" smtClean="0">
                <a:latin typeface="+mj-lt"/>
              </a:rPr>
              <a:t>Social </a:t>
            </a:r>
            <a:r>
              <a:rPr lang="en-US" sz="1600" dirty="0">
                <a:latin typeface="+mj-lt"/>
              </a:rPr>
              <a:t>Determinants of Health </a:t>
            </a:r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and </a:t>
            </a:r>
            <a:r>
              <a:rPr lang="en-US" sz="1600" dirty="0">
                <a:latin typeface="+mj-lt"/>
              </a:rPr>
              <a:t>Health Risks, Non-Communicable Diseases and </a:t>
            </a:r>
            <a:r>
              <a:rPr lang="en-US" sz="1600" dirty="0" smtClean="0">
                <a:latin typeface="+mj-lt"/>
              </a:rPr>
              <a:t>Mental Health</a:t>
            </a:r>
            <a:r>
              <a:rPr lang="en-US" dirty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PAHO/WHO </a:t>
            </a:r>
            <a:r>
              <a:rPr lang="en-US" dirty="0">
                <a:latin typeface="+mj-lt"/>
              </a:rPr>
              <a:t>Brazil</a:t>
            </a:r>
            <a:endParaRPr lang="pt-BR" dirty="0" smtClean="0"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876800" y="6283529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Lausanne,  </a:t>
            </a:r>
            <a:r>
              <a:rPr lang="en-US" sz="1600" dirty="0">
                <a:latin typeface="+mj-lt"/>
              </a:rPr>
              <a:t>June 2014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16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71600" y="1752600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Zohra </a:t>
            </a:r>
            <a:r>
              <a:rPr lang="pt-BR" b="1" dirty="0" smtClean="0"/>
              <a:t>Abaakouk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 err="1" smtClean="0"/>
              <a:t>Coordinator</a:t>
            </a:r>
            <a:endParaRPr lang="pt-BR" dirty="0" smtClean="0"/>
          </a:p>
          <a:p>
            <a:r>
              <a:rPr lang="pt-BR" dirty="0" smtClean="0"/>
              <a:t>Social </a:t>
            </a:r>
            <a:r>
              <a:rPr lang="pt-BR" dirty="0" err="1"/>
              <a:t>Determinants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Health </a:t>
            </a:r>
            <a:r>
              <a:rPr lang="pt-BR" dirty="0" err="1"/>
              <a:t>and</a:t>
            </a:r>
            <a:r>
              <a:rPr lang="pt-BR" dirty="0"/>
              <a:t> Health </a:t>
            </a:r>
            <a:r>
              <a:rPr lang="pt-BR" dirty="0" err="1"/>
              <a:t>Risks</a:t>
            </a:r>
            <a:r>
              <a:rPr lang="pt-BR" dirty="0"/>
              <a:t>, Non-</a:t>
            </a:r>
            <a:r>
              <a:rPr lang="pt-BR" dirty="0" err="1"/>
              <a:t>communicable</a:t>
            </a:r>
            <a:r>
              <a:rPr lang="pt-BR" dirty="0"/>
              <a:t> </a:t>
            </a:r>
            <a:r>
              <a:rPr lang="pt-BR" dirty="0" err="1"/>
              <a:t>Diseases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Mental Health </a:t>
            </a:r>
            <a:r>
              <a:rPr lang="pt-BR" dirty="0" err="1" smtClean="0"/>
              <a:t>Techinical</a:t>
            </a:r>
            <a:r>
              <a:rPr lang="pt-BR" dirty="0" smtClean="0"/>
              <a:t> Unit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 err="1"/>
              <a:t>Tel</a:t>
            </a:r>
            <a:r>
              <a:rPr lang="pt-BR" b="1" dirty="0"/>
              <a:t> </a:t>
            </a:r>
            <a:r>
              <a:rPr lang="pt-BR" dirty="0"/>
              <a:t>+ 55 61 3251-9516</a:t>
            </a:r>
            <a:br>
              <a:rPr lang="pt-BR" dirty="0"/>
            </a:br>
            <a:r>
              <a:rPr lang="pt-BR" b="1" dirty="0" err="1"/>
              <a:t>Cel</a:t>
            </a:r>
            <a:r>
              <a:rPr lang="pt-BR" dirty="0"/>
              <a:t> + 55 61 9127-8971</a:t>
            </a:r>
            <a:br>
              <a:rPr lang="pt-BR" dirty="0"/>
            </a:br>
            <a:r>
              <a:rPr lang="pt-BR" b="1" dirty="0"/>
              <a:t>Fax</a:t>
            </a:r>
            <a:r>
              <a:rPr lang="pt-BR" dirty="0"/>
              <a:t> + 55 61 3223-0269</a:t>
            </a:r>
            <a:br>
              <a:rPr lang="pt-BR" dirty="0"/>
            </a:br>
            <a:r>
              <a:rPr lang="pt-BR" b="1" dirty="0" err="1"/>
              <a:t>Email</a:t>
            </a:r>
            <a:r>
              <a:rPr lang="pt-BR" dirty="0"/>
              <a:t> </a:t>
            </a:r>
            <a:r>
              <a:rPr lang="pt-BR" u="sng" dirty="0">
                <a:hlinkClick r:id="rId2"/>
              </a:rPr>
              <a:t>abaakoukz@paho.org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Pan American Health </a:t>
            </a:r>
            <a:r>
              <a:rPr lang="pt-BR" dirty="0" err="1" smtClean="0"/>
              <a:t>Organization</a:t>
            </a:r>
            <a:r>
              <a:rPr lang="pt-BR" dirty="0" smtClean="0"/>
              <a:t> </a:t>
            </a:r>
          </a:p>
          <a:p>
            <a:r>
              <a:rPr lang="pt-BR" dirty="0" smtClean="0"/>
              <a:t>Brasília/DF </a:t>
            </a:r>
            <a:r>
              <a:rPr lang="pt-BR" dirty="0"/>
              <a:t>- </a:t>
            </a:r>
            <a:r>
              <a:rPr lang="pt-BR" dirty="0" err="1"/>
              <a:t>Brazil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3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87750" y="201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701844" cy="382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48000" y="304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>
                <a:latin typeface="+mj-lt"/>
              </a:rPr>
              <a:t>Brazil</a:t>
            </a:r>
            <a:endParaRPr lang="pt-BR" sz="3600" b="1" dirty="0">
              <a:latin typeface="+mj-lt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38507"/>
              </p:ext>
            </p:extLst>
          </p:nvPr>
        </p:nvGraphicFramePr>
        <p:xfrm>
          <a:off x="3962400" y="1066800"/>
          <a:ext cx="4997244" cy="163234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382750"/>
                <a:gridCol w="1614494"/>
              </a:tblGrid>
              <a:tr h="247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Population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(IBGE - 2013) estimated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201,032,714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>
                    <a:solidFill>
                      <a:srgbClr val="FDF3E9"/>
                    </a:solidFill>
                  </a:tcPr>
                </a:tc>
              </a:tr>
              <a:tr h="247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Population proportion under 15 (%) (2012)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24.56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</a:tr>
              <a:tr h="247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Population proportion over 60 (%) (2012)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10.81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</a:tr>
              <a:tr h="247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Life expectancy at birth (years) (2012)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effectLst/>
                          <a:latin typeface="+mj-lt"/>
                        </a:rPr>
                        <a:t>74 (Total)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;</a:t>
                      </a:r>
                      <a:r>
                        <a:rPr lang="en-US" sz="14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+mj-lt"/>
                        </a:rPr>
                        <a:t>70 </a:t>
                      </a:r>
                      <a:r>
                        <a:rPr lang="en-GB" sz="1400" b="1" dirty="0">
                          <a:effectLst/>
                          <a:latin typeface="+mj-lt"/>
                        </a:rPr>
                        <a:t>(</a:t>
                      </a:r>
                      <a:r>
                        <a:rPr lang="en-GB" sz="1400" b="1" dirty="0" smtClean="0">
                          <a:effectLst/>
                          <a:latin typeface="+mj-lt"/>
                        </a:rPr>
                        <a:t>M); 77 (F)</a:t>
                      </a:r>
                      <a:endParaRPr lang="en-US" sz="1400" b="1" dirty="0" smtClean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521941"/>
              </p:ext>
            </p:extLst>
          </p:nvPr>
        </p:nvGraphicFramePr>
        <p:xfrm>
          <a:off x="3940791" y="3962400"/>
          <a:ext cx="4953000" cy="163234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352800"/>
                <a:gridCol w="1600200"/>
              </a:tblGrid>
              <a:tr h="247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**Physicians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density (per 1000 population) (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2010)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1.86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>
                    <a:solidFill>
                      <a:srgbClr val="FDF3E9"/>
                    </a:solidFill>
                  </a:tcPr>
                </a:tc>
              </a:tr>
              <a:tr h="2474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entury Gothic" panose="020B0502020202020204" pitchFamily="34" charset="0"/>
                        </a:rPr>
                        <a:t>SUS coverage population</a:t>
                      </a:r>
                      <a:endParaRPr lang="en-US" sz="1400" b="1" dirty="0">
                        <a:effectLst/>
                        <a:latin typeface="Century Gothic" panose="020B0502020202020204" pitchFamily="34" charset="0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78.8%</a:t>
                      </a:r>
                      <a:endParaRPr lang="en-US" sz="1400" b="1" dirty="0">
                        <a:effectLst/>
                        <a:latin typeface="Century Gothic" panose="020B0502020202020204" pitchFamily="34" charset="0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</a:tr>
              <a:tr h="2474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Century Gothic" panose="020B0502020202020204" pitchFamily="34" charset="0"/>
                          <a:ea typeface="SimSun"/>
                        </a:rPr>
                        <a:t>SUS expenditure on health** -</a:t>
                      </a:r>
                      <a:endParaRPr lang="en-US" sz="1400" b="1" dirty="0">
                        <a:effectLst/>
                        <a:latin typeface="Century Gothic" panose="020B0502020202020204" pitchFamily="34" charset="0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Century Gothic" panose="020B0502020202020204" pitchFamily="34" charset="0"/>
                          <a:ea typeface="SimSun"/>
                        </a:rPr>
                        <a:t>45,7%</a:t>
                      </a:r>
                      <a:endParaRPr lang="en-US" sz="1400" b="1" dirty="0">
                        <a:effectLst/>
                        <a:latin typeface="Century Gothic" panose="020B0502020202020204" pitchFamily="34" charset="0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</a:tr>
              <a:tr h="4602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j-lt"/>
                        </a:rPr>
                        <a:t>***General </a:t>
                      </a:r>
                      <a:r>
                        <a:rPr lang="en-GB" sz="1400" b="1" dirty="0">
                          <a:effectLst/>
                          <a:latin typeface="+mj-lt"/>
                        </a:rPr>
                        <a:t>government expenditure on health as a percentage of total government expenditure </a:t>
                      </a:r>
                      <a:r>
                        <a:rPr lang="en-GB" sz="1400" b="1" dirty="0" smtClean="0">
                          <a:effectLst/>
                          <a:latin typeface="+mj-lt"/>
                        </a:rPr>
                        <a:t>- (</a:t>
                      </a:r>
                      <a:r>
                        <a:rPr lang="en-GB" sz="1400" b="1" dirty="0">
                          <a:effectLst/>
                          <a:latin typeface="+mj-lt"/>
                        </a:rPr>
                        <a:t>2011)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</a:rPr>
                        <a:t>8.7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54546"/>
              </p:ext>
            </p:extLst>
          </p:nvPr>
        </p:nvGraphicFramePr>
        <p:xfrm>
          <a:off x="3962400" y="2743200"/>
          <a:ext cx="4953000" cy="120562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352800"/>
                <a:gridCol w="1600200"/>
              </a:tblGrid>
              <a:tr h="247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*Literacy rate among adults aged &gt;= 15 years (%) (2011)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>
                    <a:solidFill>
                      <a:srgbClr val="FDF3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/>
                        </a:rPr>
                        <a:t>91,4%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>
                    <a:solidFill>
                      <a:srgbClr val="FDF3E9"/>
                    </a:solidFill>
                  </a:tcPr>
                </a:tc>
              </a:tr>
              <a:tr h="247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GDP per capita  (2013)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US$ 11.800,00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</a:tr>
              <a:tr h="247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GINI Index </a:t>
                      </a:r>
                      <a:r>
                        <a:rPr lang="en-US" sz="1400" b="0" dirty="0" smtClean="0">
                          <a:effectLst/>
                          <a:latin typeface="+mj-lt"/>
                        </a:rPr>
                        <a:t>(2012)</a:t>
                      </a:r>
                      <a:endParaRPr lang="en-US" sz="1400" b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</a:rPr>
                        <a:t>0.526</a:t>
                      </a:r>
                      <a:endParaRPr lang="en-US" sz="1400" b="0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</a:tr>
              <a:tr h="247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HDI-</a:t>
                      </a:r>
                      <a:r>
                        <a:rPr lang="en-US" sz="14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Human Development Index  (85</a:t>
                      </a:r>
                      <a:r>
                        <a:rPr lang="en-US" sz="1400" b="1" baseline="30000" dirty="0" smtClean="0">
                          <a:effectLst/>
                          <a:latin typeface="+mj-lt"/>
                        </a:rPr>
                        <a:t>o</a:t>
                      </a:r>
                      <a:r>
                        <a:rPr lang="en-US" sz="1400" b="1" dirty="0" smtClean="0">
                          <a:effectLst/>
                          <a:latin typeface="+mj-lt"/>
                        </a:rPr>
                        <a:t>)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0.730</a:t>
                      </a:r>
                      <a:endParaRPr lang="en-US" sz="1400" b="1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353" marR="17353" marT="17353" marB="17353" anchor="ctr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962400" y="5742577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National Household Survey, 2012.</a:t>
            </a:r>
          </a:p>
          <a:p>
            <a:r>
              <a:rPr lang="en-US" sz="1100" dirty="0" smtClean="0"/>
              <a:t>** Source: Ministry of Health, 2010.</a:t>
            </a:r>
            <a:endParaRPr lang="en-US" sz="1100" dirty="0"/>
          </a:p>
          <a:p>
            <a:r>
              <a:rPr lang="en-US" sz="1100" dirty="0" smtClean="0"/>
              <a:t>*** Source: Ministry of Health, 2011</a:t>
            </a:r>
            <a:r>
              <a:rPr lang="en-US" sz="11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1100" dirty="0" smtClean="0"/>
              <a:t>Other </a:t>
            </a:r>
            <a:r>
              <a:rPr lang="en-US" sz="1100" dirty="0" err="1" smtClean="0"/>
              <a:t>datas</a:t>
            </a:r>
            <a:r>
              <a:rPr lang="en-US" sz="1100" dirty="0"/>
              <a:t>: </a:t>
            </a:r>
            <a:r>
              <a:rPr lang="en-US" sz="1100" dirty="0" smtClean="0"/>
              <a:t>http</a:t>
            </a:r>
            <a:r>
              <a:rPr lang="en-US" sz="1100" dirty="0"/>
              <a:t>://</a:t>
            </a:r>
            <a:r>
              <a:rPr lang="en-US" sz="1100" dirty="0" smtClean="0"/>
              <a:t>apps.who.int/gho/data/node.cco.keyind?lang=en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55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31" y="1111506"/>
            <a:ext cx="3775750" cy="37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9510" y="760511"/>
            <a:ext cx="418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Municipal </a:t>
            </a:r>
            <a:r>
              <a:rPr lang="pt-BR" sz="14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Human</a:t>
            </a:r>
            <a:r>
              <a:rPr lang="pt-BR" sz="1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pt-BR" sz="1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Index, 2010</a:t>
            </a:r>
            <a:endParaRPr lang="pt-BR" sz="1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9132" y="4797943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pt-B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PNUD</a:t>
            </a:r>
            <a:endParaRPr 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450209" y="1398261"/>
            <a:ext cx="4505325" cy="3392858"/>
            <a:chOff x="4562475" y="2716583"/>
            <a:chExt cx="4152900" cy="3114675"/>
          </a:xfrm>
        </p:grpSpPr>
        <p:pic>
          <p:nvPicPr>
            <p:cNvPr id="2" name="Picture 2" descr="C:\Users\cordeirof\Desktop\GINI INDEX BRAZI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2716583"/>
              <a:ext cx="4152900" cy="311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5233782" y="2801779"/>
              <a:ext cx="26148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GINI INDEX – Brazil (1960-2012)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5029200" y="5575756"/>
              <a:ext cx="30315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8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Source: National Household Survey (IBGE, 2011)</a:t>
              </a:r>
              <a:endPara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048000" y="11418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>
                <a:latin typeface="+mj-lt"/>
              </a:rPr>
              <a:t>Brazil</a:t>
            </a:r>
            <a:endParaRPr lang="pt-BR" sz="3600" b="1" dirty="0">
              <a:latin typeface="+mj-lt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40057" y="5269389"/>
            <a:ext cx="3255010" cy="1524000"/>
            <a:chOff x="402590" y="5257800"/>
            <a:chExt cx="3255010" cy="1524000"/>
          </a:xfrm>
        </p:grpSpPr>
        <p:pic>
          <p:nvPicPr>
            <p:cNvPr id="12" name="Imagem 11" descr="http://www.pnud.org.br/arquivos/legenda-idhm-geral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90" y="5257800"/>
              <a:ext cx="3255010" cy="1511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CaixaDeTexto 13"/>
            <p:cNvSpPr txBox="1"/>
            <p:nvPr/>
          </p:nvSpPr>
          <p:spPr>
            <a:xfrm>
              <a:off x="609600" y="5644914"/>
              <a:ext cx="2286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very low human development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55788" y="5882645"/>
              <a:ext cx="185881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low human development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09600" y="6115627"/>
              <a:ext cx="1981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pt-PT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edium human development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09600" y="6324600"/>
              <a:ext cx="1828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high human development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62987" y="6535579"/>
              <a:ext cx="2133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very high human development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340057" y="5453936"/>
            <a:ext cx="6505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latin typeface="+mj-lt"/>
              </a:rPr>
              <a:t>HDI-M</a:t>
            </a:r>
            <a:endParaRPr lang="pt-BR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51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50412" y="220552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NCD </a:t>
            </a:r>
            <a:r>
              <a:rPr lang="en-US" sz="2400" b="1" dirty="0">
                <a:latin typeface="+mj-lt"/>
              </a:rPr>
              <a:t>situation </a:t>
            </a:r>
            <a:r>
              <a:rPr lang="en-US" sz="2400" b="1" dirty="0" smtClean="0">
                <a:latin typeface="+mj-lt"/>
              </a:rPr>
              <a:t>in Brazil</a:t>
            </a:r>
            <a:endParaRPr lang="en-US" sz="2400" b="1" dirty="0">
              <a:latin typeface="+mj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1" y="647700"/>
            <a:ext cx="4343399" cy="3429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Cancer </a:t>
            </a:r>
            <a:r>
              <a:rPr lang="en-US" sz="1400" b="1" dirty="0">
                <a:solidFill>
                  <a:schemeClr val="tx1"/>
                </a:solidFill>
              </a:rPr>
              <a:t>Primary location of new cases </a:t>
            </a: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 bwMode="auto">
          <a:xfrm>
            <a:off x="4876800" y="9906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MS PGothic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Women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 bwMode="auto">
          <a:xfrm>
            <a:off x="4876800" y="3659323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MS PGothic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Men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71483"/>
            <a:ext cx="3909961" cy="235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70" y="3964122"/>
            <a:ext cx="3873199" cy="232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9" y="688489"/>
            <a:ext cx="441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9" y="3975863"/>
            <a:ext cx="4419600" cy="280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04800" y="3677255"/>
            <a:ext cx="42860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100" dirty="0" err="1" smtClean="0">
                <a:latin typeface="+mj-lt"/>
              </a:rPr>
              <a:t>Source</a:t>
            </a:r>
            <a:r>
              <a:rPr lang="pt-BR" sz="1100" dirty="0" smtClean="0">
                <a:latin typeface="+mj-lt"/>
              </a:rPr>
              <a:t>: </a:t>
            </a:r>
            <a:r>
              <a:rPr lang="pt-BR" sz="1100" dirty="0" err="1" smtClean="0">
                <a:latin typeface="+mj-lt"/>
              </a:rPr>
              <a:t>Mortality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Information</a:t>
            </a:r>
            <a:r>
              <a:rPr lang="pt-BR" sz="1100" dirty="0" smtClean="0">
                <a:latin typeface="+mj-lt"/>
              </a:rPr>
              <a:t> System (SIM</a:t>
            </a:r>
            <a:r>
              <a:rPr lang="pt-BR" sz="1100" b="1" dirty="0" smtClean="0">
                <a:latin typeface="+mj-lt"/>
              </a:rPr>
              <a:t>)</a:t>
            </a:r>
            <a:endParaRPr lang="pt-BR" sz="1100" b="1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15370" y="6292334"/>
            <a:ext cx="4000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>
                <a:latin typeface="+mj-lt"/>
              </a:rPr>
              <a:t>Source</a:t>
            </a:r>
            <a:r>
              <a:rPr lang="pt-BR" sz="1100" dirty="0" smtClean="0">
                <a:latin typeface="+mj-lt"/>
              </a:rPr>
              <a:t>: </a:t>
            </a:r>
            <a:r>
              <a:rPr lang="pt-BR" sz="1100" dirty="0" err="1" smtClean="0">
                <a:latin typeface="+mj-lt"/>
              </a:rPr>
              <a:t>National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Cancer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Institute</a:t>
            </a:r>
            <a:r>
              <a:rPr lang="pt-BR" sz="1100" dirty="0" smtClean="0">
                <a:latin typeface="+mj-lt"/>
              </a:rPr>
              <a:t> (INCA</a:t>
            </a:r>
            <a:r>
              <a:rPr lang="pt-BR" sz="1100" dirty="0">
                <a:latin typeface="+mj-lt"/>
              </a:rPr>
              <a:t>). </a:t>
            </a:r>
            <a:r>
              <a:rPr lang="pt-BR" sz="1100" dirty="0" err="1" smtClean="0">
                <a:latin typeface="+mj-lt"/>
              </a:rPr>
              <a:t>Incidence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of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gross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cancer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estimates</a:t>
            </a:r>
            <a:r>
              <a:rPr lang="pt-BR" sz="1100" dirty="0" smtClean="0">
                <a:latin typeface="+mj-lt"/>
              </a:rPr>
              <a:t> rates for 2014.</a:t>
            </a:r>
            <a:endParaRPr lang="pt-BR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6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14400" y="2286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</a:rPr>
              <a:t>Structure </a:t>
            </a:r>
            <a:r>
              <a:rPr lang="en-US" sz="2000" b="1" dirty="0">
                <a:latin typeface="+mj-lt"/>
              </a:rPr>
              <a:t>and organization involved in prevention services and resources </a:t>
            </a:r>
            <a:r>
              <a:rPr lang="en-US" sz="2000" b="1" dirty="0" smtClean="0">
                <a:latin typeface="+mj-lt"/>
              </a:rPr>
              <a:t>available</a:t>
            </a:r>
            <a:endParaRPr lang="en-US" sz="2000" b="1" dirty="0">
              <a:latin typeface="+mj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4038600" cy="5562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Primary Health Care – Family Health Strategy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Population coverage </a:t>
            </a:r>
            <a:r>
              <a:rPr lang="en-GB" dirty="0" smtClean="0"/>
              <a:t>- </a:t>
            </a:r>
            <a:r>
              <a:rPr lang="en-GB" b="1" dirty="0">
                <a:solidFill>
                  <a:srgbClr val="FF0000"/>
                </a:solidFill>
              </a:rPr>
              <a:t>112 million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people</a:t>
            </a:r>
            <a:r>
              <a:rPr lang="en-GB" dirty="0"/>
              <a:t>  (</a:t>
            </a:r>
            <a:r>
              <a:rPr lang="en-GB" b="1" dirty="0">
                <a:solidFill>
                  <a:srgbClr val="FF0000"/>
                </a:solidFill>
              </a:rPr>
              <a:t>58% </a:t>
            </a:r>
            <a:r>
              <a:rPr lang="en-GB" dirty="0">
                <a:solidFill>
                  <a:schemeClr val="tx1"/>
                </a:solidFill>
              </a:rPr>
              <a:t>of the overall population)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Municipalities -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5,371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Multidisciplinary </a:t>
            </a:r>
            <a:r>
              <a:rPr lang="en-GB" dirty="0">
                <a:solidFill>
                  <a:schemeClr val="tx1"/>
                </a:solidFill>
              </a:rPr>
              <a:t>teams </a:t>
            </a:r>
            <a:r>
              <a:rPr lang="en-GB" dirty="0" smtClean="0"/>
              <a:t>- </a:t>
            </a:r>
            <a:r>
              <a:rPr lang="en-GB" b="1" dirty="0" smtClean="0">
                <a:solidFill>
                  <a:srgbClr val="FF0000"/>
                </a:solidFill>
              </a:rPr>
              <a:t>44,628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US" sz="1800" b="1" dirty="0">
                <a:solidFill>
                  <a:schemeClr val="tx1"/>
                </a:solidFill>
              </a:rPr>
              <a:t>Private health system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Private health security coverage </a:t>
            </a:r>
            <a:r>
              <a:rPr lang="en-US" dirty="0">
                <a:solidFill>
                  <a:schemeClr val="tx1"/>
                </a:solidFill>
              </a:rPr>
              <a:t>(2013) – </a:t>
            </a:r>
            <a:r>
              <a:rPr lang="en-US" b="1" dirty="0">
                <a:solidFill>
                  <a:srgbClr val="FF0000"/>
                </a:solidFill>
              </a:rPr>
              <a:t>25.6%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Expenditure on health**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GB" b="1" dirty="0">
                <a:solidFill>
                  <a:srgbClr val="FF0000"/>
                </a:solidFill>
              </a:rPr>
              <a:t>54.3% </a:t>
            </a:r>
            <a:r>
              <a:rPr lang="en-GB" dirty="0">
                <a:solidFill>
                  <a:schemeClr val="tx1"/>
                </a:solidFill>
              </a:rPr>
              <a:t>(2011)</a:t>
            </a:r>
            <a:endParaRPr lang="en-US" sz="1800" b="1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52400" y="1000597"/>
            <a:ext cx="4724400" cy="4994182"/>
          </a:xfrm>
        </p:spPr>
        <p:txBody>
          <a:bodyPr/>
          <a:lstStyle/>
          <a:p>
            <a:r>
              <a:rPr lang="en-GB" sz="1800" b="1" dirty="0">
                <a:solidFill>
                  <a:schemeClr val="tx1"/>
                </a:solidFill>
              </a:rPr>
              <a:t>The Brazilian Unified Health System (SUS)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en-GB" sz="1800" dirty="0" smtClean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Produces and distributes resources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Trainings and regulates human resources,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Legislates and is in charge of the system’s jurisdiction. 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National </a:t>
            </a:r>
            <a:r>
              <a:rPr lang="en-US" b="1" dirty="0">
                <a:solidFill>
                  <a:schemeClr val="tx1"/>
                </a:solidFill>
              </a:rPr>
              <a:t>coverage of Primary Health (2012)  - </a:t>
            </a:r>
            <a:r>
              <a:rPr lang="en-US" b="1" dirty="0">
                <a:solidFill>
                  <a:srgbClr val="FF0000"/>
                </a:solidFill>
              </a:rPr>
              <a:t>62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Health expenditure on primary care</a:t>
            </a:r>
            <a:r>
              <a:rPr lang="en-US" dirty="0">
                <a:solidFill>
                  <a:schemeClr val="tx1"/>
                </a:solidFill>
              </a:rPr>
              <a:t>*: </a:t>
            </a:r>
            <a:r>
              <a:rPr lang="en-US" b="1" dirty="0">
                <a:solidFill>
                  <a:srgbClr val="FF0000"/>
                </a:solidFill>
              </a:rPr>
              <a:t>R$25,22 billions </a:t>
            </a:r>
            <a:r>
              <a:rPr lang="en-US" dirty="0">
                <a:solidFill>
                  <a:schemeClr val="tx1"/>
                </a:solidFill>
              </a:rPr>
              <a:t>(2013)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7" name="Gráfico 6" title="Total budget spent on primary care, 20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278541"/>
              </p:ext>
            </p:extLst>
          </p:nvPr>
        </p:nvGraphicFramePr>
        <p:xfrm>
          <a:off x="325441" y="4038600"/>
          <a:ext cx="4038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25441" y="4178490"/>
            <a:ext cx="379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200" b="1" dirty="0" smtClean="0">
                <a:latin typeface="Century Gothic" panose="020B0502020202020204" pitchFamily="34" charset="0"/>
              </a:rPr>
              <a:t>Proportional percentage of different government</a:t>
            </a:r>
          </a:p>
          <a:p>
            <a:pPr algn="ctr"/>
            <a:r>
              <a:rPr lang="pt-PT" sz="1200" b="1" dirty="0" smtClean="0">
                <a:latin typeface="Century Gothic" panose="020B0502020202020204" pitchFamily="34" charset="0"/>
              </a:rPr>
              <a:t>levels on primary care funding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64"/>
          <p:cNvSpPr/>
          <p:nvPr/>
        </p:nvSpPr>
        <p:spPr>
          <a:xfrm>
            <a:off x="879937" y="217567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</a:rPr>
              <a:t>Main </a:t>
            </a:r>
            <a:r>
              <a:rPr lang="en-US" sz="2000" b="1" dirty="0">
                <a:latin typeface="+mj-lt"/>
              </a:rPr>
              <a:t>achievements </a:t>
            </a:r>
            <a:r>
              <a:rPr lang="en-US" sz="2000" b="1" dirty="0" smtClean="0">
                <a:latin typeface="+mj-lt"/>
              </a:rPr>
              <a:t>in </a:t>
            </a:r>
            <a:r>
              <a:rPr lang="en-US" sz="2000" b="1" dirty="0">
                <a:latin typeface="+mj-lt"/>
              </a:rPr>
              <a:t>tackling NCDs and their risk factors</a:t>
            </a:r>
          </a:p>
        </p:txBody>
      </p:sp>
      <p:pic>
        <p:nvPicPr>
          <p:cNvPr id="66" name="Imagem 3" descr="powerpoint-cap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1" y="703781"/>
            <a:ext cx="8928815" cy="61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457201" y="1431095"/>
            <a:ext cx="1524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 smtClean="0">
                <a:solidFill>
                  <a:schemeClr val="bg1"/>
                </a:solidFill>
                <a:latin typeface="+mj-lt"/>
              </a:rPr>
              <a:t>Surveillance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57200" y="327890"/>
            <a:ext cx="1524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Policies </a:t>
            </a:r>
            <a:r>
              <a:rPr lang="pt-BR" sz="1600" b="1" dirty="0" err="1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1600" b="1" dirty="0" err="1" smtClean="0">
                <a:solidFill>
                  <a:schemeClr val="bg1"/>
                </a:solidFill>
                <a:latin typeface="+mj-lt"/>
              </a:rPr>
              <a:t>Programs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57200" y="2546456"/>
            <a:ext cx="1524001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 smtClean="0">
                <a:solidFill>
                  <a:schemeClr val="bg1"/>
                </a:solidFill>
                <a:latin typeface="+mj-lt"/>
              </a:rPr>
              <a:t>Regulation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1600" b="1" dirty="0" err="1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1600" b="1" dirty="0" err="1" smtClean="0">
                <a:solidFill>
                  <a:schemeClr val="bg1"/>
                </a:solidFill>
                <a:latin typeface="+mj-lt"/>
              </a:rPr>
              <a:t>Legislation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57200" y="3658074"/>
            <a:ext cx="1634888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 smtClean="0">
                <a:solidFill>
                  <a:schemeClr val="bg1"/>
                </a:solidFill>
                <a:latin typeface="+mj-lt"/>
              </a:rPr>
              <a:t>Estrategies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57200" y="4689487"/>
            <a:ext cx="1658772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 smtClean="0">
                <a:solidFill>
                  <a:schemeClr val="bg1"/>
                </a:solidFill>
                <a:latin typeface="+mj-lt"/>
              </a:rPr>
              <a:t>Capacity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1600" b="1" dirty="0" err="1" smtClean="0">
                <a:solidFill>
                  <a:schemeClr val="bg1"/>
                </a:solidFill>
                <a:latin typeface="+mj-lt"/>
              </a:rPr>
              <a:t>building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2311599" y="665681"/>
            <a:ext cx="5715000" cy="7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2219664" y="1740541"/>
            <a:ext cx="5715000" cy="7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2219664" y="2916041"/>
            <a:ext cx="5715000" cy="7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2219664" y="3958748"/>
            <a:ext cx="5715000" cy="7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2226403" y="5150040"/>
            <a:ext cx="5734334" cy="381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www.ideiasnamesa.unb.br/images/thumbs/PNPS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47" y="148362"/>
            <a:ext cx="843939" cy="116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72" y="174532"/>
            <a:ext cx="835187" cy="114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51" y="208244"/>
            <a:ext cx="837973" cy="11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 descr="Logomarca P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53" y="327890"/>
            <a:ext cx="1142999" cy="89549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34" y="363100"/>
            <a:ext cx="1390980" cy="69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20" y="1376053"/>
            <a:ext cx="809467" cy="11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75" y="1359541"/>
            <a:ext cx="835188" cy="119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91" y="1376053"/>
            <a:ext cx="837974" cy="117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48" y="1408587"/>
            <a:ext cx="1357890" cy="45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79" y="1864906"/>
            <a:ext cx="1388869" cy="57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aixaDeTexto 32"/>
          <p:cNvSpPr txBox="1"/>
          <p:nvPr/>
        </p:nvSpPr>
        <p:spPr>
          <a:xfrm>
            <a:off x="2149895" y="2671019"/>
            <a:ext cx="2795607" cy="8002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err="1" smtClean="0">
                <a:latin typeface="+mj-lt"/>
              </a:rPr>
              <a:t>Tobacco</a:t>
            </a:r>
            <a:r>
              <a:rPr lang="pt-BR" sz="1200" dirty="0" smtClean="0">
                <a:latin typeface="+mj-lt"/>
              </a:rPr>
              <a:t>: </a:t>
            </a:r>
            <a:r>
              <a:rPr lang="pt-BR" sz="1100" dirty="0" err="1" smtClean="0">
                <a:latin typeface="+mj-lt"/>
              </a:rPr>
              <a:t>Taxation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and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minimum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price</a:t>
            </a:r>
            <a:r>
              <a:rPr lang="pt-BR" sz="1200" dirty="0" smtClean="0">
                <a:latin typeface="+mj-lt"/>
              </a:rPr>
              <a:t>.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Prohibition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of</a:t>
            </a:r>
            <a:r>
              <a:rPr lang="pt-BR" sz="1100" dirty="0" smtClean="0">
                <a:latin typeface="+mj-lt"/>
              </a:rPr>
              <a:t> smoking in </a:t>
            </a:r>
            <a:r>
              <a:rPr lang="pt-BR" sz="1100" dirty="0" err="1" smtClean="0">
                <a:latin typeface="+mj-lt"/>
              </a:rPr>
              <a:t>public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spaces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and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flavour-adding</a:t>
            </a:r>
            <a:r>
              <a:rPr lang="pt-BR" sz="1100" dirty="0" smtClean="0">
                <a:latin typeface="+mj-lt"/>
              </a:rPr>
              <a:t>. </a:t>
            </a:r>
            <a:r>
              <a:rPr lang="pt-BR" sz="1100" dirty="0" err="1" smtClean="0">
                <a:latin typeface="+mj-lt"/>
              </a:rPr>
              <a:t>Provision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of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free</a:t>
            </a:r>
            <a:r>
              <a:rPr lang="pt-BR" sz="1100" dirty="0" smtClean="0">
                <a:latin typeface="+mj-lt"/>
              </a:rPr>
              <a:t> smoking </a:t>
            </a:r>
            <a:r>
              <a:rPr lang="pt-BR" sz="1100" dirty="0" err="1" smtClean="0">
                <a:latin typeface="+mj-lt"/>
              </a:rPr>
              <a:t>cessation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treatment</a:t>
            </a:r>
            <a:r>
              <a:rPr lang="pt-BR" sz="1100" dirty="0" smtClean="0">
                <a:latin typeface="+mj-lt"/>
              </a:rPr>
              <a:t>.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945502" y="2660180"/>
            <a:ext cx="192576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err="1" smtClean="0">
                <a:latin typeface="+mj-lt"/>
              </a:rPr>
              <a:t>Nutrition</a:t>
            </a:r>
            <a:r>
              <a:rPr lang="pt-BR" sz="1200" dirty="0" smtClean="0">
                <a:latin typeface="+mj-lt"/>
              </a:rPr>
              <a:t>: </a:t>
            </a:r>
            <a:r>
              <a:rPr lang="pt-BR" sz="1200" dirty="0" err="1" smtClean="0">
                <a:latin typeface="+mj-lt"/>
              </a:rPr>
              <a:t>salt</a:t>
            </a:r>
            <a:r>
              <a:rPr lang="pt-BR" sz="1200" dirty="0" smtClean="0">
                <a:latin typeface="+mj-lt"/>
              </a:rPr>
              <a:t> </a:t>
            </a:r>
            <a:r>
              <a:rPr lang="pt-BR" sz="1200" dirty="0" err="1" smtClean="0">
                <a:latin typeface="+mj-lt"/>
              </a:rPr>
              <a:t>reduction</a:t>
            </a:r>
            <a:r>
              <a:rPr lang="pt-BR" sz="1200" dirty="0" smtClean="0">
                <a:latin typeface="+mj-lt"/>
              </a:rPr>
              <a:t> </a:t>
            </a:r>
            <a:r>
              <a:rPr lang="pt-BR" sz="1200" dirty="0" err="1" smtClean="0">
                <a:latin typeface="+mj-lt"/>
              </a:rPr>
              <a:t>agreement</a:t>
            </a:r>
            <a:r>
              <a:rPr lang="pt-BR" sz="1200" dirty="0" smtClean="0">
                <a:latin typeface="+mj-lt"/>
              </a:rPr>
              <a:t>. Marketing </a:t>
            </a:r>
            <a:r>
              <a:rPr lang="pt-BR" sz="1200" dirty="0" err="1" smtClean="0">
                <a:latin typeface="+mj-lt"/>
              </a:rPr>
              <a:t>regulation</a:t>
            </a:r>
            <a:r>
              <a:rPr lang="pt-BR" sz="1200" dirty="0" smtClean="0">
                <a:latin typeface="+mj-lt"/>
              </a:rPr>
              <a:t>.</a:t>
            </a:r>
            <a:endParaRPr lang="pt-BR" sz="1100" dirty="0">
              <a:latin typeface="+mj-l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6924181" y="2671019"/>
            <a:ext cx="215468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err="1" smtClean="0">
                <a:latin typeface="+mj-lt"/>
              </a:rPr>
              <a:t>Alcohol</a:t>
            </a:r>
            <a:r>
              <a:rPr lang="pt-BR" sz="1200" dirty="0" smtClean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Update </a:t>
            </a:r>
            <a:r>
              <a:rPr lang="en-US" sz="1200" dirty="0">
                <a:latin typeface="+mj-lt"/>
              </a:rPr>
              <a:t>on drink-drive legislation with zero tolerance </a:t>
            </a:r>
            <a:r>
              <a:rPr lang="en-US" sz="1200" dirty="0" smtClean="0">
                <a:latin typeface="+mj-lt"/>
              </a:rPr>
              <a:t>approach</a:t>
            </a:r>
            <a:endParaRPr lang="pt-BR" sz="1200" dirty="0">
              <a:latin typeface="+mj-lt"/>
            </a:endParaRPr>
          </a:p>
        </p:txBody>
      </p:sp>
      <p:pic>
        <p:nvPicPr>
          <p:cNvPr id="44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95" y="3568673"/>
            <a:ext cx="873091" cy="112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 descr="http://www.fsanet.com.br/wp-content/uploads/2014/03/guia_alimentar_populacao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58" y="3546506"/>
            <a:ext cx="877744" cy="111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33" y="3546506"/>
            <a:ext cx="871869" cy="116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74" y="3546506"/>
            <a:ext cx="944956" cy="121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35" y="3583225"/>
            <a:ext cx="946947" cy="112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CaixaDeTexto 49"/>
          <p:cNvSpPr txBox="1"/>
          <p:nvPr/>
        </p:nvSpPr>
        <p:spPr>
          <a:xfrm>
            <a:off x="2311598" y="4763411"/>
            <a:ext cx="6701779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dirty="0" err="1" smtClean="0">
                <a:latin typeface="+mj-lt"/>
              </a:rPr>
              <a:t>Distance</a:t>
            </a:r>
            <a:r>
              <a:rPr lang="pt-BR" sz="1100" dirty="0" smtClean="0">
                <a:latin typeface="+mj-lt"/>
              </a:rPr>
              <a:t> </a:t>
            </a:r>
            <a:r>
              <a:rPr lang="pt-BR" sz="1100" dirty="0" err="1" smtClean="0">
                <a:latin typeface="+mj-lt"/>
              </a:rPr>
              <a:t>learning</a:t>
            </a:r>
            <a:r>
              <a:rPr lang="pt-BR" sz="1100" dirty="0" smtClean="0">
                <a:latin typeface="+mj-lt"/>
              </a:rPr>
              <a:t>: Cantinas Escolares Saudáveis</a:t>
            </a:r>
            <a:r>
              <a:rPr lang="pt-BR" sz="1100" dirty="0">
                <a:latin typeface="+mj-lt"/>
              </a:rPr>
              <a:t>; Educação Alimentar e </a:t>
            </a:r>
            <a:r>
              <a:rPr lang="pt-BR" sz="1100" dirty="0" smtClean="0">
                <a:latin typeface="+mj-lt"/>
              </a:rPr>
              <a:t>Nutricional Bolsa Família; Gestores Academia da Saúde; </a:t>
            </a:r>
            <a:r>
              <a:rPr lang="pt-BR" sz="1100" dirty="0" err="1" smtClean="0">
                <a:latin typeface="+mj-lt"/>
              </a:rPr>
              <a:t>lay</a:t>
            </a:r>
            <a:r>
              <a:rPr lang="pt-BR" sz="1100" dirty="0" smtClean="0">
                <a:latin typeface="+mj-lt"/>
              </a:rPr>
              <a:t> h</a:t>
            </a:r>
            <a:r>
              <a:rPr lang="en-US" sz="1100" dirty="0" err="1" smtClean="0">
                <a:latin typeface="+mj-lt"/>
              </a:rPr>
              <a:t>ealth</a:t>
            </a:r>
            <a:r>
              <a:rPr lang="en-US" sz="1100" dirty="0" smtClean="0">
                <a:latin typeface="+mj-lt"/>
              </a:rPr>
              <a:t> </a:t>
            </a:r>
            <a:r>
              <a:rPr lang="en-US" sz="1100" dirty="0">
                <a:latin typeface="+mj-lt"/>
              </a:rPr>
              <a:t>care professionals to provide health interventions for drug/alcohol </a:t>
            </a:r>
            <a:r>
              <a:rPr lang="en-US" sz="1100" dirty="0" smtClean="0">
                <a:latin typeface="+mj-lt"/>
              </a:rPr>
              <a:t>users. Distance learning course on management of chronic conditions.</a:t>
            </a:r>
            <a:endParaRPr lang="pt-BR" sz="1100" dirty="0" smtClean="0">
              <a:latin typeface="+mj-lt"/>
            </a:endParaRP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457200" y="5676109"/>
            <a:ext cx="2031206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Communication </a:t>
            </a:r>
            <a:r>
              <a:rPr lang="pt-BR" sz="1600" b="1" dirty="0" err="1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 Media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2488406" y="6028108"/>
            <a:ext cx="5481608" cy="7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5" name="Picture 7" descr="http://www.cecom.unicamp.br/vivamais/images/stories/Fumar_faz_mal2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80" y="5527687"/>
            <a:ext cx="1072410" cy="12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97" y="5559899"/>
            <a:ext cx="901610" cy="12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62" y="5531858"/>
            <a:ext cx="914781" cy="1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96" y="5559899"/>
            <a:ext cx="1337265" cy="6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35" y="5559898"/>
            <a:ext cx="796656" cy="68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14" y="6150003"/>
            <a:ext cx="1401931" cy="59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35" y="6151493"/>
            <a:ext cx="797793" cy="5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21" y="3643938"/>
            <a:ext cx="1327615" cy="78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661447" y="1468272"/>
            <a:ext cx="1893203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Heath Systems Information</a:t>
            </a:r>
            <a:r>
              <a:rPr lang="en-US" sz="1400" dirty="0" smtClean="0">
                <a:latin typeface="+mj-lt"/>
              </a:rPr>
              <a:t>: </a:t>
            </a:r>
            <a:r>
              <a:rPr lang="en-US" sz="1200" dirty="0" smtClean="0">
                <a:latin typeface="+mj-lt"/>
              </a:rPr>
              <a:t>Mortality, Morbidity and Outpatient</a:t>
            </a:r>
            <a:endParaRPr lang="en-US" sz="1200" dirty="0"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48" y="5559898"/>
            <a:ext cx="913430" cy="118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63" y="3575845"/>
            <a:ext cx="854969" cy="113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0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3" grpId="0" animBg="1"/>
      <p:bldP spid="16" grpId="0" animBg="1"/>
      <p:bldP spid="17" grpId="0" animBg="1"/>
      <p:bldP spid="18" grpId="0" animBg="1"/>
      <p:bldP spid="19" grpId="0" animBg="1"/>
      <p:bldP spid="33" grpId="0" animBg="1"/>
      <p:bldP spid="41" grpId="0" animBg="1"/>
      <p:bldP spid="42" grpId="0" animBg="1"/>
      <p:bldP spid="50" grpId="0" animBg="1"/>
      <p:bldP spid="5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5800" y="838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Main particularly </a:t>
            </a:r>
            <a:r>
              <a:rPr lang="en-US" sz="2400" b="1" dirty="0">
                <a:latin typeface="+mj-lt"/>
              </a:rPr>
              <a:t>interesting </a:t>
            </a:r>
            <a:r>
              <a:rPr lang="en-US" sz="2400" b="1" dirty="0" smtClean="0">
                <a:latin typeface="+mj-lt"/>
              </a:rPr>
              <a:t>challenges</a:t>
            </a:r>
            <a:endParaRPr lang="en-US" sz="2400" b="1" dirty="0">
              <a:latin typeface="+mj-lt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8382000" cy="319735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Improve access and quality of Health Care to the population – (HR,  equipment, drugs availability, infrastructure)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Approval  and implementation of protection laws to </a:t>
            </a:r>
            <a:r>
              <a:rPr lang="en-US" sz="2000" dirty="0">
                <a:solidFill>
                  <a:schemeClr val="tx1"/>
                </a:solidFill>
              </a:rPr>
              <a:t>reduce risk </a:t>
            </a:r>
            <a:r>
              <a:rPr lang="en-US" sz="2000" dirty="0" smtClean="0">
                <a:solidFill>
                  <a:schemeClr val="tx1"/>
                </a:solidFill>
              </a:rPr>
              <a:t>factors (tobacco control, food, </a:t>
            </a: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lcohol, pesticides, drugs, …)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Sustainability of the agreements through </a:t>
            </a:r>
            <a:r>
              <a:rPr lang="en-US" sz="2000" dirty="0">
                <a:solidFill>
                  <a:schemeClr val="tx1"/>
                </a:solidFill>
              </a:rPr>
              <a:t>Intersectoral coordination </a:t>
            </a:r>
            <a:r>
              <a:rPr lang="en-US" sz="2000" dirty="0" smtClean="0">
                <a:solidFill>
                  <a:schemeClr val="tx1"/>
                </a:solidFill>
              </a:rPr>
              <a:t>forums  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Overcoming </a:t>
            </a:r>
            <a:r>
              <a:rPr lang="en-US" sz="2000" dirty="0">
                <a:solidFill>
                  <a:schemeClr val="tx1"/>
                </a:solidFill>
              </a:rPr>
              <a:t>regional specificities and differences within the National territory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52600" y="417689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</a:rPr>
              <a:t>Main </a:t>
            </a:r>
            <a:r>
              <a:rPr lang="en-US" sz="2000" b="1" dirty="0">
                <a:latin typeface="+mj-lt"/>
              </a:rPr>
              <a:t>lessons learnt over the last 5 </a:t>
            </a:r>
            <a:r>
              <a:rPr lang="en-US" sz="2000" b="1" dirty="0" smtClean="0">
                <a:latin typeface="+mj-lt"/>
              </a:rPr>
              <a:t>years</a:t>
            </a:r>
            <a:endParaRPr lang="en-US" sz="2000" b="1" dirty="0">
              <a:latin typeface="+mj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8534400" cy="45720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Intersectorial committee (Obesity, CONICQ, …)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National Plan launched 2011at </a:t>
            </a:r>
            <a:r>
              <a:rPr lang="en-US" sz="2000" dirty="0">
                <a:solidFill>
                  <a:schemeClr val="tx1"/>
                </a:solidFill>
              </a:rPr>
              <a:t>intersectorial level </a:t>
            </a:r>
            <a:r>
              <a:rPr lang="en-US" sz="2000" dirty="0" smtClean="0">
                <a:solidFill>
                  <a:schemeClr val="tx1"/>
                </a:solidFill>
              </a:rPr>
              <a:t>to guarantee the long </a:t>
            </a:r>
            <a:r>
              <a:rPr lang="en-US" sz="2000" dirty="0">
                <a:solidFill>
                  <a:schemeClr val="tx1"/>
                </a:solidFill>
              </a:rPr>
              <a:t>term sustainability and </a:t>
            </a:r>
            <a:r>
              <a:rPr lang="en-US" sz="2000" dirty="0" smtClean="0">
                <a:solidFill>
                  <a:schemeClr val="tx1"/>
                </a:solidFill>
              </a:rPr>
              <a:t>political commitment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Improvement of Surveillance of NCD and risk </a:t>
            </a:r>
            <a:r>
              <a:rPr lang="en-US" sz="2000" dirty="0" smtClean="0">
                <a:solidFill>
                  <a:schemeClr val="tx1"/>
                </a:solidFill>
              </a:rPr>
              <a:t>factor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Monitoring annual goals </a:t>
            </a:r>
            <a:r>
              <a:rPr lang="en-US" sz="2000" dirty="0">
                <a:solidFill>
                  <a:schemeClr val="tx1"/>
                </a:solidFill>
              </a:rPr>
              <a:t>of NCD plan with intersectorial participation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Proposal a </a:t>
            </a:r>
            <a:r>
              <a:rPr lang="en-US" sz="2000" dirty="0">
                <a:solidFill>
                  <a:schemeClr val="tx1"/>
                </a:solidFill>
              </a:rPr>
              <a:t>net of care with focus at NCD – definition of </a:t>
            </a:r>
            <a:r>
              <a:rPr lang="en-US" sz="2000" dirty="0" smtClean="0">
                <a:solidFill>
                  <a:schemeClr val="tx1"/>
                </a:solidFill>
              </a:rPr>
              <a:t>responsibility at different points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care (primary care, ambulatory and hospitals)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To guarantee the free access of medications related to NCD status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Basic pharmacy: DB, hypertension, Asthma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SUS network: Tobacco cessation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Cancer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37648" y="924931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Main </a:t>
            </a:r>
            <a:r>
              <a:rPr lang="en-US" sz="2400" b="1" dirty="0">
                <a:latin typeface="+mj-lt"/>
              </a:rPr>
              <a:t>next steps </a:t>
            </a:r>
            <a:r>
              <a:rPr lang="en-US" sz="2000" b="1" dirty="0">
                <a:latin typeface="+mj-lt"/>
              </a:rPr>
              <a:t>(next 5 years</a:t>
            </a:r>
            <a:r>
              <a:rPr lang="en-US" sz="2000" b="1" dirty="0" smtClean="0">
                <a:latin typeface="+mj-lt"/>
              </a:rPr>
              <a:t>) </a:t>
            </a:r>
            <a:endParaRPr lang="en-US" sz="2000" b="1" dirty="0">
              <a:latin typeface="+mj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630003" y="1828801"/>
            <a:ext cx="4038600" cy="4114800"/>
          </a:xfrm>
        </p:spPr>
        <p:txBody>
          <a:bodyPr/>
          <a:lstStyle/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382000" cy="3352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Implementation of the National Policy of Health Promotion to tackle risk factors;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Consider the Social Determinants of Health and Equity approach on prevention, promotion and care;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Regular update and revision of the </a:t>
            </a:r>
            <a:r>
              <a:rPr lang="en-US" sz="2000" dirty="0">
                <a:solidFill>
                  <a:schemeClr val="tx1"/>
                </a:solidFill>
              </a:rPr>
              <a:t>NCD plan </a:t>
            </a:r>
            <a:r>
              <a:rPr lang="en-US" sz="2000" dirty="0" smtClean="0">
                <a:solidFill>
                  <a:schemeClr val="tx1"/>
                </a:solidFill>
              </a:rPr>
              <a:t>(strategies, goals and  outcomes;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Alliances </a:t>
            </a:r>
            <a:r>
              <a:rPr lang="en-US" sz="2000" dirty="0">
                <a:solidFill>
                  <a:schemeClr val="tx1"/>
                </a:solidFill>
              </a:rPr>
              <a:t>among </a:t>
            </a:r>
            <a:r>
              <a:rPr lang="en-US" sz="2000" dirty="0" smtClean="0">
                <a:solidFill>
                  <a:schemeClr val="tx1"/>
                </a:solidFill>
              </a:rPr>
              <a:t>States Members to face </a:t>
            </a: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onflict of interests. </a:t>
            </a:r>
          </a:p>
        </p:txBody>
      </p:sp>
    </p:spTree>
    <p:extLst>
      <p:ext uri="{BB962C8B-B14F-4D97-AF65-F5344CB8AC3E}">
        <p14:creationId xmlns:p14="http://schemas.microsoft.com/office/powerpoint/2010/main" val="377946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F1861607F5E448847D022C65252B36" ma:contentTypeVersion="0" ma:contentTypeDescription="Crie um novo documento." ma:contentTypeScope="" ma:versionID="d0d58be5d5cb81ed8fdc26a7ccb1f70a">
  <xsd:schema xmlns:xsd="http://www.w3.org/2001/XMLSchema" xmlns:p="http://schemas.microsoft.com/office/2006/metadata/properties" targetNamespace="http://schemas.microsoft.com/office/2006/metadata/properties" ma:root="true" ma:fieldsID="834597303d62dd03ddcd59f56325a2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0B9C774-FDBD-4433-8D40-BC0EF7F358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9499B1-5CF6-4466-ACCD-5861148B2B5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FFFE2BF-06EC-4728-AC7D-E3CE661BB8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961</Words>
  <Application>Microsoft Office PowerPoint</Application>
  <PresentationFormat>Apresentação na tela (4:3)</PresentationFormat>
  <Paragraphs>186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Executive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Lenildo</dc:creator>
  <cp:lastModifiedBy>Rezende, Sra. Regiane (BRA)</cp:lastModifiedBy>
  <cp:revision>249</cp:revision>
  <cp:lastPrinted>2014-05-29T16:42:58Z</cp:lastPrinted>
  <dcterms:created xsi:type="dcterms:W3CDTF">2013-11-07T10:28:24Z</dcterms:created>
  <dcterms:modified xsi:type="dcterms:W3CDTF">2014-05-30T20:58:18Z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0x01010054F1861607F5E448847D022C65252B36</vt:lpwstr>
  </property>
</Properties>
</file>