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2"/>
  </p:notesMasterIdLst>
  <p:handoutMasterIdLst>
    <p:handoutMasterId r:id="rId53"/>
  </p:handoutMasterIdLst>
  <p:sldIdLst>
    <p:sldId id="258" r:id="rId2"/>
    <p:sldId id="320" r:id="rId3"/>
    <p:sldId id="469" r:id="rId4"/>
    <p:sldId id="477" r:id="rId5"/>
    <p:sldId id="527" r:id="rId6"/>
    <p:sldId id="528" r:id="rId7"/>
    <p:sldId id="529" r:id="rId8"/>
    <p:sldId id="479" r:id="rId9"/>
    <p:sldId id="530" r:id="rId10"/>
    <p:sldId id="395" r:id="rId11"/>
    <p:sldId id="522" r:id="rId12"/>
    <p:sldId id="379" r:id="rId13"/>
    <p:sldId id="380" r:id="rId14"/>
    <p:sldId id="484" r:id="rId15"/>
    <p:sldId id="485" r:id="rId16"/>
    <p:sldId id="487" r:id="rId17"/>
    <p:sldId id="488" r:id="rId18"/>
    <p:sldId id="538" r:id="rId19"/>
    <p:sldId id="536" r:id="rId20"/>
    <p:sldId id="539" r:id="rId21"/>
    <p:sldId id="499" r:id="rId22"/>
    <p:sldId id="500" r:id="rId23"/>
    <p:sldId id="481" r:id="rId24"/>
    <p:sldId id="514" r:id="rId25"/>
    <p:sldId id="531" r:id="rId26"/>
    <p:sldId id="532" r:id="rId27"/>
    <p:sldId id="534" r:id="rId28"/>
    <p:sldId id="516" r:id="rId29"/>
    <p:sldId id="518" r:id="rId30"/>
    <p:sldId id="511" r:id="rId31"/>
    <p:sldId id="503" r:id="rId32"/>
    <p:sldId id="504" r:id="rId33"/>
    <p:sldId id="505" r:id="rId34"/>
    <p:sldId id="506" r:id="rId35"/>
    <p:sldId id="508" r:id="rId36"/>
    <p:sldId id="535" r:id="rId37"/>
    <p:sldId id="497" r:id="rId38"/>
    <p:sldId id="498" r:id="rId39"/>
    <p:sldId id="418" r:id="rId40"/>
    <p:sldId id="422" r:id="rId41"/>
    <p:sldId id="424" r:id="rId42"/>
    <p:sldId id="520" r:id="rId43"/>
    <p:sldId id="526" r:id="rId44"/>
    <p:sldId id="404" r:id="rId45"/>
    <p:sldId id="521" r:id="rId46"/>
    <p:sldId id="482" r:id="rId47"/>
    <p:sldId id="533" r:id="rId48"/>
    <p:sldId id="431" r:id="rId49"/>
    <p:sldId id="524" r:id="rId50"/>
    <p:sldId id="523" r:id="rId51"/>
  </p:sldIdLst>
  <p:sldSz cx="9144000" cy="6858000" type="screen4x3"/>
  <p:notesSz cx="6775450" cy="9906000"/>
  <p:custDataLst>
    <p:tags r:id="rId54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D3319"/>
    <a:srgbClr val="EBD7A3"/>
    <a:srgbClr val="C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6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B17FD1-22F5-474F-A44E-35B4E02ACFE3}" type="doc">
      <dgm:prSet loTypeId="urn:microsoft.com/office/officeart/2005/8/layout/cycle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942BD28-299C-8E4C-81FF-4DCC65B6B68A}">
      <dgm:prSet phldrT="[Text]" custT="1"/>
      <dgm:spPr/>
      <dgm:t>
        <a:bodyPr/>
        <a:lstStyle/>
        <a:p>
          <a:r>
            <a:rPr lang="de-DE" sz="1400" dirty="0" err="1" smtClean="0">
              <a:solidFill>
                <a:srgbClr val="800000"/>
              </a:solidFill>
            </a:rPr>
            <a:t>Strategic</a:t>
          </a:r>
          <a:r>
            <a:rPr lang="de-DE" sz="1400" dirty="0" smtClean="0">
              <a:solidFill>
                <a:srgbClr val="800000"/>
              </a:solidFill>
            </a:rPr>
            <a:t> </a:t>
          </a:r>
          <a:r>
            <a:rPr lang="de-DE" sz="1400" dirty="0" err="1" smtClean="0">
              <a:solidFill>
                <a:srgbClr val="800000"/>
              </a:solidFill>
            </a:rPr>
            <a:t>vision</a:t>
          </a:r>
          <a:endParaRPr lang="de-DE" sz="1400" dirty="0">
            <a:solidFill>
              <a:srgbClr val="800000"/>
            </a:solidFill>
          </a:endParaRPr>
        </a:p>
      </dgm:t>
    </dgm:pt>
    <dgm:pt modelId="{163DE9CA-86DF-A842-B4DF-A737EEED489B}" type="parTrans" cxnId="{0B60DEB3-9004-3B4F-BDC0-BD608D17E0FE}">
      <dgm:prSet/>
      <dgm:spPr/>
      <dgm:t>
        <a:bodyPr/>
        <a:lstStyle/>
        <a:p>
          <a:endParaRPr lang="de-DE"/>
        </a:p>
      </dgm:t>
    </dgm:pt>
    <dgm:pt modelId="{8B5A1FE1-29FB-364C-95C2-BF70FC16C698}" type="sibTrans" cxnId="{0B60DEB3-9004-3B4F-BDC0-BD608D17E0FE}">
      <dgm:prSet/>
      <dgm:spPr>
        <a:scene3d>
          <a:camera prst="orthographicFront">
            <a:rot lat="21239999" lon="0" rev="21234000"/>
          </a:camera>
          <a:lightRig rig="threePt" dir="t"/>
        </a:scene3d>
      </dgm:spPr>
      <dgm:t>
        <a:bodyPr/>
        <a:lstStyle/>
        <a:p>
          <a:endParaRPr lang="de-DE"/>
        </a:p>
      </dgm:t>
    </dgm:pt>
    <dgm:pt modelId="{9070E518-20AD-094D-8B74-D6D9288E0DB5}">
      <dgm:prSet phldrT="[Text]" custT="1"/>
      <dgm:spPr/>
      <dgm:t>
        <a:bodyPr/>
        <a:lstStyle/>
        <a:p>
          <a:r>
            <a:rPr lang="de-DE" sz="1400" dirty="0" err="1" smtClean="0">
              <a:solidFill>
                <a:srgbClr val="800000"/>
              </a:solidFill>
            </a:rPr>
            <a:t>Rule</a:t>
          </a:r>
          <a:r>
            <a:rPr lang="de-DE" sz="1400" dirty="0" smtClean="0">
              <a:solidFill>
                <a:srgbClr val="800000"/>
              </a:solidFill>
            </a:rPr>
            <a:t> of </a:t>
          </a:r>
          <a:r>
            <a:rPr lang="de-DE" sz="1400" dirty="0" err="1" smtClean="0">
              <a:solidFill>
                <a:srgbClr val="800000"/>
              </a:solidFill>
            </a:rPr>
            <a:t>Law</a:t>
          </a:r>
          <a:endParaRPr lang="de-DE" sz="1400" dirty="0">
            <a:solidFill>
              <a:srgbClr val="800000"/>
            </a:solidFill>
          </a:endParaRPr>
        </a:p>
      </dgm:t>
    </dgm:pt>
    <dgm:pt modelId="{9F90C6D5-AD51-814E-8222-78721A7C122A}" type="parTrans" cxnId="{171493C0-AAD8-4347-BBD4-EA4695265842}">
      <dgm:prSet/>
      <dgm:spPr/>
      <dgm:t>
        <a:bodyPr/>
        <a:lstStyle/>
        <a:p>
          <a:endParaRPr lang="de-DE"/>
        </a:p>
      </dgm:t>
    </dgm:pt>
    <dgm:pt modelId="{D5AA0C7B-779B-6948-AC2B-6096E9C0529C}" type="sibTrans" cxnId="{171493C0-AAD8-4347-BBD4-EA4695265842}">
      <dgm:prSet/>
      <dgm:spPr/>
      <dgm:t>
        <a:bodyPr/>
        <a:lstStyle/>
        <a:p>
          <a:endParaRPr lang="de-DE"/>
        </a:p>
      </dgm:t>
    </dgm:pt>
    <dgm:pt modelId="{A9238A94-3D33-A041-B6A0-5F849090795A}">
      <dgm:prSet phldrT="[Text]" custT="1"/>
      <dgm:spPr/>
      <dgm:t>
        <a:bodyPr/>
        <a:lstStyle/>
        <a:p>
          <a:r>
            <a:rPr lang="de-DE" sz="1400" dirty="0" err="1" smtClean="0">
              <a:solidFill>
                <a:srgbClr val="800000"/>
              </a:solidFill>
            </a:rPr>
            <a:t>Participation</a:t>
          </a:r>
          <a:r>
            <a:rPr lang="de-DE" sz="1400" dirty="0" smtClean="0">
              <a:solidFill>
                <a:srgbClr val="800000"/>
              </a:solidFill>
            </a:rPr>
            <a:t> and </a:t>
          </a:r>
          <a:r>
            <a:rPr lang="de-DE" sz="1400" dirty="0" err="1" smtClean="0">
              <a:solidFill>
                <a:srgbClr val="800000"/>
              </a:solidFill>
            </a:rPr>
            <a:t>consensus</a:t>
          </a:r>
          <a:r>
            <a:rPr lang="de-DE" sz="1400" dirty="0" smtClean="0">
              <a:solidFill>
                <a:srgbClr val="800000"/>
              </a:solidFill>
            </a:rPr>
            <a:t> </a:t>
          </a:r>
          <a:r>
            <a:rPr lang="de-DE" sz="1400" dirty="0" err="1" smtClean="0">
              <a:solidFill>
                <a:srgbClr val="800000"/>
              </a:solidFill>
            </a:rPr>
            <a:t>orientation</a:t>
          </a:r>
          <a:endParaRPr lang="de-DE" sz="1400" dirty="0">
            <a:solidFill>
              <a:srgbClr val="800000"/>
            </a:solidFill>
          </a:endParaRPr>
        </a:p>
      </dgm:t>
    </dgm:pt>
    <dgm:pt modelId="{D81512CA-6F3C-2C4C-B001-48BCFD8F5F16}" type="parTrans" cxnId="{E33E4519-255D-D142-BC5B-DE43618615C8}">
      <dgm:prSet/>
      <dgm:spPr/>
      <dgm:t>
        <a:bodyPr/>
        <a:lstStyle/>
        <a:p>
          <a:endParaRPr lang="de-DE"/>
        </a:p>
      </dgm:t>
    </dgm:pt>
    <dgm:pt modelId="{EC0812A9-FFE1-9943-B037-0B8FF1C1511F}" type="sibTrans" cxnId="{E33E4519-255D-D142-BC5B-DE43618615C8}">
      <dgm:prSet/>
      <dgm:spPr/>
      <dgm:t>
        <a:bodyPr/>
        <a:lstStyle/>
        <a:p>
          <a:endParaRPr lang="de-DE"/>
        </a:p>
      </dgm:t>
    </dgm:pt>
    <dgm:pt modelId="{71A770A8-DB5D-C54E-9114-6EDDCA477BBB}">
      <dgm:prSet phldrT="[Text]" custT="1"/>
      <dgm:spPr/>
      <dgm:t>
        <a:bodyPr/>
        <a:lstStyle/>
        <a:p>
          <a:r>
            <a:rPr lang="de-DE" sz="1400" dirty="0" err="1" smtClean="0">
              <a:solidFill>
                <a:srgbClr val="800000"/>
              </a:solidFill>
            </a:rPr>
            <a:t>Transparency</a:t>
          </a:r>
          <a:endParaRPr lang="de-DE" sz="1400" dirty="0">
            <a:solidFill>
              <a:srgbClr val="800000"/>
            </a:solidFill>
          </a:endParaRPr>
        </a:p>
      </dgm:t>
    </dgm:pt>
    <dgm:pt modelId="{4C08407C-C02D-D34D-B61F-6361A367FDEE}" type="parTrans" cxnId="{8AF08EF2-9584-144C-B007-9DC0BCB2D414}">
      <dgm:prSet/>
      <dgm:spPr/>
      <dgm:t>
        <a:bodyPr/>
        <a:lstStyle/>
        <a:p>
          <a:endParaRPr lang="de-DE"/>
        </a:p>
      </dgm:t>
    </dgm:pt>
    <dgm:pt modelId="{BA579320-6B9E-4346-88F7-CC55A4F6AE41}" type="sibTrans" cxnId="{8AF08EF2-9584-144C-B007-9DC0BCB2D414}">
      <dgm:prSet/>
      <dgm:spPr/>
      <dgm:t>
        <a:bodyPr/>
        <a:lstStyle/>
        <a:p>
          <a:endParaRPr lang="de-DE"/>
        </a:p>
      </dgm:t>
    </dgm:pt>
    <dgm:pt modelId="{91C5570E-7B75-474B-A5CE-5BE5AE645287}">
      <dgm:prSet phldrT="[Text]" custT="1"/>
      <dgm:spPr/>
      <dgm:t>
        <a:bodyPr/>
        <a:lstStyle/>
        <a:p>
          <a:r>
            <a:rPr lang="de-DE" sz="1400" dirty="0" err="1" smtClean="0">
              <a:solidFill>
                <a:srgbClr val="800000"/>
              </a:solidFill>
            </a:rPr>
            <a:t>Responsiveness</a:t>
          </a:r>
          <a:endParaRPr lang="de-DE" sz="1400" dirty="0">
            <a:solidFill>
              <a:srgbClr val="800000"/>
            </a:solidFill>
          </a:endParaRPr>
        </a:p>
      </dgm:t>
    </dgm:pt>
    <dgm:pt modelId="{FCAC5E89-3DFA-C845-96B8-B888B543D70A}" type="parTrans" cxnId="{1F3B4C96-B155-D641-97A8-9E6D3A9E4414}">
      <dgm:prSet/>
      <dgm:spPr/>
      <dgm:t>
        <a:bodyPr/>
        <a:lstStyle/>
        <a:p>
          <a:endParaRPr lang="de-DE"/>
        </a:p>
      </dgm:t>
    </dgm:pt>
    <dgm:pt modelId="{392AE2CC-7B0E-AE42-B97E-6F7C470F40A8}" type="sibTrans" cxnId="{1F3B4C96-B155-D641-97A8-9E6D3A9E4414}">
      <dgm:prSet/>
      <dgm:spPr/>
      <dgm:t>
        <a:bodyPr/>
        <a:lstStyle/>
        <a:p>
          <a:endParaRPr lang="de-DE"/>
        </a:p>
      </dgm:t>
    </dgm:pt>
    <dgm:pt modelId="{1F7605E7-F038-3A42-989F-3F3F2C3A38E1}">
      <dgm:prSet phldrT="[Text]" custT="1"/>
      <dgm:spPr/>
      <dgm:t>
        <a:bodyPr/>
        <a:lstStyle/>
        <a:p>
          <a:r>
            <a:rPr lang="de-DE" sz="1400" dirty="0" err="1" smtClean="0">
              <a:solidFill>
                <a:srgbClr val="800000"/>
              </a:solidFill>
            </a:rPr>
            <a:t>Equity</a:t>
          </a:r>
          <a:r>
            <a:rPr lang="de-DE" sz="1400" dirty="0" smtClean="0">
              <a:solidFill>
                <a:srgbClr val="800000"/>
              </a:solidFill>
            </a:rPr>
            <a:t> and </a:t>
          </a:r>
          <a:r>
            <a:rPr lang="de-DE" sz="1400" dirty="0" err="1" smtClean="0">
              <a:solidFill>
                <a:srgbClr val="800000"/>
              </a:solidFill>
            </a:rPr>
            <a:t>inclusiveness</a:t>
          </a:r>
          <a:endParaRPr lang="de-DE" sz="1400" dirty="0">
            <a:solidFill>
              <a:srgbClr val="800000"/>
            </a:solidFill>
          </a:endParaRPr>
        </a:p>
      </dgm:t>
    </dgm:pt>
    <dgm:pt modelId="{C1BB8724-B728-C34E-8DA3-2265D36A6228}" type="parTrans" cxnId="{25D654A2-14E6-F84F-BAA5-3799F35EAAD3}">
      <dgm:prSet/>
      <dgm:spPr/>
      <dgm:t>
        <a:bodyPr/>
        <a:lstStyle/>
        <a:p>
          <a:endParaRPr lang="de-DE"/>
        </a:p>
      </dgm:t>
    </dgm:pt>
    <dgm:pt modelId="{6AC90461-482A-9B44-AA56-81F729688A97}" type="sibTrans" cxnId="{25D654A2-14E6-F84F-BAA5-3799F35EAAD3}">
      <dgm:prSet/>
      <dgm:spPr/>
      <dgm:t>
        <a:bodyPr/>
        <a:lstStyle/>
        <a:p>
          <a:endParaRPr lang="de-DE"/>
        </a:p>
      </dgm:t>
    </dgm:pt>
    <dgm:pt modelId="{397AD271-674C-8E47-9EA0-DE9CE11C41A8}">
      <dgm:prSet phldrT="[Text]" custT="1"/>
      <dgm:spPr/>
      <dgm:t>
        <a:bodyPr/>
        <a:lstStyle/>
        <a:p>
          <a:r>
            <a:rPr lang="de-DE" sz="1400" dirty="0" err="1" smtClean="0">
              <a:solidFill>
                <a:srgbClr val="800000"/>
              </a:solidFill>
            </a:rPr>
            <a:t>Effectiveness</a:t>
          </a:r>
          <a:r>
            <a:rPr lang="de-DE" sz="1400" dirty="0" smtClean="0">
              <a:solidFill>
                <a:srgbClr val="800000"/>
              </a:solidFill>
            </a:rPr>
            <a:t> and </a:t>
          </a:r>
          <a:r>
            <a:rPr lang="de-DE" sz="1400" dirty="0" err="1" smtClean="0">
              <a:solidFill>
                <a:srgbClr val="800000"/>
              </a:solidFill>
            </a:rPr>
            <a:t>efficiency</a:t>
          </a:r>
          <a:endParaRPr lang="de-DE" sz="1400" dirty="0">
            <a:solidFill>
              <a:srgbClr val="800000"/>
            </a:solidFill>
          </a:endParaRPr>
        </a:p>
      </dgm:t>
    </dgm:pt>
    <dgm:pt modelId="{3DFC772B-E162-3F40-B073-F2D16CD296EC}" type="parTrans" cxnId="{35511411-F8C9-7F4E-ACAC-72BE804E0214}">
      <dgm:prSet/>
      <dgm:spPr/>
      <dgm:t>
        <a:bodyPr/>
        <a:lstStyle/>
        <a:p>
          <a:endParaRPr lang="de-DE"/>
        </a:p>
      </dgm:t>
    </dgm:pt>
    <dgm:pt modelId="{8D493D01-D3C7-524C-A889-A05B3238CB0D}" type="sibTrans" cxnId="{35511411-F8C9-7F4E-ACAC-72BE804E0214}">
      <dgm:prSet/>
      <dgm:spPr/>
      <dgm:t>
        <a:bodyPr/>
        <a:lstStyle/>
        <a:p>
          <a:endParaRPr lang="de-DE"/>
        </a:p>
      </dgm:t>
    </dgm:pt>
    <dgm:pt modelId="{EF9830C9-4D54-C243-A73C-8B50C521FA85}">
      <dgm:prSet phldrT="[Text]" custT="1"/>
      <dgm:spPr/>
      <dgm:t>
        <a:bodyPr/>
        <a:lstStyle/>
        <a:p>
          <a:r>
            <a:rPr lang="de-DE" sz="1400" dirty="0" err="1" smtClean="0">
              <a:solidFill>
                <a:srgbClr val="800000"/>
              </a:solidFill>
            </a:rPr>
            <a:t>Ethics</a:t>
          </a:r>
          <a:endParaRPr lang="de-DE" sz="1400" dirty="0">
            <a:solidFill>
              <a:srgbClr val="800000"/>
            </a:solidFill>
          </a:endParaRPr>
        </a:p>
      </dgm:t>
    </dgm:pt>
    <dgm:pt modelId="{A08D4B39-BFB1-4549-A518-F340F5702ACF}" type="parTrans" cxnId="{8A8C6751-F81B-DD42-A3CF-E31DF5D0F770}">
      <dgm:prSet/>
      <dgm:spPr/>
      <dgm:t>
        <a:bodyPr/>
        <a:lstStyle/>
        <a:p>
          <a:endParaRPr lang="de-DE"/>
        </a:p>
      </dgm:t>
    </dgm:pt>
    <dgm:pt modelId="{D2AD1EE8-D214-1946-B75E-4D007388C2D8}" type="sibTrans" cxnId="{8A8C6751-F81B-DD42-A3CF-E31DF5D0F770}">
      <dgm:prSet/>
      <dgm:spPr/>
      <dgm:t>
        <a:bodyPr/>
        <a:lstStyle/>
        <a:p>
          <a:endParaRPr lang="de-DE"/>
        </a:p>
      </dgm:t>
    </dgm:pt>
    <dgm:pt modelId="{45F4601E-BD85-4B49-834A-66D8663A52A5}">
      <dgm:prSet phldrT="[Text]" custT="1"/>
      <dgm:spPr/>
      <dgm:t>
        <a:bodyPr/>
        <a:lstStyle/>
        <a:p>
          <a:r>
            <a:rPr lang="de-DE" sz="1400" dirty="0" err="1" smtClean="0">
              <a:solidFill>
                <a:srgbClr val="800000"/>
              </a:solidFill>
            </a:rPr>
            <a:t>Intelligence</a:t>
          </a:r>
          <a:r>
            <a:rPr lang="de-DE" sz="1400" dirty="0" smtClean="0">
              <a:solidFill>
                <a:srgbClr val="800000"/>
              </a:solidFill>
            </a:rPr>
            <a:t> and </a:t>
          </a:r>
          <a:r>
            <a:rPr lang="de-DE" sz="1400" dirty="0" err="1" smtClean="0">
              <a:solidFill>
                <a:srgbClr val="800000"/>
              </a:solidFill>
            </a:rPr>
            <a:t>information</a:t>
          </a:r>
          <a:endParaRPr lang="de-DE" sz="1400" dirty="0">
            <a:solidFill>
              <a:srgbClr val="800000"/>
            </a:solidFill>
          </a:endParaRPr>
        </a:p>
      </dgm:t>
    </dgm:pt>
    <dgm:pt modelId="{F44C3003-C166-B04D-8B30-F89D26F203C6}" type="parTrans" cxnId="{258379DF-3648-5E4B-9E77-0C024EC7D040}">
      <dgm:prSet/>
      <dgm:spPr/>
      <dgm:t>
        <a:bodyPr/>
        <a:lstStyle/>
        <a:p>
          <a:endParaRPr lang="de-DE"/>
        </a:p>
      </dgm:t>
    </dgm:pt>
    <dgm:pt modelId="{10FE1ACC-DE6B-C84B-AB90-E764819B5852}" type="sibTrans" cxnId="{258379DF-3648-5E4B-9E77-0C024EC7D040}">
      <dgm:prSet/>
      <dgm:spPr/>
      <dgm:t>
        <a:bodyPr/>
        <a:lstStyle/>
        <a:p>
          <a:endParaRPr lang="de-DE"/>
        </a:p>
      </dgm:t>
    </dgm:pt>
    <dgm:pt modelId="{E0692D3D-819A-DA4F-9053-185F85B8FF98}">
      <dgm:prSet phldrT="[Text]" custT="1"/>
      <dgm:spPr/>
      <dgm:t>
        <a:bodyPr/>
        <a:lstStyle/>
        <a:p>
          <a:r>
            <a:rPr lang="de-DE" sz="1400" dirty="0" err="1" smtClean="0">
              <a:solidFill>
                <a:srgbClr val="800000"/>
              </a:solidFill>
            </a:rPr>
            <a:t>Accountability</a:t>
          </a:r>
          <a:endParaRPr lang="de-DE" sz="1400" dirty="0">
            <a:solidFill>
              <a:srgbClr val="800000"/>
            </a:solidFill>
          </a:endParaRPr>
        </a:p>
      </dgm:t>
    </dgm:pt>
    <dgm:pt modelId="{38817451-BD69-B74F-95F5-C396069FC5DA}" type="parTrans" cxnId="{0F7B4645-04DD-0445-8F29-9C209B06DD63}">
      <dgm:prSet/>
      <dgm:spPr/>
      <dgm:t>
        <a:bodyPr/>
        <a:lstStyle/>
        <a:p>
          <a:endParaRPr lang="de-DE"/>
        </a:p>
      </dgm:t>
    </dgm:pt>
    <dgm:pt modelId="{DB465178-F3AD-2B4B-8082-3026D5BFDD52}" type="sibTrans" cxnId="{0F7B4645-04DD-0445-8F29-9C209B06DD63}">
      <dgm:prSet/>
      <dgm:spPr/>
      <dgm:t>
        <a:bodyPr/>
        <a:lstStyle/>
        <a:p>
          <a:endParaRPr lang="de-DE"/>
        </a:p>
      </dgm:t>
    </dgm:pt>
    <dgm:pt modelId="{EC4AEC11-EC92-9249-9AD5-EF8028DF20C2}" type="pres">
      <dgm:prSet presAssocID="{55B17FD1-22F5-474F-A44E-35B4E02ACF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2488C91-AF7F-A549-B573-8BAEE72A61E0}" type="pres">
      <dgm:prSet presAssocID="{55B17FD1-22F5-474F-A44E-35B4E02ACFE3}" presName="cycle" presStyleCnt="0"/>
      <dgm:spPr/>
    </dgm:pt>
    <dgm:pt modelId="{ACBB434B-C8AA-1D4B-B051-FAC74A3E5382}" type="pres">
      <dgm:prSet presAssocID="{B942BD28-299C-8E4C-81FF-4DCC65B6B68A}" presName="nodeFirstNode" presStyleLbl="node1" presStyleIdx="0" presStyleCnt="10" custScaleX="205613" custScaleY="143034" custRadScaleRad="102533" custRadScaleInc="-559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C17E40-9C1E-6E4C-ADBD-3E3829872587}" type="pres">
      <dgm:prSet presAssocID="{8B5A1FE1-29FB-364C-95C2-BF70FC16C698}" presName="sibTransFirstNode" presStyleLbl="bgShp" presStyleIdx="0" presStyleCnt="1" custScaleX="162559" custLinFactNeighborX="-1260" custLinFactNeighborY="8669"/>
      <dgm:spPr/>
      <dgm:t>
        <a:bodyPr/>
        <a:lstStyle/>
        <a:p>
          <a:endParaRPr lang="de-DE"/>
        </a:p>
      </dgm:t>
    </dgm:pt>
    <dgm:pt modelId="{6B225581-F3E4-1643-A10A-4E1086F2F453}" type="pres">
      <dgm:prSet presAssocID="{9070E518-20AD-094D-8B74-D6D9288E0DB5}" presName="nodeFollowingNodes" presStyleLbl="node1" presStyleIdx="1" presStyleCnt="10" custScaleX="191948" custScaleY="143034" custRadScaleRad="142955" custRadScaleInc="5840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AA29BCF-8322-CB47-850B-80F9610F927F}" type="pres">
      <dgm:prSet presAssocID="{A9238A94-3D33-A041-B6A0-5F849090795A}" presName="nodeFollowingNodes" presStyleLbl="node1" presStyleIdx="2" presStyleCnt="10" custScaleX="191948" custScaleY="143034" custRadScaleRad="180523" custRadScaleInc="2596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289FA5-B674-084A-8A9F-AE70B507A11B}" type="pres">
      <dgm:prSet presAssocID="{71A770A8-DB5D-C54E-9114-6EDDCA477BBB}" presName="nodeFollowingNodes" presStyleLbl="node1" presStyleIdx="3" presStyleCnt="10" custScaleX="191948" custScaleY="143034" custRadScaleRad="152641" custRadScaleInc="-25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24DD057-3A10-324F-8AA8-04255153C2A7}" type="pres">
      <dgm:prSet presAssocID="{91C5570E-7B75-474B-A5CE-5BE5AE645287}" presName="nodeFollowingNodes" presStyleLbl="node1" presStyleIdx="4" presStyleCnt="10" custScaleX="191948" custScaleY="143034" custRadScaleRad="130338" custRadScaleInc="-569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420768-C77D-A540-B53A-ABA4F7FB1BDB}" type="pres">
      <dgm:prSet presAssocID="{1F7605E7-F038-3A42-989F-3F3F2C3A38E1}" presName="nodeFollowingNodes" presStyleLbl="node1" presStyleIdx="5" presStyleCnt="10" custScaleX="191948" custScaleY="14303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04F404-DB33-B840-BC3E-B5E3A19DDC38}" type="pres">
      <dgm:prSet presAssocID="{397AD271-674C-8E47-9EA0-DE9CE11C41A8}" presName="nodeFollowingNodes" presStyleLbl="node1" presStyleIdx="6" presStyleCnt="10" custScaleX="191948" custScaleY="143034" custRadScaleRad="129149" custRadScaleInc="556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BFCFD66-93CD-C34A-98D3-EDD3F04B751E}" type="pres">
      <dgm:prSet presAssocID="{EF9830C9-4D54-C243-A73C-8B50C521FA85}" presName="nodeFollowingNodes" presStyleLbl="node1" presStyleIdx="7" presStyleCnt="10" custScaleX="191948" custScaleY="143034" custRadScaleRad="153106" custRadScaleInc="3472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76BE6DA-DDD0-4842-B389-2C78B55D2D62}" type="pres">
      <dgm:prSet presAssocID="{45F4601E-BD85-4B49-834A-66D8663A52A5}" presName="nodeFollowingNodes" presStyleLbl="node1" presStyleIdx="8" presStyleCnt="10" custScaleX="191948" custScaleY="143034" custRadScaleRad="168444" custRadScaleInc="-171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17E7FB7-9564-384B-87B3-5AF5B009B4AE}" type="pres">
      <dgm:prSet presAssocID="{E0692D3D-819A-DA4F-9053-185F85B8FF98}" presName="nodeFollowingNodes" presStyleLbl="node1" presStyleIdx="9" presStyleCnt="10" custScaleX="191948" custScaleY="143034" custRadScaleRad="146712" custRadScaleInc="-554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F7B4645-04DD-0445-8F29-9C209B06DD63}" srcId="{55B17FD1-22F5-474F-A44E-35B4E02ACFE3}" destId="{E0692D3D-819A-DA4F-9053-185F85B8FF98}" srcOrd="9" destOrd="0" parTransId="{38817451-BD69-B74F-95F5-C396069FC5DA}" sibTransId="{DB465178-F3AD-2B4B-8082-3026D5BFDD52}"/>
    <dgm:cxn modelId="{33EEFFB6-F3AB-E845-A7F3-0DC79CD9A17E}" type="presOf" srcId="{EF9830C9-4D54-C243-A73C-8B50C521FA85}" destId="{3BFCFD66-93CD-C34A-98D3-EDD3F04B751E}" srcOrd="0" destOrd="0" presId="urn:microsoft.com/office/officeart/2005/8/layout/cycle3"/>
    <dgm:cxn modelId="{35511411-F8C9-7F4E-ACAC-72BE804E0214}" srcId="{55B17FD1-22F5-474F-A44E-35B4E02ACFE3}" destId="{397AD271-674C-8E47-9EA0-DE9CE11C41A8}" srcOrd="6" destOrd="0" parTransId="{3DFC772B-E162-3F40-B073-F2D16CD296EC}" sibTransId="{8D493D01-D3C7-524C-A889-A05B3238CB0D}"/>
    <dgm:cxn modelId="{74A053F7-51FE-894D-9874-62FAF4E4588C}" type="presOf" srcId="{397AD271-674C-8E47-9EA0-DE9CE11C41A8}" destId="{2504F404-DB33-B840-BC3E-B5E3A19DDC38}" srcOrd="0" destOrd="0" presId="urn:microsoft.com/office/officeart/2005/8/layout/cycle3"/>
    <dgm:cxn modelId="{171493C0-AAD8-4347-BBD4-EA4695265842}" srcId="{55B17FD1-22F5-474F-A44E-35B4E02ACFE3}" destId="{9070E518-20AD-094D-8B74-D6D9288E0DB5}" srcOrd="1" destOrd="0" parTransId="{9F90C6D5-AD51-814E-8222-78721A7C122A}" sibTransId="{D5AA0C7B-779B-6948-AC2B-6096E9C0529C}"/>
    <dgm:cxn modelId="{20C081C3-515B-D940-A204-5E34351788CB}" type="presOf" srcId="{71A770A8-DB5D-C54E-9114-6EDDCA477BBB}" destId="{FA289FA5-B674-084A-8A9F-AE70B507A11B}" srcOrd="0" destOrd="0" presId="urn:microsoft.com/office/officeart/2005/8/layout/cycle3"/>
    <dgm:cxn modelId="{8A8C6751-F81B-DD42-A3CF-E31DF5D0F770}" srcId="{55B17FD1-22F5-474F-A44E-35B4E02ACFE3}" destId="{EF9830C9-4D54-C243-A73C-8B50C521FA85}" srcOrd="7" destOrd="0" parTransId="{A08D4B39-BFB1-4549-A518-F340F5702ACF}" sibTransId="{D2AD1EE8-D214-1946-B75E-4D007388C2D8}"/>
    <dgm:cxn modelId="{9B24007E-5F41-0248-A927-9BCE138CCE58}" type="presOf" srcId="{9070E518-20AD-094D-8B74-D6D9288E0DB5}" destId="{6B225581-F3E4-1643-A10A-4E1086F2F453}" srcOrd="0" destOrd="0" presId="urn:microsoft.com/office/officeart/2005/8/layout/cycle3"/>
    <dgm:cxn modelId="{05EE2178-4330-BD40-B67F-678ED159BC28}" type="presOf" srcId="{B942BD28-299C-8E4C-81FF-4DCC65B6B68A}" destId="{ACBB434B-C8AA-1D4B-B051-FAC74A3E5382}" srcOrd="0" destOrd="0" presId="urn:microsoft.com/office/officeart/2005/8/layout/cycle3"/>
    <dgm:cxn modelId="{588DFA6C-4A58-BD48-8A78-B2339308B90D}" type="presOf" srcId="{45F4601E-BD85-4B49-834A-66D8663A52A5}" destId="{176BE6DA-DDD0-4842-B389-2C78B55D2D62}" srcOrd="0" destOrd="0" presId="urn:microsoft.com/office/officeart/2005/8/layout/cycle3"/>
    <dgm:cxn modelId="{1F3B4C96-B155-D641-97A8-9E6D3A9E4414}" srcId="{55B17FD1-22F5-474F-A44E-35B4E02ACFE3}" destId="{91C5570E-7B75-474B-A5CE-5BE5AE645287}" srcOrd="4" destOrd="0" parTransId="{FCAC5E89-3DFA-C845-96B8-B888B543D70A}" sibTransId="{392AE2CC-7B0E-AE42-B97E-6F7C470F40A8}"/>
    <dgm:cxn modelId="{8AF08EF2-9584-144C-B007-9DC0BCB2D414}" srcId="{55B17FD1-22F5-474F-A44E-35B4E02ACFE3}" destId="{71A770A8-DB5D-C54E-9114-6EDDCA477BBB}" srcOrd="3" destOrd="0" parTransId="{4C08407C-C02D-D34D-B61F-6361A367FDEE}" sibTransId="{BA579320-6B9E-4346-88F7-CC55A4F6AE41}"/>
    <dgm:cxn modelId="{0B60DEB3-9004-3B4F-BDC0-BD608D17E0FE}" srcId="{55B17FD1-22F5-474F-A44E-35B4E02ACFE3}" destId="{B942BD28-299C-8E4C-81FF-4DCC65B6B68A}" srcOrd="0" destOrd="0" parTransId="{163DE9CA-86DF-A842-B4DF-A737EEED489B}" sibTransId="{8B5A1FE1-29FB-364C-95C2-BF70FC16C698}"/>
    <dgm:cxn modelId="{E742D2E5-084B-8C4F-B938-367E15E5D730}" type="presOf" srcId="{55B17FD1-22F5-474F-A44E-35B4E02ACFE3}" destId="{EC4AEC11-EC92-9249-9AD5-EF8028DF20C2}" srcOrd="0" destOrd="0" presId="urn:microsoft.com/office/officeart/2005/8/layout/cycle3"/>
    <dgm:cxn modelId="{280261C2-B555-D24F-BB23-88C4E9F0A2D3}" type="presOf" srcId="{A9238A94-3D33-A041-B6A0-5F849090795A}" destId="{5AA29BCF-8322-CB47-850B-80F9610F927F}" srcOrd="0" destOrd="0" presId="urn:microsoft.com/office/officeart/2005/8/layout/cycle3"/>
    <dgm:cxn modelId="{C9A7B98C-C3EE-564D-A905-F8CFDB31BFF1}" type="presOf" srcId="{1F7605E7-F038-3A42-989F-3F3F2C3A38E1}" destId="{24420768-C77D-A540-B53A-ABA4F7FB1BDB}" srcOrd="0" destOrd="0" presId="urn:microsoft.com/office/officeart/2005/8/layout/cycle3"/>
    <dgm:cxn modelId="{258379DF-3648-5E4B-9E77-0C024EC7D040}" srcId="{55B17FD1-22F5-474F-A44E-35B4E02ACFE3}" destId="{45F4601E-BD85-4B49-834A-66D8663A52A5}" srcOrd="8" destOrd="0" parTransId="{F44C3003-C166-B04D-8B30-F89D26F203C6}" sibTransId="{10FE1ACC-DE6B-C84B-AB90-E764819B5852}"/>
    <dgm:cxn modelId="{25D654A2-14E6-F84F-BAA5-3799F35EAAD3}" srcId="{55B17FD1-22F5-474F-A44E-35B4E02ACFE3}" destId="{1F7605E7-F038-3A42-989F-3F3F2C3A38E1}" srcOrd="5" destOrd="0" parTransId="{C1BB8724-B728-C34E-8DA3-2265D36A6228}" sibTransId="{6AC90461-482A-9B44-AA56-81F729688A97}"/>
    <dgm:cxn modelId="{81CDD5A0-9B60-7044-99B9-CC369A708A89}" type="presOf" srcId="{8B5A1FE1-29FB-364C-95C2-BF70FC16C698}" destId="{A0C17E40-9C1E-6E4C-ADBD-3E3829872587}" srcOrd="0" destOrd="0" presId="urn:microsoft.com/office/officeart/2005/8/layout/cycle3"/>
    <dgm:cxn modelId="{E33E4519-255D-D142-BC5B-DE43618615C8}" srcId="{55B17FD1-22F5-474F-A44E-35B4E02ACFE3}" destId="{A9238A94-3D33-A041-B6A0-5F849090795A}" srcOrd="2" destOrd="0" parTransId="{D81512CA-6F3C-2C4C-B001-48BCFD8F5F16}" sibTransId="{EC0812A9-FFE1-9943-B037-0B8FF1C1511F}"/>
    <dgm:cxn modelId="{934E639E-34C5-6E4F-B669-D48C03CA8AC5}" type="presOf" srcId="{91C5570E-7B75-474B-A5CE-5BE5AE645287}" destId="{024DD057-3A10-324F-8AA8-04255153C2A7}" srcOrd="0" destOrd="0" presId="urn:microsoft.com/office/officeart/2005/8/layout/cycle3"/>
    <dgm:cxn modelId="{2E7AC917-8F70-494C-BA8B-1FB3282654BF}" type="presOf" srcId="{E0692D3D-819A-DA4F-9053-185F85B8FF98}" destId="{717E7FB7-9564-384B-87B3-5AF5B009B4AE}" srcOrd="0" destOrd="0" presId="urn:microsoft.com/office/officeart/2005/8/layout/cycle3"/>
    <dgm:cxn modelId="{F0186605-ADFC-214E-B963-833BB25C300F}" type="presParOf" srcId="{EC4AEC11-EC92-9249-9AD5-EF8028DF20C2}" destId="{22488C91-AF7F-A549-B573-8BAEE72A61E0}" srcOrd="0" destOrd="0" presId="urn:microsoft.com/office/officeart/2005/8/layout/cycle3"/>
    <dgm:cxn modelId="{991823C0-9FDC-4641-A945-FD3E5CA2C816}" type="presParOf" srcId="{22488C91-AF7F-A549-B573-8BAEE72A61E0}" destId="{ACBB434B-C8AA-1D4B-B051-FAC74A3E5382}" srcOrd="0" destOrd="0" presId="urn:microsoft.com/office/officeart/2005/8/layout/cycle3"/>
    <dgm:cxn modelId="{E0005FCF-3AFC-9F48-BD11-80E0EAC9AB29}" type="presParOf" srcId="{22488C91-AF7F-A549-B573-8BAEE72A61E0}" destId="{A0C17E40-9C1E-6E4C-ADBD-3E3829872587}" srcOrd="1" destOrd="0" presId="urn:microsoft.com/office/officeart/2005/8/layout/cycle3"/>
    <dgm:cxn modelId="{E3AE1F21-4C3F-114F-A667-93834BA5EF19}" type="presParOf" srcId="{22488C91-AF7F-A549-B573-8BAEE72A61E0}" destId="{6B225581-F3E4-1643-A10A-4E1086F2F453}" srcOrd="2" destOrd="0" presId="urn:microsoft.com/office/officeart/2005/8/layout/cycle3"/>
    <dgm:cxn modelId="{6D9B0769-2A2C-C641-81FA-4EFB4ADDC560}" type="presParOf" srcId="{22488C91-AF7F-A549-B573-8BAEE72A61E0}" destId="{5AA29BCF-8322-CB47-850B-80F9610F927F}" srcOrd="3" destOrd="0" presId="urn:microsoft.com/office/officeart/2005/8/layout/cycle3"/>
    <dgm:cxn modelId="{F4D2DDB1-D21D-124C-A9E6-C3C8874BC9B6}" type="presParOf" srcId="{22488C91-AF7F-A549-B573-8BAEE72A61E0}" destId="{FA289FA5-B674-084A-8A9F-AE70B507A11B}" srcOrd="4" destOrd="0" presId="urn:microsoft.com/office/officeart/2005/8/layout/cycle3"/>
    <dgm:cxn modelId="{B0FFD300-2CB6-0B49-80B7-93241313C5D9}" type="presParOf" srcId="{22488C91-AF7F-A549-B573-8BAEE72A61E0}" destId="{024DD057-3A10-324F-8AA8-04255153C2A7}" srcOrd="5" destOrd="0" presId="urn:microsoft.com/office/officeart/2005/8/layout/cycle3"/>
    <dgm:cxn modelId="{63298990-C7D2-DB48-9CAE-9772B215EB7E}" type="presParOf" srcId="{22488C91-AF7F-A549-B573-8BAEE72A61E0}" destId="{24420768-C77D-A540-B53A-ABA4F7FB1BDB}" srcOrd="6" destOrd="0" presId="urn:microsoft.com/office/officeart/2005/8/layout/cycle3"/>
    <dgm:cxn modelId="{A16720A1-471B-424A-A8CB-109DEF332519}" type="presParOf" srcId="{22488C91-AF7F-A549-B573-8BAEE72A61E0}" destId="{2504F404-DB33-B840-BC3E-B5E3A19DDC38}" srcOrd="7" destOrd="0" presId="urn:microsoft.com/office/officeart/2005/8/layout/cycle3"/>
    <dgm:cxn modelId="{DC4FB984-341D-CF4B-B82D-D362CD2F186D}" type="presParOf" srcId="{22488C91-AF7F-A549-B573-8BAEE72A61E0}" destId="{3BFCFD66-93CD-C34A-98D3-EDD3F04B751E}" srcOrd="8" destOrd="0" presId="urn:microsoft.com/office/officeart/2005/8/layout/cycle3"/>
    <dgm:cxn modelId="{94627D62-E6FA-D144-B8ED-3907653D615A}" type="presParOf" srcId="{22488C91-AF7F-A549-B573-8BAEE72A61E0}" destId="{176BE6DA-DDD0-4842-B389-2C78B55D2D62}" srcOrd="9" destOrd="0" presId="urn:microsoft.com/office/officeart/2005/8/layout/cycle3"/>
    <dgm:cxn modelId="{BF144FA0-4020-974F-9476-00833883C88C}" type="presParOf" srcId="{22488C91-AF7F-A549-B573-8BAEE72A61E0}" destId="{717E7FB7-9564-384B-87B3-5AF5B009B4AE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17E40-9C1E-6E4C-ADBD-3E3829872587}">
      <dsp:nvSpPr>
        <dsp:cNvPr id="0" name=""/>
        <dsp:cNvSpPr/>
      </dsp:nvSpPr>
      <dsp:spPr>
        <a:xfrm>
          <a:off x="457217" y="76211"/>
          <a:ext cx="7009910" cy="4312225"/>
        </a:xfrm>
        <a:prstGeom prst="circularArrow">
          <a:avLst>
            <a:gd name="adj1" fmla="val 5544"/>
            <a:gd name="adj2" fmla="val 330680"/>
            <a:gd name="adj3" fmla="val 13694860"/>
            <a:gd name="adj4" fmla="val 1743550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21239999" lon="0" rev="21234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BB434B-C8AA-1D4B-B051-FAC74A3E5382}">
      <dsp:nvSpPr>
        <dsp:cNvPr id="0" name=""/>
        <dsp:cNvSpPr/>
      </dsp:nvSpPr>
      <dsp:spPr>
        <a:xfrm>
          <a:off x="2971797" y="-106775"/>
          <a:ext cx="2089416" cy="7267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>
              <a:solidFill>
                <a:srgbClr val="800000"/>
              </a:solidFill>
            </a:rPr>
            <a:t>Strategic</a:t>
          </a:r>
          <a:r>
            <a:rPr lang="de-DE" sz="1400" kern="1200" dirty="0" smtClean="0">
              <a:solidFill>
                <a:srgbClr val="800000"/>
              </a:solidFill>
            </a:rPr>
            <a:t> </a:t>
          </a:r>
          <a:r>
            <a:rPr lang="de-DE" sz="1400" kern="1200" dirty="0" err="1" smtClean="0">
              <a:solidFill>
                <a:srgbClr val="800000"/>
              </a:solidFill>
            </a:rPr>
            <a:t>vision</a:t>
          </a:r>
          <a:endParaRPr lang="de-DE" sz="1400" kern="1200" dirty="0">
            <a:solidFill>
              <a:srgbClr val="800000"/>
            </a:solidFill>
          </a:endParaRPr>
        </a:p>
      </dsp:txBody>
      <dsp:txXfrm>
        <a:off x="3007274" y="-71298"/>
        <a:ext cx="2018462" cy="655793"/>
      </dsp:txXfrm>
    </dsp:sp>
    <dsp:sp modelId="{6B225581-F3E4-1643-A10A-4E1086F2F453}">
      <dsp:nvSpPr>
        <dsp:cNvPr id="0" name=""/>
        <dsp:cNvSpPr/>
      </dsp:nvSpPr>
      <dsp:spPr>
        <a:xfrm>
          <a:off x="5257807" y="228595"/>
          <a:ext cx="1950554" cy="7267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>
              <a:solidFill>
                <a:srgbClr val="800000"/>
              </a:solidFill>
            </a:rPr>
            <a:t>Rule</a:t>
          </a:r>
          <a:r>
            <a:rPr lang="de-DE" sz="1400" kern="1200" dirty="0" smtClean="0">
              <a:solidFill>
                <a:srgbClr val="800000"/>
              </a:solidFill>
            </a:rPr>
            <a:t> of </a:t>
          </a:r>
          <a:r>
            <a:rPr lang="de-DE" sz="1400" kern="1200" dirty="0" err="1" smtClean="0">
              <a:solidFill>
                <a:srgbClr val="800000"/>
              </a:solidFill>
            </a:rPr>
            <a:t>Law</a:t>
          </a:r>
          <a:endParaRPr lang="de-DE" sz="1400" kern="1200" dirty="0">
            <a:solidFill>
              <a:srgbClr val="800000"/>
            </a:solidFill>
          </a:endParaRPr>
        </a:p>
      </dsp:txBody>
      <dsp:txXfrm>
        <a:off x="5293284" y="264072"/>
        <a:ext cx="1879600" cy="655793"/>
      </dsp:txXfrm>
    </dsp:sp>
    <dsp:sp modelId="{5AA29BCF-8322-CB47-850B-80F9610F927F}">
      <dsp:nvSpPr>
        <dsp:cNvPr id="0" name=""/>
        <dsp:cNvSpPr/>
      </dsp:nvSpPr>
      <dsp:spPr>
        <a:xfrm>
          <a:off x="6202844" y="1183998"/>
          <a:ext cx="1950554" cy="7267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>
              <a:solidFill>
                <a:srgbClr val="800000"/>
              </a:solidFill>
            </a:rPr>
            <a:t>Participation</a:t>
          </a:r>
          <a:r>
            <a:rPr lang="de-DE" sz="1400" kern="1200" dirty="0" smtClean="0">
              <a:solidFill>
                <a:srgbClr val="800000"/>
              </a:solidFill>
            </a:rPr>
            <a:t> and </a:t>
          </a:r>
          <a:r>
            <a:rPr lang="de-DE" sz="1400" kern="1200" dirty="0" err="1" smtClean="0">
              <a:solidFill>
                <a:srgbClr val="800000"/>
              </a:solidFill>
            </a:rPr>
            <a:t>consensus</a:t>
          </a:r>
          <a:r>
            <a:rPr lang="de-DE" sz="1400" kern="1200" dirty="0" smtClean="0">
              <a:solidFill>
                <a:srgbClr val="800000"/>
              </a:solidFill>
            </a:rPr>
            <a:t> </a:t>
          </a:r>
          <a:r>
            <a:rPr lang="de-DE" sz="1400" kern="1200" dirty="0" err="1" smtClean="0">
              <a:solidFill>
                <a:srgbClr val="800000"/>
              </a:solidFill>
            </a:rPr>
            <a:t>orientation</a:t>
          </a:r>
          <a:endParaRPr lang="de-DE" sz="1400" kern="1200" dirty="0">
            <a:solidFill>
              <a:srgbClr val="800000"/>
            </a:solidFill>
          </a:endParaRPr>
        </a:p>
      </dsp:txBody>
      <dsp:txXfrm>
        <a:off x="6238321" y="1219475"/>
        <a:ext cx="1879600" cy="655793"/>
      </dsp:txXfrm>
    </dsp:sp>
    <dsp:sp modelId="{FA289FA5-B674-084A-8A9F-AE70B507A11B}">
      <dsp:nvSpPr>
        <dsp:cNvPr id="0" name=""/>
        <dsp:cNvSpPr/>
      </dsp:nvSpPr>
      <dsp:spPr>
        <a:xfrm>
          <a:off x="5867396" y="2209804"/>
          <a:ext cx="1950554" cy="7267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>
              <a:solidFill>
                <a:srgbClr val="800000"/>
              </a:solidFill>
            </a:rPr>
            <a:t>Transparency</a:t>
          </a:r>
          <a:endParaRPr lang="de-DE" sz="1400" kern="1200" dirty="0">
            <a:solidFill>
              <a:srgbClr val="800000"/>
            </a:solidFill>
          </a:endParaRPr>
        </a:p>
      </dsp:txBody>
      <dsp:txXfrm>
        <a:off x="5902873" y="2245281"/>
        <a:ext cx="1879600" cy="655793"/>
      </dsp:txXfrm>
    </dsp:sp>
    <dsp:sp modelId="{024DD057-3A10-324F-8AA8-04255153C2A7}">
      <dsp:nvSpPr>
        <dsp:cNvPr id="0" name=""/>
        <dsp:cNvSpPr/>
      </dsp:nvSpPr>
      <dsp:spPr>
        <a:xfrm>
          <a:off x="5055639" y="3119796"/>
          <a:ext cx="1950554" cy="7267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>
              <a:solidFill>
                <a:srgbClr val="800000"/>
              </a:solidFill>
            </a:rPr>
            <a:t>Responsiveness</a:t>
          </a:r>
          <a:endParaRPr lang="de-DE" sz="1400" kern="1200" dirty="0">
            <a:solidFill>
              <a:srgbClr val="800000"/>
            </a:solidFill>
          </a:endParaRPr>
        </a:p>
      </dsp:txBody>
      <dsp:txXfrm>
        <a:off x="5091116" y="3155273"/>
        <a:ext cx="1879600" cy="655793"/>
      </dsp:txXfrm>
    </dsp:sp>
    <dsp:sp modelId="{24420768-C77D-A540-B53A-ABA4F7FB1BDB}">
      <dsp:nvSpPr>
        <dsp:cNvPr id="0" name=""/>
        <dsp:cNvSpPr/>
      </dsp:nvSpPr>
      <dsp:spPr>
        <a:xfrm>
          <a:off x="3101422" y="3571028"/>
          <a:ext cx="1950554" cy="7267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>
              <a:solidFill>
                <a:srgbClr val="800000"/>
              </a:solidFill>
            </a:rPr>
            <a:t>Equity</a:t>
          </a:r>
          <a:r>
            <a:rPr lang="de-DE" sz="1400" kern="1200" dirty="0" smtClean="0">
              <a:solidFill>
                <a:srgbClr val="800000"/>
              </a:solidFill>
            </a:rPr>
            <a:t> and </a:t>
          </a:r>
          <a:r>
            <a:rPr lang="de-DE" sz="1400" kern="1200" dirty="0" err="1" smtClean="0">
              <a:solidFill>
                <a:srgbClr val="800000"/>
              </a:solidFill>
            </a:rPr>
            <a:t>inclusiveness</a:t>
          </a:r>
          <a:endParaRPr lang="de-DE" sz="1400" kern="1200" dirty="0">
            <a:solidFill>
              <a:srgbClr val="800000"/>
            </a:solidFill>
          </a:endParaRPr>
        </a:p>
      </dsp:txBody>
      <dsp:txXfrm>
        <a:off x="3136899" y="3606505"/>
        <a:ext cx="1879600" cy="655793"/>
      </dsp:txXfrm>
    </dsp:sp>
    <dsp:sp modelId="{2504F404-DB33-B840-BC3E-B5E3A19DDC38}">
      <dsp:nvSpPr>
        <dsp:cNvPr id="0" name=""/>
        <dsp:cNvSpPr/>
      </dsp:nvSpPr>
      <dsp:spPr>
        <a:xfrm>
          <a:off x="1175168" y="3121301"/>
          <a:ext cx="1950554" cy="7267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>
              <a:solidFill>
                <a:srgbClr val="800000"/>
              </a:solidFill>
            </a:rPr>
            <a:t>Effectiveness</a:t>
          </a:r>
          <a:r>
            <a:rPr lang="de-DE" sz="1400" kern="1200" dirty="0" smtClean="0">
              <a:solidFill>
                <a:srgbClr val="800000"/>
              </a:solidFill>
            </a:rPr>
            <a:t> and </a:t>
          </a:r>
          <a:r>
            <a:rPr lang="de-DE" sz="1400" kern="1200" dirty="0" err="1" smtClean="0">
              <a:solidFill>
                <a:srgbClr val="800000"/>
              </a:solidFill>
            </a:rPr>
            <a:t>efficiency</a:t>
          </a:r>
          <a:endParaRPr lang="de-DE" sz="1400" kern="1200" dirty="0">
            <a:solidFill>
              <a:srgbClr val="800000"/>
            </a:solidFill>
          </a:endParaRPr>
        </a:p>
      </dsp:txBody>
      <dsp:txXfrm>
        <a:off x="1210645" y="3156778"/>
        <a:ext cx="1879600" cy="655793"/>
      </dsp:txXfrm>
    </dsp:sp>
    <dsp:sp modelId="{3BFCFD66-93CD-C34A-98D3-EDD3F04B751E}">
      <dsp:nvSpPr>
        <dsp:cNvPr id="0" name=""/>
        <dsp:cNvSpPr/>
      </dsp:nvSpPr>
      <dsp:spPr>
        <a:xfrm>
          <a:off x="304805" y="2057394"/>
          <a:ext cx="1950554" cy="7267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>
              <a:solidFill>
                <a:srgbClr val="800000"/>
              </a:solidFill>
            </a:rPr>
            <a:t>Ethics</a:t>
          </a:r>
          <a:endParaRPr lang="de-DE" sz="1400" kern="1200" dirty="0">
            <a:solidFill>
              <a:srgbClr val="800000"/>
            </a:solidFill>
          </a:endParaRPr>
        </a:p>
      </dsp:txBody>
      <dsp:txXfrm>
        <a:off x="340282" y="2092871"/>
        <a:ext cx="1879600" cy="655793"/>
      </dsp:txXfrm>
    </dsp:sp>
    <dsp:sp modelId="{176BE6DA-DDD0-4842-B389-2C78B55D2D62}">
      <dsp:nvSpPr>
        <dsp:cNvPr id="0" name=""/>
        <dsp:cNvSpPr/>
      </dsp:nvSpPr>
      <dsp:spPr>
        <a:xfrm>
          <a:off x="76198" y="1066804"/>
          <a:ext cx="1950554" cy="7267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>
              <a:solidFill>
                <a:srgbClr val="800000"/>
              </a:solidFill>
            </a:rPr>
            <a:t>Intelligence</a:t>
          </a:r>
          <a:r>
            <a:rPr lang="de-DE" sz="1400" kern="1200" dirty="0" smtClean="0">
              <a:solidFill>
                <a:srgbClr val="800000"/>
              </a:solidFill>
            </a:rPr>
            <a:t> and </a:t>
          </a:r>
          <a:r>
            <a:rPr lang="de-DE" sz="1400" kern="1200" dirty="0" err="1" smtClean="0">
              <a:solidFill>
                <a:srgbClr val="800000"/>
              </a:solidFill>
            </a:rPr>
            <a:t>information</a:t>
          </a:r>
          <a:endParaRPr lang="de-DE" sz="1400" kern="1200" dirty="0">
            <a:solidFill>
              <a:srgbClr val="800000"/>
            </a:solidFill>
          </a:endParaRPr>
        </a:p>
      </dsp:txBody>
      <dsp:txXfrm>
        <a:off x="111675" y="1102281"/>
        <a:ext cx="1879600" cy="655793"/>
      </dsp:txXfrm>
    </dsp:sp>
    <dsp:sp modelId="{717E7FB7-9564-384B-87B3-5AF5B009B4AE}">
      <dsp:nvSpPr>
        <dsp:cNvPr id="0" name=""/>
        <dsp:cNvSpPr/>
      </dsp:nvSpPr>
      <dsp:spPr>
        <a:xfrm>
          <a:off x="914398" y="152398"/>
          <a:ext cx="1950554" cy="7267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>
              <a:solidFill>
                <a:srgbClr val="800000"/>
              </a:solidFill>
            </a:rPr>
            <a:t>Accountability</a:t>
          </a:r>
          <a:endParaRPr lang="de-DE" sz="1400" kern="1200" dirty="0">
            <a:solidFill>
              <a:srgbClr val="800000"/>
            </a:solidFill>
          </a:endParaRPr>
        </a:p>
      </dsp:txBody>
      <dsp:txXfrm>
        <a:off x="949875" y="187875"/>
        <a:ext cx="1879600" cy="655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8575" y="0"/>
            <a:ext cx="29352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7AA67F-13A2-4871-A169-917860D508C7}" type="datetime1">
              <a:rPr lang="en-GB"/>
              <a:pPr/>
              <a:t>06/06/2013</a:t>
            </a:fld>
            <a:endParaRPr lang="de-CH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352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8575" y="9409113"/>
            <a:ext cx="29352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604C26-27E9-487D-9E50-FE4CF80BD44C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7510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8575" y="0"/>
            <a:ext cx="29352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D3455D-F959-4ABC-AF7E-BFCE0C0FD986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05350"/>
            <a:ext cx="541972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352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8575" y="9409113"/>
            <a:ext cx="29352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DCD754-B380-4CF3-A304-5EF434D4248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88281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7C3212D-C533-4AB2-B17D-8C0A02F2FFDA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06F59-9544-4AFD-9CAE-0A8D71CD7B49}" type="slidenum">
              <a:rPr lang="en-GB"/>
              <a:pPr/>
              <a:t>1</a:t>
            </a:fld>
            <a:endParaRPr lang="en-GB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B1C2A61-5F03-4CC2-9EEB-6E4228A69721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6028E-C4E2-4939-8264-EC6EDA8A9A9F}" type="slidenum">
              <a:rPr lang="en-GB"/>
              <a:pPr/>
              <a:t>28</a:t>
            </a:fld>
            <a:endParaRPr lang="en-GB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6175" cy="3716338"/>
          </a:xfrm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AB14818-E3D1-4134-8576-D10A156F2456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D2DA6-8125-4F34-A34E-895BE55A591C}" type="slidenum">
              <a:rPr lang="en-GB"/>
              <a:pPr/>
              <a:t>30</a:t>
            </a:fld>
            <a:endParaRPr lang="en-GB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4588" cy="3716338"/>
          </a:xfrm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90BA86E-3E62-4291-B227-2626EC9F79A2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756B5-F71A-4C7B-ACE6-84DCA382AA7A}" type="slidenum">
              <a:rPr lang="en-GB"/>
              <a:pPr/>
              <a:t>37</a:t>
            </a:fld>
            <a:endParaRPr lang="en-GB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4588" cy="3716338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4703763"/>
            <a:ext cx="5422900" cy="4459287"/>
          </a:xfrm>
        </p:spPr>
        <p:txBody>
          <a:bodyPr/>
          <a:lstStyle/>
          <a:p>
            <a:r>
              <a:rPr lang="en-GB"/>
              <a:t>‘Classic’: example of smallpox eradication.</a:t>
            </a:r>
          </a:p>
          <a:p>
            <a:r>
              <a:rPr lang="en-GB"/>
              <a:t>What is GOBI?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95644F3-211F-4ECD-9157-190898B34092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AEF04-1ACA-4CEE-BCE1-5E8784341E90}" type="slidenum">
              <a:rPr lang="en-GB"/>
              <a:pPr/>
              <a:t>38</a:t>
            </a:fld>
            <a:endParaRPr lang="en-GB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4588" cy="3716338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4703763"/>
            <a:ext cx="5422900" cy="4459287"/>
          </a:xfrm>
        </p:spPr>
        <p:txBody>
          <a:bodyPr/>
          <a:lstStyle/>
          <a:p>
            <a:r>
              <a:rPr lang="en-GB"/>
              <a:t>Discussion on the Swiss example.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9B9A7FD-787B-4CCC-B4F5-D9302CC6FD3D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52AA0-7DA3-4597-ADBE-3CCEEB6F8AF9}" type="slidenum">
              <a:rPr lang="en-GB"/>
              <a:pPr/>
              <a:t>45</a:t>
            </a:fld>
            <a:endParaRPr lang="en-GB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45063" cy="3708400"/>
          </a:xfrm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08525"/>
            <a:ext cx="4972050" cy="4170363"/>
          </a:xfrm>
        </p:spPr>
        <p:txBody>
          <a:bodyPr/>
          <a:lstStyle/>
          <a:p>
            <a:pPr defTabSz="777875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6465B1B-59D9-472F-B203-C2F792139486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CE360-BF38-471D-A6B4-302BF43680FE}" type="slidenum">
              <a:rPr lang="en-GB"/>
              <a:pPr/>
              <a:t>2</a:t>
            </a:fld>
            <a:endParaRPr lang="en-GB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45063" cy="37084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08525"/>
            <a:ext cx="4972050" cy="4170363"/>
          </a:xfrm>
        </p:spPr>
        <p:txBody>
          <a:bodyPr/>
          <a:lstStyle/>
          <a:p>
            <a:pPr defTabSz="777875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252F893-1730-4C2F-81C7-B2A52D134734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C81C2-AC11-45F5-9B74-679BF3AA04CB}" type="slidenum">
              <a:rPr lang="en-GB"/>
              <a:pPr/>
              <a:t>3</a:t>
            </a:fld>
            <a:endParaRPr lang="en-GB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45063" cy="3708400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08525"/>
            <a:ext cx="4972050" cy="4170363"/>
          </a:xfrm>
        </p:spPr>
        <p:txBody>
          <a:bodyPr/>
          <a:lstStyle/>
          <a:p>
            <a:pPr defTabSz="777875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702649F-9113-46F9-B167-8A64008A5856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2C624-E245-470F-B366-A540D7138BD6}" type="slidenum">
              <a:rPr lang="en-GB"/>
              <a:pPr/>
              <a:t>15</a:t>
            </a:fld>
            <a:endParaRPr lang="en-GB"/>
          </a:p>
        </p:txBody>
      </p:sp>
      <p:sp>
        <p:nvSpPr>
          <p:cNvPr id="295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5939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Sameen Siddiqi et al (2007). Framework for Assessing Governance of the HS in Developing Countries: Gateway to Good governance. </a:t>
            </a:r>
          </a:p>
          <a:p>
            <a:r>
              <a:rPr lang="de-DE"/>
              <a:t>Division of HS and Services Development, Mediterranean Regional Office, WHO, Cairo</a:t>
            </a:r>
          </a:p>
          <a:p>
            <a:endParaRPr lang="de-DE"/>
          </a:p>
          <a:p>
            <a:r>
              <a:rPr lang="de-DE"/>
              <a:t>-&gt; development of analytical tool that permits a ‚diagnoses of the ills‘ in the governance at the policy and operational levels of the health system, and provides the basis for developing interventions for its improvement.</a:t>
            </a:r>
          </a:p>
          <a:p>
            <a:endParaRPr lang="de-DE"/>
          </a:p>
          <a:p>
            <a:r>
              <a:rPr lang="de-DE"/>
              <a:t>10 Principles, which they break down into domains and assessment level, so as to be able to tailor the research questions more finely. </a:t>
            </a:r>
          </a:p>
        </p:txBody>
      </p:sp>
      <p:sp>
        <p:nvSpPr>
          <p:cNvPr id="295940" name="Foliennummernplatzhalter 3"/>
          <p:cNvSpPr txBox="1">
            <a:spLocks noGrp="1"/>
          </p:cNvSpPr>
          <p:nvPr/>
        </p:nvSpPr>
        <p:spPr bwMode="auto">
          <a:xfrm>
            <a:off x="3838575" y="9409113"/>
            <a:ext cx="29352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48F0FD0B-3AAB-41E4-8455-B5E72F65F68F}" type="slidenum">
              <a:rPr lang="en-US" sz="1200">
                <a:ea typeface="MS PGothic" pitchFamily="34" charset="-128"/>
              </a:rPr>
              <a:pPr algn="r"/>
              <a:t>15</a:t>
            </a:fld>
            <a:endParaRPr lang="en-US" sz="12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1225" y="742950"/>
            <a:ext cx="4954588" cy="37147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944" y="4721103"/>
            <a:ext cx="5419391" cy="4455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1225" y="741363"/>
            <a:ext cx="4956175" cy="371633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030" y="4705110"/>
            <a:ext cx="5419391" cy="44588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BB27292-585F-4673-BEDA-5ED90A655912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A63AAF-6ABA-46C7-B53E-E870731B9B55}" type="slidenum">
              <a:rPr lang="en-GB"/>
              <a:pPr/>
              <a:t>21</a:t>
            </a:fld>
            <a:endParaRPr lang="en-GB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3763"/>
            <a:ext cx="5416550" cy="4459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FA1EBA0-0AE0-4F8C-B32E-E4CBBD3DAD8B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7B30F-501D-49EE-8DA9-1FC4C62A5F96}" type="slidenum">
              <a:rPr lang="en-GB"/>
              <a:pPr/>
              <a:t>22</a:t>
            </a:fld>
            <a:endParaRPr lang="en-GB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3763"/>
            <a:ext cx="5416550" cy="4459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388F72D-A56D-44FF-8DDF-E5E2E3AD1688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3DBBE-8526-4A45-A95E-3177EE3BF4CD}" type="slidenum">
              <a:rPr lang="en-GB"/>
              <a:pPr/>
              <a:t>24</a:t>
            </a:fld>
            <a:endParaRPr lang="en-GB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4588" cy="3716338"/>
          </a:xfrm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22600" y="0"/>
            <a:ext cx="6121400" cy="16652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3027363" cy="16652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84550" y="620713"/>
            <a:ext cx="5400675" cy="874712"/>
          </a:xfrm>
        </p:spPr>
        <p:txBody>
          <a:bodyPr bIns="0" anchor="b"/>
          <a:lstStyle>
            <a:lvl1pPr>
              <a:lnSpc>
                <a:spcPts val="2200"/>
              </a:lnSpc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9138" y="2338388"/>
            <a:ext cx="8061325" cy="3598862"/>
          </a:xfrm>
        </p:spPr>
        <p:txBody>
          <a:bodyPr/>
          <a:lstStyle>
            <a:lvl1pPr>
              <a:spcAft>
                <a:spcPct val="56000"/>
              </a:spcAft>
              <a:defRPr sz="32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6421438"/>
            <a:ext cx="9140825" cy="431800"/>
          </a:xfrm>
          <a:prstGeom prst="rect">
            <a:avLst/>
          </a:prstGeom>
          <a:solidFill>
            <a:srgbClr val="E5E5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719138" y="6524625"/>
            <a:ext cx="1296987" cy="144463"/>
          </a:xfrm>
        </p:spPr>
        <p:txBody>
          <a:bodyPr/>
          <a:lstStyle>
            <a:lvl1pPr>
              <a:defRPr sz="1200"/>
            </a:lvl1pPr>
          </a:lstStyle>
          <a:p>
            <a:fld id="{9091BF0E-505E-4A74-B4A1-CCC59A5410B7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2773363" y="6489700"/>
            <a:ext cx="3959225" cy="23177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32700" y="6489700"/>
            <a:ext cx="1152525" cy="231775"/>
          </a:xfrm>
        </p:spPr>
        <p:txBody>
          <a:bodyPr/>
          <a:lstStyle>
            <a:lvl1pPr>
              <a:defRPr sz="1200"/>
            </a:lvl1pPr>
          </a:lstStyle>
          <a:p>
            <a:fld id="{FB31672F-4F1F-4BC4-BCD2-E12F88FF8A1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6154" name="Picture 10" descr="thp_logo_power1a mithindergrund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8438"/>
            <a:ext cx="26003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6C892B-06C1-4BF6-B2C3-586D6D27F4E5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DD83C-653F-454A-94B1-ADE2CB50D4B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49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090613"/>
            <a:ext cx="2016125" cy="5038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8" y="1090613"/>
            <a:ext cx="5897562" cy="5038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B4722-FA96-435A-BDAA-EA3F3B88EA04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0A846-09F7-4290-8EA2-A66BE3E8DAB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08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1090613"/>
            <a:ext cx="8066087" cy="503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9138" y="1666875"/>
            <a:ext cx="3954462" cy="446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00" y="1666875"/>
            <a:ext cx="3954463" cy="446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138" y="6546850"/>
            <a:ext cx="1512887" cy="230188"/>
          </a:xfrm>
        </p:spPr>
        <p:txBody>
          <a:bodyPr/>
          <a:lstStyle>
            <a:lvl1pPr>
              <a:defRPr/>
            </a:lvl1pPr>
          </a:lstStyle>
          <a:p>
            <a:fld id="{A8852DBC-8AA4-4927-A69E-262630DFC465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6545263"/>
            <a:ext cx="4465638" cy="231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73925" y="6545263"/>
            <a:ext cx="1511300" cy="231775"/>
          </a:xfrm>
        </p:spPr>
        <p:txBody>
          <a:bodyPr/>
          <a:lstStyle>
            <a:lvl1pPr>
              <a:defRPr/>
            </a:lvl1pPr>
          </a:lstStyle>
          <a:p>
            <a:fld id="{DB22F71C-70D8-4D3F-AD38-F058391A48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9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19138" y="1090613"/>
            <a:ext cx="8066087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9138" y="6546850"/>
            <a:ext cx="1512887" cy="230188"/>
          </a:xfrm>
        </p:spPr>
        <p:txBody>
          <a:bodyPr/>
          <a:lstStyle>
            <a:lvl1pPr>
              <a:defRPr/>
            </a:lvl1pPr>
          </a:lstStyle>
          <a:p>
            <a:fld id="{22032169-A492-4406-86DB-4591E790C714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39975" y="6545263"/>
            <a:ext cx="4465638" cy="231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73925" y="6545263"/>
            <a:ext cx="1511300" cy="231775"/>
          </a:xfrm>
        </p:spPr>
        <p:txBody>
          <a:bodyPr/>
          <a:lstStyle>
            <a:lvl1pPr>
              <a:defRPr/>
            </a:lvl1pPr>
          </a:lstStyle>
          <a:p>
            <a:fld id="{CB27AC5B-1B04-4B93-AE71-BBF1C94F0E6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73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19138" y="1090613"/>
            <a:ext cx="8066087" cy="503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9138" y="1666875"/>
            <a:ext cx="3954462" cy="2154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26000" y="1666875"/>
            <a:ext cx="3954463" cy="2154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19138" y="3973513"/>
            <a:ext cx="3954462" cy="2155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6000" y="3973513"/>
            <a:ext cx="3954463" cy="2155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399A1-B10A-490D-AE29-786EE58F34CC}" type="datetime1">
              <a:rPr lang="en-GB"/>
              <a:pPr>
                <a:defRPr/>
              </a:pPr>
              <a:t>06/06/2013</a:t>
            </a:fld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Health systems and services in international comparison - Introduction</a:t>
            </a: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CEE2E-E93F-45F0-8E91-CA80DAC7C8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79A89-CD6B-4D43-8AC7-B13CB1FC6BC4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50A32-4E8F-4F2C-87DE-58A942DCAE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83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A35B5-FDC7-4191-B763-C4370C25F533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82BB9-2160-481D-AE47-71D88D1949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20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666875"/>
            <a:ext cx="3954462" cy="4462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00" y="1666875"/>
            <a:ext cx="3954463" cy="4462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A9DEB6-A5C2-4817-88A9-C2648FAEA6EC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D4721-7FAA-4EA8-AB92-7859AC93FB8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63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47E514-4681-42D2-BF42-720CD8C00B36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8253C-AA1C-4ACB-BE47-DFCD68359B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0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D059DB-F0B6-44FB-A012-04DAE30EE37D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A13D0-77E6-4EBE-985B-C4F85F05EE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73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D5DFF-C909-4CCD-82AE-D56C6997BABB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9C052-D1A5-43EF-9418-84ECB3E4AD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45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A43B3-EED1-4031-A673-1D1DE0B1D2DB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8F641-C274-4891-8967-0CE30C17340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25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04E05-BE7F-49AF-BC47-1E7286215A7D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E58F6-4024-404B-AD11-FB9990D38F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1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421438"/>
            <a:ext cx="9140825" cy="431800"/>
          </a:xfrm>
          <a:prstGeom prst="rect">
            <a:avLst/>
          </a:prstGeom>
          <a:solidFill>
            <a:srgbClr val="E5E5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666875"/>
            <a:ext cx="806132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090613"/>
            <a:ext cx="806608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546850"/>
            <a:ext cx="1512887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F8F59F0B-9FD8-4788-A3C1-A2AFAFB7F02F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545263"/>
            <a:ext cx="4465638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3925" y="6545263"/>
            <a:ext cx="15113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A987992-9194-4E01-BC3C-01D6D438CA8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5129" name="Picture 9" descr="thp_logo_power2ohn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07950"/>
            <a:ext cx="16732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algn="l" defTabSz="381000" rtl="0" fontAlgn="base">
        <a:spcBef>
          <a:spcPct val="0"/>
        </a:spcBef>
        <a:spcAft>
          <a:spcPct val="40000"/>
        </a:spcAft>
        <a:buFont typeface="Arial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381000" algn="l" defTabSz="381000" rtl="0" fontAlgn="base">
        <a:spcBef>
          <a:spcPct val="0"/>
        </a:spcBef>
        <a:spcAft>
          <a:spcPct val="40000"/>
        </a:spcAft>
        <a:buSzPct val="90000"/>
        <a:buFont typeface="Arial" charset="0"/>
        <a:buAutoNum type="arabicPeriod"/>
        <a:defRPr sz="2000">
          <a:solidFill>
            <a:schemeClr val="tx1"/>
          </a:solidFill>
          <a:latin typeface="+mn-lt"/>
        </a:defRPr>
      </a:lvl2pPr>
      <a:lvl3pPr marL="381000" algn="l" defTabSz="381000" rtl="0" fontAlgn="base">
        <a:spcBef>
          <a:spcPct val="0"/>
        </a:spcBef>
        <a:spcAft>
          <a:spcPct val="40000"/>
        </a:spcAft>
        <a:defRPr sz="1600">
          <a:solidFill>
            <a:schemeClr val="tx1"/>
          </a:solidFill>
          <a:latin typeface="+mn-lt"/>
        </a:defRPr>
      </a:lvl3pPr>
      <a:lvl4pPr marL="762000" indent="-381000" algn="l" defTabSz="381000" rtl="0" fontAlgn="base">
        <a:spcBef>
          <a:spcPct val="0"/>
        </a:spcBef>
        <a:spcAft>
          <a:spcPct val="40000"/>
        </a:spcAft>
        <a:buSzPct val="90000"/>
        <a:buFont typeface="Arial" charset="0"/>
        <a:buAutoNum type="arabicPeriod"/>
        <a:defRPr sz="1600">
          <a:solidFill>
            <a:schemeClr val="tx1"/>
          </a:solidFill>
          <a:latin typeface="+mn-lt"/>
        </a:defRPr>
      </a:lvl4pPr>
      <a:lvl5pPr marL="762000" algn="l" defTabSz="381000" rtl="0" fontAlgn="base">
        <a:spcBef>
          <a:spcPct val="0"/>
        </a:spcBef>
        <a:spcAft>
          <a:spcPct val="40000"/>
        </a:spcAft>
        <a:defRPr sz="1200">
          <a:solidFill>
            <a:schemeClr val="tx1"/>
          </a:solidFill>
          <a:latin typeface="+mn-lt"/>
        </a:defRPr>
      </a:lvl5pPr>
      <a:lvl6pPr marL="1219200" algn="l" defTabSz="381000" rtl="0" fontAlgn="base">
        <a:spcBef>
          <a:spcPct val="0"/>
        </a:spcBef>
        <a:spcAft>
          <a:spcPct val="40000"/>
        </a:spcAft>
        <a:defRPr sz="1200">
          <a:solidFill>
            <a:schemeClr val="tx1"/>
          </a:solidFill>
          <a:latin typeface="+mn-lt"/>
        </a:defRPr>
      </a:lvl6pPr>
      <a:lvl7pPr marL="1676400" algn="l" defTabSz="381000" rtl="0" fontAlgn="base">
        <a:spcBef>
          <a:spcPct val="0"/>
        </a:spcBef>
        <a:spcAft>
          <a:spcPct val="40000"/>
        </a:spcAft>
        <a:defRPr sz="1200">
          <a:solidFill>
            <a:schemeClr val="tx1"/>
          </a:solidFill>
          <a:latin typeface="+mn-lt"/>
        </a:defRPr>
      </a:lvl7pPr>
      <a:lvl8pPr marL="2133600" algn="l" defTabSz="381000" rtl="0" fontAlgn="base">
        <a:spcBef>
          <a:spcPct val="0"/>
        </a:spcBef>
        <a:spcAft>
          <a:spcPct val="40000"/>
        </a:spcAft>
        <a:defRPr sz="1200">
          <a:solidFill>
            <a:schemeClr val="tx1"/>
          </a:solidFill>
          <a:latin typeface="+mn-lt"/>
        </a:defRPr>
      </a:lvl8pPr>
      <a:lvl9pPr marL="2590800" algn="l" defTabSz="381000" rtl="0" fontAlgn="base">
        <a:spcBef>
          <a:spcPct val="0"/>
        </a:spcBef>
        <a:spcAft>
          <a:spcPct val="4000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Swiss Centre for International Health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err="1" smtClean="0"/>
              <a:t>Health</a:t>
            </a:r>
            <a:r>
              <a:rPr lang="en-GB" dirty="0" smtClean="0"/>
              <a:t> Systems Support Unit</a:t>
            </a: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7th </a:t>
            </a:r>
            <a:r>
              <a:rPr lang="en-US" sz="2400" dirty="0"/>
              <a:t>International Seminar on public health aspects of NCD - Lausanne </a:t>
            </a:r>
            <a:r>
              <a:rPr lang="en-US" sz="2400" dirty="0" smtClean="0"/>
              <a:t>3-8 June 2013</a:t>
            </a:r>
            <a:endParaRPr lang="en-GB" sz="2400" dirty="0"/>
          </a:p>
          <a:p>
            <a:pPr>
              <a:lnSpc>
                <a:spcPct val="80000"/>
              </a:lnSpc>
            </a:pPr>
            <a:r>
              <a:rPr lang="en-GB" b="1" dirty="0" smtClean="0"/>
              <a:t>Strengthening health systems for the prevention and control of NCDs</a:t>
            </a:r>
            <a:r>
              <a:rPr lang="en-US" dirty="0" smtClean="0"/>
              <a:t> </a:t>
            </a:r>
            <a:endParaRPr lang="en-GB" dirty="0"/>
          </a:p>
          <a:p>
            <a:pPr>
              <a:lnSpc>
                <a:spcPct val="80000"/>
              </a:lnSpc>
            </a:pPr>
            <a:endParaRPr lang="de-CH" sz="2000" dirty="0" smtClean="0"/>
          </a:p>
          <a:p>
            <a:pPr>
              <a:lnSpc>
                <a:spcPct val="80000"/>
              </a:lnSpc>
            </a:pPr>
            <a:r>
              <a:rPr lang="de-CH" sz="2000" dirty="0" err="1" smtClean="0"/>
              <a:t>Thursday</a:t>
            </a:r>
            <a:r>
              <a:rPr lang="de-CH" sz="2000" dirty="0" smtClean="0"/>
              <a:t> 6 June 2013</a:t>
            </a: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000" dirty="0" err="1"/>
              <a:t>Kaspar</a:t>
            </a:r>
            <a:r>
              <a:rPr lang="en-GB" sz="2000" dirty="0"/>
              <a:t> Wyss, Swiss Centre for International Health, Swiss TPH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4994-96A4-46E3-BE15-5E28AA27E5F0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F14B-3059-46D9-830F-05C5E7FA54C2}" type="slidenum">
              <a:rPr lang="en-GB"/>
              <a:pPr/>
              <a:t>10</a:t>
            </a:fld>
            <a:endParaRPr lang="en-GB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692150"/>
            <a:ext cx="6635750" cy="576263"/>
          </a:xfrm>
        </p:spPr>
        <p:txBody>
          <a:bodyPr/>
          <a:lstStyle/>
          <a:p>
            <a:r>
              <a:rPr lang="de-CH" dirty="0" smtClean="0">
                <a:solidFill>
                  <a:srgbClr val="FF0000"/>
                </a:solidFill>
              </a:rPr>
              <a:t>Global </a:t>
            </a:r>
            <a:r>
              <a:rPr lang="de-CH" dirty="0" err="1" smtClean="0">
                <a:solidFill>
                  <a:srgbClr val="FF0000"/>
                </a:solidFill>
              </a:rPr>
              <a:t>Strategies</a:t>
            </a: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16764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252" name="Picture 4" descr="unic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1217613" cy="127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3" name="Picture 5" descr="Resize of Re-exposure of Rotation of DSC010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14112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4" name="Picture 6" descr="mdg_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1341438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5" name="Picture 7" descr="cmh-repo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12795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5013325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2268538" y="1052513"/>
            <a:ext cx="403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Alma Ata – Comprehensive PHC – HFA 2000</a:t>
            </a:r>
          </a:p>
        </p:txBody>
      </p: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2438400" y="20574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UNICEF Child Survival Revolution – Selective PHC</a:t>
            </a:r>
          </a:p>
        </p:txBody>
      </p:sp>
      <p:sp>
        <p:nvSpPr>
          <p:cNvPr id="181259" name="Text Box 11"/>
          <p:cNvSpPr txBox="1">
            <a:spLocks noChangeArrowheads="1"/>
          </p:cNvSpPr>
          <p:nvPr/>
        </p:nvSpPr>
        <p:spPr bwMode="auto">
          <a:xfrm>
            <a:off x="3276600" y="2895600"/>
            <a:ext cx="487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WB WDR’93 Minimum Essential Health Interventions</a:t>
            </a:r>
          </a:p>
        </p:txBody>
      </p:sp>
      <p:sp>
        <p:nvSpPr>
          <p:cNvPr id="181260" name="Text Box 12"/>
          <p:cNvSpPr txBox="1">
            <a:spLocks noChangeArrowheads="1"/>
          </p:cNvSpPr>
          <p:nvPr/>
        </p:nvSpPr>
        <p:spPr bwMode="auto">
          <a:xfrm>
            <a:off x="4114800" y="37338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UN Millennium Development Goals</a:t>
            </a:r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4800600" y="4572000"/>
            <a:ext cx="411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Commission on Macroeconomics and Health</a:t>
            </a:r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>
            <a:off x="5638800" y="54102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Global Fund for AIDS, TB, Malaria</a:t>
            </a:r>
          </a:p>
        </p:txBody>
      </p:sp>
      <p:sp>
        <p:nvSpPr>
          <p:cNvPr id="181263" name="Text Box 15"/>
          <p:cNvSpPr txBox="1">
            <a:spLocks noChangeArrowheads="1"/>
          </p:cNvSpPr>
          <p:nvPr/>
        </p:nvSpPr>
        <p:spPr bwMode="auto">
          <a:xfrm>
            <a:off x="0" y="19812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</a:rPr>
              <a:t>1978</a:t>
            </a:r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838200" y="27432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</a:rPr>
              <a:t>1982</a:t>
            </a:r>
          </a:p>
        </p:txBody>
      </p:sp>
      <p:sp>
        <p:nvSpPr>
          <p:cNvPr id="181265" name="Text Box 17"/>
          <p:cNvSpPr txBox="1">
            <a:spLocks noChangeArrowheads="1"/>
          </p:cNvSpPr>
          <p:nvPr/>
        </p:nvSpPr>
        <p:spPr bwMode="auto">
          <a:xfrm>
            <a:off x="1524000" y="38862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</a:rPr>
              <a:t>1993</a:t>
            </a:r>
          </a:p>
        </p:txBody>
      </p:sp>
      <p:sp>
        <p:nvSpPr>
          <p:cNvPr id="181266" name="Text Box 18"/>
          <p:cNvSpPr txBox="1">
            <a:spLocks noChangeArrowheads="1"/>
          </p:cNvSpPr>
          <p:nvPr/>
        </p:nvSpPr>
        <p:spPr bwMode="auto">
          <a:xfrm>
            <a:off x="2209800" y="4876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</a:rPr>
              <a:t>2000</a:t>
            </a:r>
          </a:p>
        </p:txBody>
      </p:sp>
      <p:sp>
        <p:nvSpPr>
          <p:cNvPr id="181267" name="Text Box 19"/>
          <p:cNvSpPr txBox="1">
            <a:spLocks noChangeArrowheads="1"/>
          </p:cNvSpPr>
          <p:nvPr/>
        </p:nvSpPr>
        <p:spPr bwMode="auto">
          <a:xfrm>
            <a:off x="3124200" y="5638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</a:rPr>
              <a:t>2001</a:t>
            </a:r>
          </a:p>
        </p:txBody>
      </p:sp>
      <p:sp>
        <p:nvSpPr>
          <p:cNvPr id="181268" name="Text Box 20"/>
          <p:cNvSpPr txBox="1">
            <a:spLocks noChangeArrowheads="1"/>
          </p:cNvSpPr>
          <p:nvPr/>
        </p:nvSpPr>
        <p:spPr bwMode="auto">
          <a:xfrm>
            <a:off x="3803650" y="6021388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</a:rPr>
              <a:t>2002</a:t>
            </a:r>
          </a:p>
        </p:txBody>
      </p:sp>
      <p:sp>
        <p:nvSpPr>
          <p:cNvPr id="181271" name="Text Box 23"/>
          <p:cNvSpPr txBox="1">
            <a:spLocks noChangeArrowheads="1"/>
          </p:cNvSpPr>
          <p:nvPr/>
        </p:nvSpPr>
        <p:spPr bwMode="auto">
          <a:xfrm>
            <a:off x="4716463" y="638175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</a:rPr>
              <a:t>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7" grpId="0" autoUpdateAnimBg="0"/>
      <p:bldP spid="181258" grpId="0" autoUpdateAnimBg="0"/>
      <p:bldP spid="181259" grpId="0" autoUpdateAnimBg="0"/>
      <p:bldP spid="181260" grpId="0" autoUpdateAnimBg="0"/>
      <p:bldP spid="181261" grpId="0" autoUpdateAnimBg="0"/>
      <p:bldP spid="181262" grpId="0" autoUpdateAnimBg="0"/>
      <p:bldP spid="181263" grpId="0" autoUpdateAnimBg="0"/>
      <p:bldP spid="181264" grpId="0" autoUpdateAnimBg="0"/>
      <p:bldP spid="181265" grpId="0" autoUpdateAnimBg="0"/>
      <p:bldP spid="181266" grpId="0" autoUpdateAnimBg="0"/>
      <p:bldP spid="181267" grpId="0" autoUpdateAnimBg="0"/>
      <p:bldP spid="181268" grpId="0" autoUpdateAnimBg="0"/>
      <p:bldP spid="1812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4C1DECC-B277-48A3-991B-0363CB4345D1}" type="datetime1">
              <a:rPr lang="en-GB"/>
              <a:pPr eaLnBrk="1" hangingPunct="1"/>
              <a:t>06/06/2013</a:t>
            </a:fld>
            <a:endParaRPr lang="en-GB"/>
          </a:p>
        </p:txBody>
      </p:sp>
      <p:sp>
        <p:nvSpPr>
          <p:cNvPr id="16387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Health systems and services in international comparison - Introduction</a:t>
            </a:r>
            <a:endParaRPr lang="en-GB"/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AF6D3D-3CEC-46C0-ACEC-41E48358A666}" type="slidenum">
              <a:rPr lang="en-GB"/>
              <a:pPr eaLnBrk="1" hangingPunct="1"/>
              <a:t>11</a:t>
            </a:fld>
            <a:endParaRPr lang="en-GB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7544" y="764704"/>
            <a:ext cx="8066087" cy="503238"/>
          </a:xfrm>
        </p:spPr>
        <p:txBody>
          <a:bodyPr/>
          <a:lstStyle/>
          <a:p>
            <a:pPr eaLnBrk="1" hangingPunct="1"/>
            <a:r>
              <a:rPr lang="en-US" dirty="0" smtClean="0"/>
              <a:t>Foundations</a:t>
            </a:r>
          </a:p>
        </p:txBody>
      </p:sp>
      <p:pic>
        <p:nvPicPr>
          <p:cNvPr id="16390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81532">
            <a:off x="336052" y="1922930"/>
            <a:ext cx="2038350" cy="26463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1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62193">
            <a:off x="1970768" y="1848563"/>
            <a:ext cx="2027238" cy="288448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2" name="Text Box 5"/>
          <p:cNvSpPr txBox="1">
            <a:spLocks noChangeArrowheads="1"/>
          </p:cNvSpPr>
          <p:nvPr/>
        </p:nvSpPr>
        <p:spPr bwMode="auto">
          <a:xfrm>
            <a:off x="728112" y="5550693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2000</a:t>
            </a:r>
          </a:p>
        </p:txBody>
      </p:sp>
      <p:sp>
        <p:nvSpPr>
          <p:cNvPr id="16393" name="Text Box 6"/>
          <p:cNvSpPr txBox="1">
            <a:spLocks noChangeArrowheads="1"/>
          </p:cNvSpPr>
          <p:nvPr/>
        </p:nvSpPr>
        <p:spPr bwMode="auto">
          <a:xfrm>
            <a:off x="2483768" y="5550692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2007</a:t>
            </a:r>
          </a:p>
        </p:txBody>
      </p:sp>
      <p:sp>
        <p:nvSpPr>
          <p:cNvPr id="16394" name="Text Box 7"/>
          <p:cNvSpPr txBox="1">
            <a:spLocks noChangeArrowheads="1"/>
          </p:cNvSpPr>
          <p:nvPr/>
        </p:nvSpPr>
        <p:spPr bwMode="auto">
          <a:xfrm>
            <a:off x="5685506" y="5566328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2009</a:t>
            </a:r>
          </a:p>
        </p:txBody>
      </p:sp>
      <p:pic>
        <p:nvPicPr>
          <p:cNvPr id="16395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17923">
            <a:off x="3199099" y="2072147"/>
            <a:ext cx="2155825" cy="28241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6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86322">
            <a:off x="4835526" y="1947157"/>
            <a:ext cx="2174875" cy="3086100"/>
          </a:xfrm>
          <a:noFill/>
        </p:spPr>
      </p:pic>
      <p:sp>
        <p:nvSpPr>
          <p:cNvPr id="16397" name="Text Box 10"/>
          <p:cNvSpPr txBox="1">
            <a:spLocks noChangeArrowheads="1"/>
          </p:cNvSpPr>
          <p:nvPr/>
        </p:nvSpPr>
        <p:spPr bwMode="auto">
          <a:xfrm>
            <a:off x="4067944" y="555069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2008</a:t>
            </a:r>
          </a:p>
        </p:txBody>
      </p:sp>
      <p:pic>
        <p:nvPicPr>
          <p:cNvPr id="32973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4755">
            <a:off x="6505393" y="2043710"/>
            <a:ext cx="2308588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452320" y="553537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/>
              <a:t>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2DD0-CD3C-4F1D-AF3A-6BD4C3E3B9EC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DE8D-6E1B-4E19-93CB-A821B907250D}" type="slidenum">
              <a:rPr lang="en-GB"/>
              <a:pPr/>
              <a:t>12</a:t>
            </a:fld>
            <a:endParaRPr lang="en-GB"/>
          </a:p>
        </p:txBody>
      </p:sp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457200" y="1062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CH" sz="2400" b="1">
                <a:solidFill>
                  <a:srgbClr val="FF0000"/>
                </a:solidFill>
                <a:latin typeface="Verdana" pitchFamily="34" charset="0"/>
              </a:rPr>
              <a:t>Relations between functions and objectives of a health system</a:t>
            </a:r>
            <a:br>
              <a:rPr lang="de-CH" sz="2400" b="1">
                <a:solidFill>
                  <a:srgbClr val="FF0000"/>
                </a:solidFill>
                <a:latin typeface="Verdana" pitchFamily="34" charset="0"/>
              </a:rPr>
            </a:br>
            <a:endParaRPr lang="en-US" sz="1900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6732588" y="6092825"/>
            <a:ext cx="154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200"/>
              <a:t>Source: WHO, 2007</a:t>
            </a:r>
            <a:endParaRPr lang="en-US" sz="1200"/>
          </a:p>
        </p:txBody>
      </p:sp>
      <p:pic>
        <p:nvPicPr>
          <p:cNvPr id="163844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133600"/>
            <a:ext cx="8229600" cy="3819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9559-9C24-43A3-9F0F-8199F30B783C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8D7E-81ED-4733-BE54-360D495BF6DD}" type="slidenum">
              <a:rPr lang="en-GB"/>
              <a:pPr/>
              <a:t>13</a:t>
            </a:fld>
            <a:endParaRPr lang="en-GB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Dynamic architecture and interconnectedness of the health system building blocks</a:t>
            </a:r>
            <a:endParaRPr lang="en-GB" sz="2000">
              <a:solidFill>
                <a:srgbClr val="FF0000"/>
              </a:solidFill>
            </a:endParaRPr>
          </a:p>
        </p:txBody>
      </p:sp>
      <p:pic>
        <p:nvPicPr>
          <p:cNvPr id="164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7638" y="1982788"/>
            <a:ext cx="4124325" cy="3829050"/>
          </a:xfrm>
          <a:noFill/>
          <a:ln/>
        </p:spPr>
      </p:pic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6732588" y="6092825"/>
            <a:ext cx="154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200"/>
              <a:t>Source: WHO, 2009</a:t>
            </a:r>
            <a:endParaRPr lang="en-US"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50D7-8E25-4FBA-AC5C-E67225CB2AA8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0978-DF25-4129-B7E6-30D2417E7222}" type="slidenum">
              <a:rPr lang="en-GB"/>
              <a:pPr/>
              <a:t>14</a:t>
            </a:fld>
            <a:endParaRPr lang="en-GB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Governance Functions according to WHR 2000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defTabSz="914400"/>
            <a:r>
              <a:rPr lang="en-US"/>
              <a:t>The ability to formulate strategic policy directions;</a:t>
            </a:r>
          </a:p>
          <a:p>
            <a:pPr marL="342900" indent="-342900" defTabSz="914400"/>
            <a:r>
              <a:rPr lang="en-US"/>
              <a:t>Ensure good regulation and tools for implementation (powers, incentives, and sanctions);</a:t>
            </a:r>
          </a:p>
          <a:p>
            <a:pPr marL="342900" indent="-342900" defTabSz="914400"/>
            <a:r>
              <a:rPr lang="en-US"/>
              <a:t>Generate necessary intelligence on health system performance in order to ensure accountability and transparency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8A82-90A1-4189-B2CE-10EEACF83121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6EC2-C58E-4A7E-B25E-D2E6A8652CDD}" type="slidenum">
              <a:rPr lang="en-GB"/>
              <a:pPr/>
              <a:t>15</a:t>
            </a:fld>
            <a:endParaRPr lang="en-GB"/>
          </a:p>
        </p:txBody>
      </p:sp>
      <p:sp>
        <p:nvSpPr>
          <p:cNvPr id="294914" name="Titel 1"/>
          <p:cNvSpPr>
            <a:spLocks noGrp="1"/>
          </p:cNvSpPr>
          <p:nvPr>
            <p:ph type="title" idx="4294967295"/>
          </p:nvPr>
        </p:nvSpPr>
        <p:spPr/>
        <p:txBody>
          <a:bodyPr tIns="45720" rIns="91440" anchor="b"/>
          <a:lstStyle/>
          <a:p>
            <a:r>
              <a:rPr lang="de-DE">
                <a:solidFill>
                  <a:srgbClr val="FF0000"/>
                </a:solidFill>
              </a:rPr>
              <a:t>Health System Governance Principles </a:t>
            </a:r>
            <a:br>
              <a:rPr lang="de-DE">
                <a:solidFill>
                  <a:srgbClr val="FF0000"/>
                </a:solidFill>
              </a:rPr>
            </a:br>
            <a:r>
              <a:rPr lang="de-DE" sz="2000">
                <a:solidFill>
                  <a:srgbClr val="FF0000"/>
                </a:solidFill>
              </a:rPr>
              <a:t>(Siddiqi et al. 2009)</a:t>
            </a:r>
            <a:endParaRPr lang="de-DE">
              <a:solidFill>
                <a:srgbClr val="FF0000"/>
              </a:solidFill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</p:nvPr>
        </p:nvGraphicFramePr>
        <p:xfrm>
          <a:off x="687388" y="1760537"/>
          <a:ext cx="8153399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Governance principles</a:t>
            </a:r>
            <a:endParaRPr lang="en-US"/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defTabSz="914400"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Strategic vision:</a:t>
            </a:r>
          </a:p>
          <a:p>
            <a:pPr marL="838200" lvl="1" defTabSz="914400">
              <a:lnSpc>
                <a:spcPct val="80000"/>
              </a:lnSpc>
              <a:buFont typeface="Arial" charset="0"/>
              <a:buChar char="–"/>
            </a:pPr>
            <a:r>
              <a:rPr lang="en-US" sz="1800"/>
              <a:t>Do national health stewards set the long term vision for the nation’s health and the vision for how the health system will achieve this? </a:t>
            </a:r>
          </a:p>
          <a:p>
            <a:pPr marL="838200" lvl="1" defTabSz="914400">
              <a:lnSpc>
                <a:spcPct val="80000"/>
              </a:lnSpc>
              <a:buFont typeface="Arial" charset="0"/>
              <a:buChar char="–"/>
            </a:pPr>
            <a:r>
              <a:rPr lang="en-US" sz="1800"/>
              <a:t>What is the content of this vision?</a:t>
            </a:r>
          </a:p>
          <a:p>
            <a:pPr marL="838200" lvl="1" defTabSz="914400">
              <a:lnSpc>
                <a:spcPct val="80000"/>
              </a:lnSpc>
              <a:buFont typeface="Arial" charset="0"/>
              <a:buChar char="–"/>
            </a:pPr>
            <a:r>
              <a:rPr lang="en-US" sz="1800"/>
              <a:t>How does it speak to values of participation, ownership, equity and justice?</a:t>
            </a:r>
          </a:p>
          <a:p>
            <a:pPr marL="838200" lvl="1" defTabSz="914400">
              <a:lnSpc>
                <a:spcPct val="80000"/>
              </a:lnSpc>
              <a:buFont typeface="Arial" charset="0"/>
              <a:buChar char="–"/>
            </a:pPr>
            <a:r>
              <a:rPr lang="en-US" sz="1800"/>
              <a:t>Intended versus factual strategy?</a:t>
            </a:r>
          </a:p>
          <a:p>
            <a:pPr marL="457200" indent="-457200" defTabSz="914400"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Participation and Consensus orientation</a:t>
            </a:r>
          </a:p>
          <a:p>
            <a:pPr marL="838200" lvl="1" defTabSz="914400">
              <a:lnSpc>
                <a:spcPct val="80000"/>
              </a:lnSpc>
            </a:pPr>
            <a:r>
              <a:rPr lang="en-US" sz="1800"/>
              <a:t>Policy set by MOH &amp; which other stakeholders?</a:t>
            </a:r>
          </a:p>
          <a:p>
            <a:pPr marL="838200" lvl="1" defTabSz="914400">
              <a:lnSpc>
                <a:spcPct val="80000"/>
              </a:lnSpc>
            </a:pPr>
            <a:r>
              <a:rPr lang="en-US" sz="1800"/>
              <a:t>Inter-disciplinarity?</a:t>
            </a:r>
          </a:p>
          <a:p>
            <a:pPr marL="838200" lvl="1" defTabSz="914400">
              <a:lnSpc>
                <a:spcPct val="80000"/>
              </a:lnSpc>
            </a:pPr>
            <a:r>
              <a:rPr lang="en-US" sz="1800"/>
              <a:t>Devolution to local government?</a:t>
            </a:r>
          </a:p>
          <a:p>
            <a:pPr marL="838200" lvl="1" defTabSz="914400">
              <a:lnSpc>
                <a:spcPct val="80000"/>
              </a:lnSpc>
            </a:pPr>
            <a:r>
              <a:rPr lang="en-US" sz="1800"/>
              <a:t>What is degree of participation and consensus with national vision and plans?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45F-7F47-4616-8648-3215F70B30A9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B4BF-43B7-4C43-879E-325E2B80F00D}" type="slidenum">
              <a:rPr lang="en-GB"/>
              <a:pPr/>
              <a:t>16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Governance principles</a:t>
            </a:r>
            <a:endParaRPr lang="en-US"/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defTabSz="914400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Accountability</a:t>
            </a:r>
          </a:p>
          <a:p>
            <a:pPr marL="762000" lvl="1" indent="-304800" defTabSz="914400">
              <a:lnSpc>
                <a:spcPct val="80000"/>
              </a:lnSpc>
            </a:pPr>
            <a:r>
              <a:rPr lang="en-US" sz="1600" dirty="0"/>
              <a:t>Does the legislature have the powers of a) financial and b) bureaucratic oversight?</a:t>
            </a:r>
          </a:p>
          <a:p>
            <a:pPr marL="762000" lvl="1" indent="-304800" defTabSz="914400">
              <a:lnSpc>
                <a:spcPct val="80000"/>
              </a:lnSpc>
            </a:pPr>
            <a:r>
              <a:rPr lang="en-US" sz="1600" dirty="0"/>
              <a:t>Is there an independent general auditor (Supreme Audit Institution) for the whole government and what is its authority?</a:t>
            </a:r>
          </a:p>
          <a:p>
            <a:pPr marL="762000" lvl="1" indent="-304800" defTabSz="914400">
              <a:lnSpc>
                <a:spcPct val="80000"/>
              </a:lnSpc>
            </a:pPr>
            <a:r>
              <a:rPr lang="en-US" sz="1600" dirty="0"/>
              <a:t>What horizontal accountability institutions (e.g. Ombudsman, Anti-corruption Agency, Human Rights Commission etc.) have been established and what is their authority and mandate?</a:t>
            </a:r>
          </a:p>
          <a:p>
            <a:pPr marL="762000" lvl="1" indent="-304800" defTabSz="914400">
              <a:lnSpc>
                <a:spcPct val="80000"/>
              </a:lnSpc>
            </a:pPr>
            <a:r>
              <a:rPr lang="en-US" sz="1600" dirty="0"/>
              <a:t>Do public agencies disclose information on their regulatory and other actions (e.g. procurement), and do they publish regular reports with financial statements? </a:t>
            </a:r>
          </a:p>
          <a:p>
            <a:pPr marL="762000" lvl="1" indent="-304800" defTabSz="914400">
              <a:lnSpc>
                <a:spcPct val="80000"/>
              </a:lnSpc>
            </a:pPr>
            <a:r>
              <a:rPr lang="en-US" sz="1600" dirty="0"/>
              <a:t>How does the MOH handle the press for new policies?</a:t>
            </a:r>
          </a:p>
          <a:p>
            <a:pPr marL="762000" lvl="1" indent="-304800" defTabSz="914400">
              <a:lnSpc>
                <a:spcPct val="80000"/>
              </a:lnSpc>
            </a:pPr>
            <a:r>
              <a:rPr lang="en-US" sz="1600" dirty="0"/>
              <a:t>How does the MOH handle the press when their problems are exposed in the media?</a:t>
            </a:r>
          </a:p>
          <a:p>
            <a:pPr marL="762000" lvl="1" indent="-304800" defTabSz="914400">
              <a:lnSpc>
                <a:spcPct val="80000"/>
              </a:lnSpc>
            </a:pPr>
            <a:r>
              <a:rPr lang="en-US" sz="1600" dirty="0"/>
              <a:t>Does an Ethics code for public officials and health workers exist? </a:t>
            </a:r>
          </a:p>
          <a:p>
            <a:pPr marL="762000" lvl="1" indent="-304800" defTabSz="914400">
              <a:lnSpc>
                <a:spcPct val="80000"/>
              </a:lnSpc>
            </a:pPr>
            <a:r>
              <a:rPr lang="en-US" sz="1600" dirty="0"/>
              <a:t>Can citizens bring charges against politicians and officials? </a:t>
            </a:r>
          </a:p>
          <a:p>
            <a:pPr marL="762000" lvl="1" indent="-304800" defTabSz="914400">
              <a:lnSpc>
                <a:spcPct val="80000"/>
              </a:lnSpc>
            </a:pPr>
            <a:r>
              <a:rPr lang="en-US" sz="1600" dirty="0"/>
              <a:t>Are citizens freely able to assemble and protest matters of public interest?</a:t>
            </a:r>
          </a:p>
          <a:p>
            <a:pPr marL="342900" indent="-342900" defTabSz="914400">
              <a:lnSpc>
                <a:spcPct val="80000"/>
              </a:lnSpc>
            </a:pP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BAEA-3E8B-4A65-8F33-70F1F2AB8A00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57F9-9B86-4D34-8EED-173E12E87FEF}" type="slidenum">
              <a:rPr lang="en-GB"/>
              <a:pPr/>
              <a:t>17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246" y="764704"/>
            <a:ext cx="8066087" cy="503237"/>
          </a:xfrm>
        </p:spPr>
        <p:txBody>
          <a:bodyPr/>
          <a:lstStyle/>
          <a:p>
            <a:r>
              <a:rPr lang="en-GB" sz="2800" dirty="0"/>
              <a:t>Three ways of moving towards universal coverage</a:t>
            </a:r>
            <a:endParaRPr lang="en-US" sz="2800" dirty="0"/>
          </a:p>
        </p:txBody>
      </p:sp>
      <p:grpSp>
        <p:nvGrpSpPr>
          <p:cNvPr id="32771" name="Group 3"/>
          <p:cNvGrpSpPr>
            <a:grpSpLocks noChangeAspect="1"/>
          </p:cNvGrpSpPr>
          <p:nvPr/>
        </p:nvGrpSpPr>
        <p:grpSpPr bwMode="auto">
          <a:xfrm>
            <a:off x="1269247" y="1380815"/>
            <a:ext cx="6638087" cy="4611836"/>
            <a:chOff x="935" y="959"/>
            <a:chExt cx="4890" cy="3203"/>
          </a:xfrm>
        </p:grpSpPr>
        <p:sp>
          <p:nvSpPr>
            <p:cNvPr id="32772" name="AutoShape 4"/>
            <p:cNvSpPr>
              <a:spLocks noChangeAspect="1" noChangeArrowheads="1" noTextEdit="1"/>
            </p:cNvSpPr>
            <p:nvPr/>
          </p:nvSpPr>
          <p:spPr bwMode="auto">
            <a:xfrm>
              <a:off x="935" y="959"/>
              <a:ext cx="4890" cy="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2773" name="Group 5"/>
            <p:cNvGrpSpPr>
              <a:grpSpLocks/>
            </p:cNvGrpSpPr>
            <p:nvPr/>
          </p:nvGrpSpPr>
          <p:grpSpPr bwMode="auto">
            <a:xfrm>
              <a:off x="1960" y="1728"/>
              <a:ext cx="3049" cy="2023"/>
              <a:chOff x="1960" y="1728"/>
              <a:chExt cx="3049" cy="2023"/>
            </a:xfrm>
          </p:grpSpPr>
          <p:sp>
            <p:nvSpPr>
              <p:cNvPr id="32838" name="Freeform 6"/>
              <p:cNvSpPr>
                <a:spLocks/>
              </p:cNvSpPr>
              <p:nvPr/>
            </p:nvSpPr>
            <p:spPr bwMode="auto">
              <a:xfrm>
                <a:off x="1960" y="1728"/>
                <a:ext cx="3049" cy="2023"/>
              </a:xfrm>
              <a:custGeom>
                <a:avLst/>
                <a:gdLst>
                  <a:gd name="T0" fmla="*/ 570 w 3049"/>
                  <a:gd name="T1" fmla="*/ 0 h 2023"/>
                  <a:gd name="T2" fmla="*/ 0 w 3049"/>
                  <a:gd name="T3" fmla="*/ 570 h 2023"/>
                  <a:gd name="T4" fmla="*/ 0 w 3049"/>
                  <a:gd name="T5" fmla="*/ 2023 h 2023"/>
                  <a:gd name="T6" fmla="*/ 2479 w 3049"/>
                  <a:gd name="T7" fmla="*/ 2023 h 2023"/>
                  <a:gd name="T8" fmla="*/ 3049 w 3049"/>
                  <a:gd name="T9" fmla="*/ 1453 h 2023"/>
                  <a:gd name="T10" fmla="*/ 3049 w 3049"/>
                  <a:gd name="T11" fmla="*/ 0 h 2023"/>
                  <a:gd name="T12" fmla="*/ 570 w 3049"/>
                  <a:gd name="T13" fmla="*/ 0 h 20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49" h="2023">
                    <a:moveTo>
                      <a:pt x="570" y="0"/>
                    </a:moveTo>
                    <a:lnTo>
                      <a:pt x="0" y="570"/>
                    </a:lnTo>
                    <a:lnTo>
                      <a:pt x="0" y="2023"/>
                    </a:lnTo>
                    <a:lnTo>
                      <a:pt x="2479" y="2023"/>
                    </a:lnTo>
                    <a:lnTo>
                      <a:pt x="3049" y="1453"/>
                    </a:lnTo>
                    <a:lnTo>
                      <a:pt x="3049" y="0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9" name="Freeform 7"/>
              <p:cNvSpPr>
                <a:spLocks/>
              </p:cNvSpPr>
              <p:nvPr/>
            </p:nvSpPr>
            <p:spPr bwMode="auto">
              <a:xfrm>
                <a:off x="1960" y="1728"/>
                <a:ext cx="3049" cy="570"/>
              </a:xfrm>
              <a:custGeom>
                <a:avLst/>
                <a:gdLst>
                  <a:gd name="T0" fmla="*/ 0 w 3049"/>
                  <a:gd name="T1" fmla="*/ 570 h 570"/>
                  <a:gd name="T2" fmla="*/ 2479 w 3049"/>
                  <a:gd name="T3" fmla="*/ 570 h 570"/>
                  <a:gd name="T4" fmla="*/ 3049 w 3049"/>
                  <a:gd name="T5" fmla="*/ 0 h 570"/>
                  <a:gd name="T6" fmla="*/ 570 w 3049"/>
                  <a:gd name="T7" fmla="*/ 0 h 570"/>
                  <a:gd name="T8" fmla="*/ 0 w 3049"/>
                  <a:gd name="T9" fmla="*/ 570 h 5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9" h="570">
                    <a:moveTo>
                      <a:pt x="0" y="570"/>
                    </a:moveTo>
                    <a:lnTo>
                      <a:pt x="2479" y="570"/>
                    </a:lnTo>
                    <a:lnTo>
                      <a:pt x="3049" y="0"/>
                    </a:lnTo>
                    <a:lnTo>
                      <a:pt x="570" y="0"/>
                    </a:lnTo>
                    <a:lnTo>
                      <a:pt x="0" y="570"/>
                    </a:lnTo>
                    <a:close/>
                  </a:path>
                </a:pathLst>
              </a:custGeom>
              <a:solidFill>
                <a:srgbClr val="FF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0" name="Freeform 8"/>
              <p:cNvSpPr>
                <a:spLocks/>
              </p:cNvSpPr>
              <p:nvPr/>
            </p:nvSpPr>
            <p:spPr bwMode="auto">
              <a:xfrm>
                <a:off x="4439" y="1728"/>
                <a:ext cx="570" cy="2023"/>
              </a:xfrm>
              <a:custGeom>
                <a:avLst/>
                <a:gdLst>
                  <a:gd name="T0" fmla="*/ 0 w 570"/>
                  <a:gd name="T1" fmla="*/ 570 h 2023"/>
                  <a:gd name="T2" fmla="*/ 570 w 570"/>
                  <a:gd name="T3" fmla="*/ 0 h 2023"/>
                  <a:gd name="T4" fmla="*/ 570 w 570"/>
                  <a:gd name="T5" fmla="*/ 1453 h 2023"/>
                  <a:gd name="T6" fmla="*/ 0 w 570"/>
                  <a:gd name="T7" fmla="*/ 2023 h 2023"/>
                  <a:gd name="T8" fmla="*/ 0 w 570"/>
                  <a:gd name="T9" fmla="*/ 570 h 20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0" h="2023">
                    <a:moveTo>
                      <a:pt x="0" y="570"/>
                    </a:moveTo>
                    <a:lnTo>
                      <a:pt x="570" y="0"/>
                    </a:lnTo>
                    <a:lnTo>
                      <a:pt x="570" y="1453"/>
                    </a:lnTo>
                    <a:lnTo>
                      <a:pt x="0" y="2023"/>
                    </a:lnTo>
                    <a:lnTo>
                      <a:pt x="0" y="570"/>
                    </a:lnTo>
                    <a:close/>
                  </a:path>
                </a:pathLst>
              </a:custGeom>
              <a:solidFill>
                <a:srgbClr val="C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1" name="Freeform 9"/>
              <p:cNvSpPr>
                <a:spLocks/>
              </p:cNvSpPr>
              <p:nvPr/>
            </p:nvSpPr>
            <p:spPr bwMode="auto">
              <a:xfrm>
                <a:off x="1960" y="1728"/>
                <a:ext cx="3049" cy="2023"/>
              </a:xfrm>
              <a:custGeom>
                <a:avLst/>
                <a:gdLst>
                  <a:gd name="T0" fmla="*/ 570 w 3049"/>
                  <a:gd name="T1" fmla="*/ 0 h 2023"/>
                  <a:gd name="T2" fmla="*/ 0 w 3049"/>
                  <a:gd name="T3" fmla="*/ 570 h 2023"/>
                  <a:gd name="T4" fmla="*/ 0 w 3049"/>
                  <a:gd name="T5" fmla="*/ 2023 h 2023"/>
                  <a:gd name="T6" fmla="*/ 2479 w 3049"/>
                  <a:gd name="T7" fmla="*/ 2023 h 2023"/>
                  <a:gd name="T8" fmla="*/ 3049 w 3049"/>
                  <a:gd name="T9" fmla="*/ 1453 h 2023"/>
                  <a:gd name="T10" fmla="*/ 3049 w 3049"/>
                  <a:gd name="T11" fmla="*/ 0 h 2023"/>
                  <a:gd name="T12" fmla="*/ 570 w 3049"/>
                  <a:gd name="T13" fmla="*/ 0 h 20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49" h="2023">
                    <a:moveTo>
                      <a:pt x="570" y="0"/>
                    </a:moveTo>
                    <a:lnTo>
                      <a:pt x="0" y="570"/>
                    </a:lnTo>
                    <a:lnTo>
                      <a:pt x="0" y="2023"/>
                    </a:lnTo>
                    <a:lnTo>
                      <a:pt x="2479" y="2023"/>
                    </a:lnTo>
                    <a:lnTo>
                      <a:pt x="3049" y="1453"/>
                    </a:lnTo>
                    <a:lnTo>
                      <a:pt x="3049" y="0"/>
                    </a:lnTo>
                    <a:lnTo>
                      <a:pt x="570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2" name="Freeform 10"/>
              <p:cNvSpPr>
                <a:spLocks/>
              </p:cNvSpPr>
              <p:nvPr/>
            </p:nvSpPr>
            <p:spPr bwMode="auto">
              <a:xfrm>
                <a:off x="1960" y="1728"/>
                <a:ext cx="3049" cy="570"/>
              </a:xfrm>
              <a:custGeom>
                <a:avLst/>
                <a:gdLst>
                  <a:gd name="T0" fmla="*/ 0 w 3049"/>
                  <a:gd name="T1" fmla="*/ 570 h 570"/>
                  <a:gd name="T2" fmla="*/ 2479 w 3049"/>
                  <a:gd name="T3" fmla="*/ 570 h 570"/>
                  <a:gd name="T4" fmla="*/ 3049 w 3049"/>
                  <a:gd name="T5" fmla="*/ 0 h 5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9" h="570">
                    <a:moveTo>
                      <a:pt x="0" y="570"/>
                    </a:moveTo>
                    <a:lnTo>
                      <a:pt x="2479" y="570"/>
                    </a:lnTo>
                    <a:lnTo>
                      <a:pt x="3049" y="0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3" name="Line 11"/>
              <p:cNvSpPr>
                <a:spLocks noChangeShapeType="1"/>
              </p:cNvSpPr>
              <p:nvPr/>
            </p:nvSpPr>
            <p:spPr bwMode="auto">
              <a:xfrm>
                <a:off x="4439" y="2298"/>
                <a:ext cx="0" cy="145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2774" name="Freeform 12"/>
            <p:cNvSpPr>
              <a:spLocks/>
            </p:cNvSpPr>
            <p:nvPr/>
          </p:nvSpPr>
          <p:spPr bwMode="auto">
            <a:xfrm>
              <a:off x="1960" y="3153"/>
              <a:ext cx="3049" cy="585"/>
            </a:xfrm>
            <a:custGeom>
              <a:avLst/>
              <a:gdLst>
                <a:gd name="T0" fmla="*/ 580 w 3049"/>
                <a:gd name="T1" fmla="*/ 0 h 585"/>
                <a:gd name="T2" fmla="*/ 0 w 3049"/>
                <a:gd name="T3" fmla="*/ 585 h 585"/>
                <a:gd name="T4" fmla="*/ 2470 w 3049"/>
                <a:gd name="T5" fmla="*/ 585 h 585"/>
                <a:gd name="T6" fmla="*/ 3049 w 3049"/>
                <a:gd name="T7" fmla="*/ 0 h 585"/>
                <a:gd name="T8" fmla="*/ 580 w 3049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9" h="585">
                  <a:moveTo>
                    <a:pt x="580" y="0"/>
                  </a:moveTo>
                  <a:lnTo>
                    <a:pt x="0" y="585"/>
                  </a:lnTo>
                  <a:lnTo>
                    <a:pt x="2470" y="585"/>
                  </a:lnTo>
                  <a:lnTo>
                    <a:pt x="3049" y="0"/>
                  </a:lnTo>
                  <a:lnTo>
                    <a:pt x="580" y="0"/>
                  </a:lnTo>
                  <a:close/>
                </a:path>
              </a:pathLst>
            </a:custGeom>
            <a:noFill/>
            <a:ln w="2381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2775" name="Group 13"/>
            <p:cNvGrpSpPr>
              <a:grpSpLocks/>
            </p:cNvGrpSpPr>
            <p:nvPr/>
          </p:nvGrpSpPr>
          <p:grpSpPr bwMode="auto">
            <a:xfrm>
              <a:off x="3100" y="3124"/>
              <a:ext cx="1487" cy="617"/>
              <a:chOff x="3100" y="3124"/>
              <a:chExt cx="1487" cy="617"/>
            </a:xfrm>
          </p:grpSpPr>
          <p:sp>
            <p:nvSpPr>
              <p:cNvPr id="32832" name="Freeform 14"/>
              <p:cNvSpPr>
                <a:spLocks/>
              </p:cNvSpPr>
              <p:nvPr/>
            </p:nvSpPr>
            <p:spPr bwMode="auto">
              <a:xfrm>
                <a:off x="3100" y="3124"/>
                <a:ext cx="1487" cy="617"/>
              </a:xfrm>
              <a:custGeom>
                <a:avLst/>
                <a:gdLst>
                  <a:gd name="T0" fmla="*/ 154 w 1487"/>
                  <a:gd name="T1" fmla="*/ 0 h 617"/>
                  <a:gd name="T2" fmla="*/ 0 w 1487"/>
                  <a:gd name="T3" fmla="*/ 155 h 617"/>
                  <a:gd name="T4" fmla="*/ 0 w 1487"/>
                  <a:gd name="T5" fmla="*/ 617 h 617"/>
                  <a:gd name="T6" fmla="*/ 1333 w 1487"/>
                  <a:gd name="T7" fmla="*/ 617 h 617"/>
                  <a:gd name="T8" fmla="*/ 1487 w 1487"/>
                  <a:gd name="T9" fmla="*/ 463 h 617"/>
                  <a:gd name="T10" fmla="*/ 1487 w 1487"/>
                  <a:gd name="T11" fmla="*/ 0 h 617"/>
                  <a:gd name="T12" fmla="*/ 154 w 1487"/>
                  <a:gd name="T13" fmla="*/ 0 h 6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87" h="617">
                    <a:moveTo>
                      <a:pt x="154" y="0"/>
                    </a:moveTo>
                    <a:lnTo>
                      <a:pt x="0" y="155"/>
                    </a:lnTo>
                    <a:lnTo>
                      <a:pt x="0" y="617"/>
                    </a:lnTo>
                    <a:lnTo>
                      <a:pt x="1333" y="617"/>
                    </a:lnTo>
                    <a:lnTo>
                      <a:pt x="1487" y="463"/>
                    </a:lnTo>
                    <a:lnTo>
                      <a:pt x="1487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BBE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3" name="Freeform 15"/>
              <p:cNvSpPr>
                <a:spLocks/>
              </p:cNvSpPr>
              <p:nvPr/>
            </p:nvSpPr>
            <p:spPr bwMode="auto">
              <a:xfrm>
                <a:off x="3100" y="3124"/>
                <a:ext cx="1487" cy="155"/>
              </a:xfrm>
              <a:custGeom>
                <a:avLst/>
                <a:gdLst>
                  <a:gd name="T0" fmla="*/ 0 w 1487"/>
                  <a:gd name="T1" fmla="*/ 155 h 155"/>
                  <a:gd name="T2" fmla="*/ 1333 w 1487"/>
                  <a:gd name="T3" fmla="*/ 155 h 155"/>
                  <a:gd name="T4" fmla="*/ 1487 w 1487"/>
                  <a:gd name="T5" fmla="*/ 0 h 155"/>
                  <a:gd name="T6" fmla="*/ 154 w 1487"/>
                  <a:gd name="T7" fmla="*/ 0 h 155"/>
                  <a:gd name="T8" fmla="*/ 0 w 1487"/>
                  <a:gd name="T9" fmla="*/ 155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7" h="155">
                    <a:moveTo>
                      <a:pt x="0" y="155"/>
                    </a:moveTo>
                    <a:lnTo>
                      <a:pt x="1333" y="155"/>
                    </a:lnTo>
                    <a:lnTo>
                      <a:pt x="1487" y="0"/>
                    </a:lnTo>
                    <a:lnTo>
                      <a:pt x="154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C9E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4" name="Freeform 16"/>
              <p:cNvSpPr>
                <a:spLocks/>
              </p:cNvSpPr>
              <p:nvPr/>
            </p:nvSpPr>
            <p:spPr bwMode="auto">
              <a:xfrm>
                <a:off x="4433" y="3124"/>
                <a:ext cx="154" cy="617"/>
              </a:xfrm>
              <a:custGeom>
                <a:avLst/>
                <a:gdLst>
                  <a:gd name="T0" fmla="*/ 0 w 154"/>
                  <a:gd name="T1" fmla="*/ 155 h 617"/>
                  <a:gd name="T2" fmla="*/ 154 w 154"/>
                  <a:gd name="T3" fmla="*/ 0 h 617"/>
                  <a:gd name="T4" fmla="*/ 154 w 154"/>
                  <a:gd name="T5" fmla="*/ 463 h 617"/>
                  <a:gd name="T6" fmla="*/ 0 w 154"/>
                  <a:gd name="T7" fmla="*/ 617 h 617"/>
                  <a:gd name="T8" fmla="*/ 0 w 154"/>
                  <a:gd name="T9" fmla="*/ 155 h 6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617">
                    <a:moveTo>
                      <a:pt x="0" y="155"/>
                    </a:moveTo>
                    <a:lnTo>
                      <a:pt x="154" y="0"/>
                    </a:lnTo>
                    <a:lnTo>
                      <a:pt x="154" y="463"/>
                    </a:lnTo>
                    <a:lnTo>
                      <a:pt x="0" y="617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96B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5" name="Freeform 17"/>
              <p:cNvSpPr>
                <a:spLocks/>
              </p:cNvSpPr>
              <p:nvPr/>
            </p:nvSpPr>
            <p:spPr bwMode="auto">
              <a:xfrm>
                <a:off x="3100" y="3124"/>
                <a:ext cx="1487" cy="617"/>
              </a:xfrm>
              <a:custGeom>
                <a:avLst/>
                <a:gdLst>
                  <a:gd name="T0" fmla="*/ 154 w 1487"/>
                  <a:gd name="T1" fmla="*/ 0 h 617"/>
                  <a:gd name="T2" fmla="*/ 0 w 1487"/>
                  <a:gd name="T3" fmla="*/ 155 h 617"/>
                  <a:gd name="T4" fmla="*/ 0 w 1487"/>
                  <a:gd name="T5" fmla="*/ 617 h 617"/>
                  <a:gd name="T6" fmla="*/ 1333 w 1487"/>
                  <a:gd name="T7" fmla="*/ 617 h 617"/>
                  <a:gd name="T8" fmla="*/ 1487 w 1487"/>
                  <a:gd name="T9" fmla="*/ 463 h 617"/>
                  <a:gd name="T10" fmla="*/ 1487 w 1487"/>
                  <a:gd name="T11" fmla="*/ 0 h 617"/>
                  <a:gd name="T12" fmla="*/ 154 w 1487"/>
                  <a:gd name="T13" fmla="*/ 0 h 6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87" h="617">
                    <a:moveTo>
                      <a:pt x="154" y="0"/>
                    </a:moveTo>
                    <a:lnTo>
                      <a:pt x="0" y="155"/>
                    </a:lnTo>
                    <a:lnTo>
                      <a:pt x="0" y="617"/>
                    </a:lnTo>
                    <a:lnTo>
                      <a:pt x="1333" y="617"/>
                    </a:lnTo>
                    <a:lnTo>
                      <a:pt x="1487" y="463"/>
                    </a:lnTo>
                    <a:lnTo>
                      <a:pt x="1487" y="0"/>
                    </a:lnTo>
                    <a:lnTo>
                      <a:pt x="154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6" name="Freeform 18"/>
              <p:cNvSpPr>
                <a:spLocks/>
              </p:cNvSpPr>
              <p:nvPr/>
            </p:nvSpPr>
            <p:spPr bwMode="auto">
              <a:xfrm>
                <a:off x="3100" y="3124"/>
                <a:ext cx="1487" cy="155"/>
              </a:xfrm>
              <a:custGeom>
                <a:avLst/>
                <a:gdLst>
                  <a:gd name="T0" fmla="*/ 0 w 1487"/>
                  <a:gd name="T1" fmla="*/ 155 h 155"/>
                  <a:gd name="T2" fmla="*/ 1333 w 1487"/>
                  <a:gd name="T3" fmla="*/ 155 h 155"/>
                  <a:gd name="T4" fmla="*/ 1487 w 1487"/>
                  <a:gd name="T5" fmla="*/ 0 h 1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87" h="155">
                    <a:moveTo>
                      <a:pt x="0" y="155"/>
                    </a:moveTo>
                    <a:lnTo>
                      <a:pt x="1333" y="155"/>
                    </a:lnTo>
                    <a:lnTo>
                      <a:pt x="1487" y="0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7" name="Line 19"/>
              <p:cNvSpPr>
                <a:spLocks noChangeShapeType="1"/>
              </p:cNvSpPr>
              <p:nvPr/>
            </p:nvSpPr>
            <p:spPr bwMode="auto">
              <a:xfrm>
                <a:off x="4433" y="3279"/>
                <a:ext cx="0" cy="462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2776" name="Rectangle 20"/>
            <p:cNvSpPr>
              <a:spLocks noChangeArrowheads="1"/>
            </p:cNvSpPr>
            <p:nvPr/>
          </p:nvSpPr>
          <p:spPr bwMode="auto">
            <a:xfrm>
              <a:off x="3233" y="3364"/>
              <a:ext cx="101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000000"/>
                  </a:solidFill>
                </a:rPr>
                <a:t>Public expenditure</a:t>
              </a:r>
              <a:endParaRPr lang="en-US"/>
            </a:p>
          </p:txBody>
        </p:sp>
        <p:sp>
          <p:nvSpPr>
            <p:cNvPr id="32777" name="Rectangle 21"/>
            <p:cNvSpPr>
              <a:spLocks noChangeArrowheads="1"/>
            </p:cNvSpPr>
            <p:nvPr/>
          </p:nvSpPr>
          <p:spPr bwMode="auto">
            <a:xfrm>
              <a:off x="3505" y="3509"/>
              <a:ext cx="50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000000"/>
                  </a:solidFill>
                </a:rPr>
                <a:t>on health</a:t>
              </a:r>
              <a:endParaRPr lang="en-US"/>
            </a:p>
          </p:txBody>
        </p:sp>
        <p:grpSp>
          <p:nvGrpSpPr>
            <p:cNvPr id="32778" name="Group 22"/>
            <p:cNvGrpSpPr>
              <a:grpSpLocks/>
            </p:cNvGrpSpPr>
            <p:nvPr/>
          </p:nvGrpSpPr>
          <p:grpSpPr bwMode="auto">
            <a:xfrm>
              <a:off x="1960" y="1443"/>
              <a:ext cx="3049" cy="2308"/>
              <a:chOff x="1960" y="1443"/>
              <a:chExt cx="3049" cy="2308"/>
            </a:xfrm>
          </p:grpSpPr>
          <p:sp>
            <p:nvSpPr>
              <p:cNvPr id="32829" name="Freeform 23"/>
              <p:cNvSpPr>
                <a:spLocks/>
              </p:cNvSpPr>
              <p:nvPr/>
            </p:nvSpPr>
            <p:spPr bwMode="auto">
              <a:xfrm>
                <a:off x="1960" y="1443"/>
                <a:ext cx="3049" cy="2308"/>
              </a:xfrm>
              <a:custGeom>
                <a:avLst/>
                <a:gdLst>
                  <a:gd name="T0" fmla="*/ 577 w 3049"/>
                  <a:gd name="T1" fmla="*/ 0 h 2308"/>
                  <a:gd name="T2" fmla="*/ 0 w 3049"/>
                  <a:gd name="T3" fmla="*/ 577 h 2308"/>
                  <a:gd name="T4" fmla="*/ 0 w 3049"/>
                  <a:gd name="T5" fmla="*/ 2308 h 2308"/>
                  <a:gd name="T6" fmla="*/ 2472 w 3049"/>
                  <a:gd name="T7" fmla="*/ 2308 h 2308"/>
                  <a:gd name="T8" fmla="*/ 3049 w 3049"/>
                  <a:gd name="T9" fmla="*/ 1731 h 2308"/>
                  <a:gd name="T10" fmla="*/ 3049 w 3049"/>
                  <a:gd name="T11" fmla="*/ 0 h 2308"/>
                  <a:gd name="T12" fmla="*/ 577 w 3049"/>
                  <a:gd name="T13" fmla="*/ 0 h 23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49" h="2308">
                    <a:moveTo>
                      <a:pt x="577" y="0"/>
                    </a:moveTo>
                    <a:lnTo>
                      <a:pt x="0" y="577"/>
                    </a:lnTo>
                    <a:lnTo>
                      <a:pt x="0" y="2308"/>
                    </a:lnTo>
                    <a:lnTo>
                      <a:pt x="2472" y="2308"/>
                    </a:lnTo>
                    <a:lnTo>
                      <a:pt x="3049" y="1731"/>
                    </a:lnTo>
                    <a:lnTo>
                      <a:pt x="3049" y="0"/>
                    </a:lnTo>
                    <a:lnTo>
                      <a:pt x="577" y="0"/>
                    </a:lnTo>
                    <a:close/>
                  </a:path>
                </a:pathLst>
              </a:custGeom>
              <a:noFill/>
              <a:ln w="238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0" name="Freeform 24"/>
              <p:cNvSpPr>
                <a:spLocks/>
              </p:cNvSpPr>
              <p:nvPr/>
            </p:nvSpPr>
            <p:spPr bwMode="auto">
              <a:xfrm>
                <a:off x="1960" y="1443"/>
                <a:ext cx="3049" cy="577"/>
              </a:xfrm>
              <a:custGeom>
                <a:avLst/>
                <a:gdLst>
                  <a:gd name="T0" fmla="*/ 0 w 3049"/>
                  <a:gd name="T1" fmla="*/ 577 h 577"/>
                  <a:gd name="T2" fmla="*/ 2472 w 3049"/>
                  <a:gd name="T3" fmla="*/ 577 h 577"/>
                  <a:gd name="T4" fmla="*/ 3049 w 3049"/>
                  <a:gd name="T5" fmla="*/ 0 h 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9" h="577">
                    <a:moveTo>
                      <a:pt x="0" y="577"/>
                    </a:moveTo>
                    <a:lnTo>
                      <a:pt x="2472" y="577"/>
                    </a:lnTo>
                    <a:lnTo>
                      <a:pt x="3049" y="0"/>
                    </a:lnTo>
                  </a:path>
                </a:pathLst>
              </a:custGeom>
              <a:noFill/>
              <a:ln w="238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1" name="Line 25"/>
              <p:cNvSpPr>
                <a:spLocks noChangeShapeType="1"/>
              </p:cNvSpPr>
              <p:nvPr/>
            </p:nvSpPr>
            <p:spPr bwMode="auto">
              <a:xfrm>
                <a:off x="4432" y="2020"/>
                <a:ext cx="0" cy="17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2779" name="Line 26"/>
            <p:cNvSpPr>
              <a:spLocks noChangeShapeType="1"/>
            </p:cNvSpPr>
            <p:nvPr/>
          </p:nvSpPr>
          <p:spPr bwMode="auto">
            <a:xfrm>
              <a:off x="2531" y="1443"/>
              <a:ext cx="0" cy="172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80" name="Freeform 27"/>
            <p:cNvSpPr>
              <a:spLocks noEditPoints="1"/>
            </p:cNvSpPr>
            <p:nvPr/>
          </p:nvSpPr>
          <p:spPr bwMode="auto">
            <a:xfrm>
              <a:off x="1932" y="3928"/>
              <a:ext cx="2497" cy="68"/>
            </a:xfrm>
            <a:custGeom>
              <a:avLst/>
              <a:gdLst>
                <a:gd name="T0" fmla="*/ 2497 w 2497"/>
                <a:gd name="T1" fmla="*/ 44 h 68"/>
                <a:gd name="T2" fmla="*/ 56 w 2497"/>
                <a:gd name="T3" fmla="*/ 45 h 68"/>
                <a:gd name="T4" fmla="*/ 56 w 2497"/>
                <a:gd name="T5" fmla="*/ 22 h 68"/>
                <a:gd name="T6" fmla="*/ 2497 w 2497"/>
                <a:gd name="T7" fmla="*/ 22 h 68"/>
                <a:gd name="T8" fmla="*/ 2497 w 2497"/>
                <a:gd name="T9" fmla="*/ 44 h 68"/>
                <a:gd name="T10" fmla="*/ 68 w 2497"/>
                <a:gd name="T11" fmla="*/ 68 h 68"/>
                <a:gd name="T12" fmla="*/ 0 w 2497"/>
                <a:gd name="T13" fmla="*/ 34 h 68"/>
                <a:gd name="T14" fmla="*/ 68 w 2497"/>
                <a:gd name="T15" fmla="*/ 0 h 68"/>
                <a:gd name="T16" fmla="*/ 68 w 2497"/>
                <a:gd name="T17" fmla="*/ 6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97" h="68">
                  <a:moveTo>
                    <a:pt x="2497" y="44"/>
                  </a:moveTo>
                  <a:lnTo>
                    <a:pt x="56" y="45"/>
                  </a:lnTo>
                  <a:lnTo>
                    <a:pt x="56" y="22"/>
                  </a:lnTo>
                  <a:lnTo>
                    <a:pt x="2497" y="22"/>
                  </a:lnTo>
                  <a:lnTo>
                    <a:pt x="2497" y="44"/>
                  </a:lnTo>
                  <a:close/>
                  <a:moveTo>
                    <a:pt x="68" y="68"/>
                  </a:moveTo>
                  <a:lnTo>
                    <a:pt x="0" y="34"/>
                  </a:lnTo>
                  <a:lnTo>
                    <a:pt x="68" y="0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1" name="Freeform 28"/>
            <p:cNvSpPr>
              <a:spLocks noEditPoints="1"/>
            </p:cNvSpPr>
            <p:nvPr/>
          </p:nvSpPr>
          <p:spPr bwMode="auto">
            <a:xfrm>
              <a:off x="4533" y="3277"/>
              <a:ext cx="624" cy="659"/>
            </a:xfrm>
            <a:custGeom>
              <a:avLst/>
              <a:gdLst>
                <a:gd name="T0" fmla="*/ 0 w 624"/>
                <a:gd name="T1" fmla="*/ 643 h 659"/>
                <a:gd name="T2" fmla="*/ 577 w 624"/>
                <a:gd name="T3" fmla="*/ 33 h 659"/>
                <a:gd name="T4" fmla="*/ 593 w 624"/>
                <a:gd name="T5" fmla="*/ 49 h 659"/>
                <a:gd name="T6" fmla="*/ 17 w 624"/>
                <a:gd name="T7" fmla="*/ 659 h 659"/>
                <a:gd name="T8" fmla="*/ 0 w 624"/>
                <a:gd name="T9" fmla="*/ 643 h 659"/>
                <a:gd name="T10" fmla="*/ 553 w 624"/>
                <a:gd name="T11" fmla="*/ 26 h 659"/>
                <a:gd name="T12" fmla="*/ 624 w 624"/>
                <a:gd name="T13" fmla="*/ 0 h 659"/>
                <a:gd name="T14" fmla="*/ 602 w 624"/>
                <a:gd name="T15" fmla="*/ 73 h 659"/>
                <a:gd name="T16" fmla="*/ 553 w 624"/>
                <a:gd name="T17" fmla="*/ 26 h 6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4" h="659">
                  <a:moveTo>
                    <a:pt x="0" y="643"/>
                  </a:moveTo>
                  <a:lnTo>
                    <a:pt x="577" y="33"/>
                  </a:lnTo>
                  <a:lnTo>
                    <a:pt x="593" y="49"/>
                  </a:lnTo>
                  <a:lnTo>
                    <a:pt x="17" y="659"/>
                  </a:lnTo>
                  <a:lnTo>
                    <a:pt x="0" y="643"/>
                  </a:lnTo>
                  <a:close/>
                  <a:moveTo>
                    <a:pt x="553" y="26"/>
                  </a:moveTo>
                  <a:lnTo>
                    <a:pt x="624" y="0"/>
                  </a:lnTo>
                  <a:lnTo>
                    <a:pt x="602" y="73"/>
                  </a:lnTo>
                  <a:lnTo>
                    <a:pt x="553" y="26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2" name="Freeform 29"/>
            <p:cNvSpPr>
              <a:spLocks noEditPoints="1"/>
            </p:cNvSpPr>
            <p:nvPr/>
          </p:nvSpPr>
          <p:spPr bwMode="auto">
            <a:xfrm>
              <a:off x="5118" y="1415"/>
              <a:ext cx="68" cy="1723"/>
            </a:xfrm>
            <a:custGeom>
              <a:avLst/>
              <a:gdLst>
                <a:gd name="T0" fmla="*/ 23 w 68"/>
                <a:gd name="T1" fmla="*/ 1723 h 1723"/>
                <a:gd name="T2" fmla="*/ 23 w 68"/>
                <a:gd name="T3" fmla="*/ 56 h 1723"/>
                <a:gd name="T4" fmla="*/ 45 w 68"/>
                <a:gd name="T5" fmla="*/ 56 h 1723"/>
                <a:gd name="T6" fmla="*/ 46 w 68"/>
                <a:gd name="T7" fmla="*/ 1723 h 1723"/>
                <a:gd name="T8" fmla="*/ 23 w 68"/>
                <a:gd name="T9" fmla="*/ 1723 h 1723"/>
                <a:gd name="T10" fmla="*/ 0 w 68"/>
                <a:gd name="T11" fmla="*/ 68 h 1723"/>
                <a:gd name="T12" fmla="*/ 34 w 68"/>
                <a:gd name="T13" fmla="*/ 0 h 1723"/>
                <a:gd name="T14" fmla="*/ 68 w 68"/>
                <a:gd name="T15" fmla="*/ 68 h 1723"/>
                <a:gd name="T16" fmla="*/ 0 w 68"/>
                <a:gd name="T17" fmla="*/ 68 h 17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1723">
                  <a:moveTo>
                    <a:pt x="23" y="1723"/>
                  </a:moveTo>
                  <a:lnTo>
                    <a:pt x="23" y="56"/>
                  </a:lnTo>
                  <a:lnTo>
                    <a:pt x="45" y="56"/>
                  </a:lnTo>
                  <a:lnTo>
                    <a:pt x="46" y="1723"/>
                  </a:lnTo>
                  <a:lnTo>
                    <a:pt x="23" y="1723"/>
                  </a:lnTo>
                  <a:close/>
                  <a:moveTo>
                    <a:pt x="0" y="68"/>
                  </a:moveTo>
                  <a:lnTo>
                    <a:pt x="34" y="0"/>
                  </a:lnTo>
                  <a:lnTo>
                    <a:pt x="68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3" name="Freeform 30"/>
            <p:cNvSpPr>
              <a:spLocks/>
            </p:cNvSpPr>
            <p:nvPr/>
          </p:nvSpPr>
          <p:spPr bwMode="auto">
            <a:xfrm>
              <a:off x="1691" y="2253"/>
              <a:ext cx="227" cy="1495"/>
            </a:xfrm>
            <a:custGeom>
              <a:avLst/>
              <a:gdLst>
                <a:gd name="T0" fmla="*/ 5 w 1509"/>
                <a:gd name="T1" fmla="*/ 0 h 9921"/>
                <a:gd name="T2" fmla="*/ 3 w 1509"/>
                <a:gd name="T3" fmla="*/ 3 h 9921"/>
                <a:gd name="T4" fmla="*/ 3 w 1509"/>
                <a:gd name="T5" fmla="*/ 14 h 9921"/>
                <a:gd name="T6" fmla="*/ 0 w 1509"/>
                <a:gd name="T7" fmla="*/ 17 h 9921"/>
                <a:gd name="T8" fmla="*/ 3 w 1509"/>
                <a:gd name="T9" fmla="*/ 20 h 9921"/>
                <a:gd name="T10" fmla="*/ 3 w 1509"/>
                <a:gd name="T11" fmla="*/ 31 h 9921"/>
                <a:gd name="T12" fmla="*/ 5 w 1509"/>
                <a:gd name="T13" fmla="*/ 34 h 99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9" h="9921">
                  <a:moveTo>
                    <a:pt x="1509" y="0"/>
                  </a:moveTo>
                  <a:cubicBezTo>
                    <a:pt x="1092" y="0"/>
                    <a:pt x="754" y="370"/>
                    <a:pt x="754" y="827"/>
                  </a:cubicBezTo>
                  <a:lnTo>
                    <a:pt x="754" y="4134"/>
                  </a:lnTo>
                  <a:cubicBezTo>
                    <a:pt x="754" y="4590"/>
                    <a:pt x="417" y="4960"/>
                    <a:pt x="0" y="4960"/>
                  </a:cubicBezTo>
                  <a:cubicBezTo>
                    <a:pt x="417" y="4960"/>
                    <a:pt x="754" y="5331"/>
                    <a:pt x="754" y="5787"/>
                  </a:cubicBezTo>
                  <a:lnTo>
                    <a:pt x="754" y="9094"/>
                  </a:lnTo>
                  <a:cubicBezTo>
                    <a:pt x="754" y="9551"/>
                    <a:pt x="1092" y="9921"/>
                    <a:pt x="1509" y="9921"/>
                  </a:cubicBezTo>
                </a:path>
              </a:pathLst>
            </a:custGeom>
            <a:noFill/>
            <a:ln w="23813" cap="flat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84" name="Freeform 31"/>
            <p:cNvSpPr>
              <a:spLocks/>
            </p:cNvSpPr>
            <p:nvPr/>
          </p:nvSpPr>
          <p:spPr bwMode="auto">
            <a:xfrm>
              <a:off x="2580" y="1169"/>
              <a:ext cx="2401" cy="228"/>
            </a:xfrm>
            <a:custGeom>
              <a:avLst/>
              <a:gdLst>
                <a:gd name="T0" fmla="*/ 55 w 15925"/>
                <a:gd name="T1" fmla="*/ 5 h 1513"/>
                <a:gd name="T2" fmla="*/ 50 w 15925"/>
                <a:gd name="T3" fmla="*/ 3 h 1513"/>
                <a:gd name="T4" fmla="*/ 32 w 15925"/>
                <a:gd name="T5" fmla="*/ 3 h 1513"/>
                <a:gd name="T6" fmla="*/ 27 w 15925"/>
                <a:gd name="T7" fmla="*/ 0 h 1513"/>
                <a:gd name="T8" fmla="*/ 23 w 15925"/>
                <a:gd name="T9" fmla="*/ 3 h 1513"/>
                <a:gd name="T10" fmla="*/ 5 w 15925"/>
                <a:gd name="T11" fmla="*/ 3 h 1513"/>
                <a:gd name="T12" fmla="*/ 0 w 15925"/>
                <a:gd name="T13" fmla="*/ 5 h 15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25" h="1513">
                  <a:moveTo>
                    <a:pt x="15925" y="1513"/>
                  </a:moveTo>
                  <a:cubicBezTo>
                    <a:pt x="15925" y="1095"/>
                    <a:pt x="15331" y="757"/>
                    <a:pt x="14598" y="757"/>
                  </a:cubicBezTo>
                  <a:lnTo>
                    <a:pt x="9290" y="757"/>
                  </a:lnTo>
                  <a:cubicBezTo>
                    <a:pt x="8557" y="757"/>
                    <a:pt x="7963" y="418"/>
                    <a:pt x="7963" y="0"/>
                  </a:cubicBezTo>
                  <a:cubicBezTo>
                    <a:pt x="7963" y="418"/>
                    <a:pt x="7369" y="757"/>
                    <a:pt x="6636" y="757"/>
                  </a:cubicBezTo>
                  <a:lnTo>
                    <a:pt x="1327" y="757"/>
                  </a:lnTo>
                  <a:cubicBezTo>
                    <a:pt x="595" y="757"/>
                    <a:pt x="0" y="1095"/>
                    <a:pt x="0" y="1513"/>
                  </a:cubicBezTo>
                </a:path>
              </a:pathLst>
            </a:custGeom>
            <a:noFill/>
            <a:ln w="23813" cap="flat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85" name="Freeform 32"/>
            <p:cNvSpPr>
              <a:spLocks/>
            </p:cNvSpPr>
            <p:nvPr/>
          </p:nvSpPr>
          <p:spPr bwMode="auto">
            <a:xfrm>
              <a:off x="1869" y="1392"/>
              <a:ext cx="611" cy="604"/>
            </a:xfrm>
            <a:custGeom>
              <a:avLst/>
              <a:gdLst>
                <a:gd name="T0" fmla="*/ 1 w 16206"/>
                <a:gd name="T1" fmla="*/ 0 h 16024"/>
                <a:gd name="T2" fmla="*/ 1 w 16206"/>
                <a:gd name="T3" fmla="*/ 0 h 16024"/>
                <a:gd name="T4" fmla="*/ 0 w 16206"/>
                <a:gd name="T5" fmla="*/ 0 h 16024"/>
                <a:gd name="T6" fmla="*/ 0 w 16206"/>
                <a:gd name="T7" fmla="*/ 0 h 16024"/>
                <a:gd name="T8" fmla="*/ 0 w 16206"/>
                <a:gd name="T9" fmla="*/ 0 h 16024"/>
                <a:gd name="T10" fmla="*/ 0 w 16206"/>
                <a:gd name="T11" fmla="*/ 1 h 16024"/>
                <a:gd name="T12" fmla="*/ 0 w 16206"/>
                <a:gd name="T13" fmla="*/ 1 h 16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206" h="16024">
                  <a:moveTo>
                    <a:pt x="16206" y="550"/>
                  </a:moveTo>
                  <a:cubicBezTo>
                    <a:pt x="15663" y="0"/>
                    <a:pt x="14638" y="132"/>
                    <a:pt x="13917" y="844"/>
                  </a:cubicBezTo>
                  <a:lnTo>
                    <a:pt x="8696" y="6002"/>
                  </a:lnTo>
                  <a:cubicBezTo>
                    <a:pt x="7975" y="6714"/>
                    <a:pt x="6950" y="6845"/>
                    <a:pt x="6407" y="6295"/>
                  </a:cubicBezTo>
                  <a:cubicBezTo>
                    <a:pt x="6950" y="6845"/>
                    <a:pt x="6806" y="7869"/>
                    <a:pt x="6086" y="8581"/>
                  </a:cubicBezTo>
                  <a:lnTo>
                    <a:pt x="865" y="13738"/>
                  </a:lnTo>
                  <a:cubicBezTo>
                    <a:pt x="144" y="14450"/>
                    <a:pt x="0" y="15474"/>
                    <a:pt x="543" y="16024"/>
                  </a:cubicBezTo>
                </a:path>
              </a:pathLst>
            </a:custGeom>
            <a:noFill/>
            <a:ln w="23813" cap="flat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86" name="Rectangle 33"/>
            <p:cNvSpPr>
              <a:spLocks noChangeArrowheads="1"/>
            </p:cNvSpPr>
            <p:nvPr/>
          </p:nvSpPr>
          <p:spPr bwMode="auto">
            <a:xfrm>
              <a:off x="4790" y="3649"/>
              <a:ext cx="7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000000"/>
                  </a:solidFill>
                </a:rPr>
                <a:t>Prepayment/</a:t>
              </a:r>
            </a:p>
            <a:p>
              <a:pPr defTabSz="914179"/>
              <a:r>
                <a:rPr lang="en-GB" sz="1300">
                  <a:solidFill>
                    <a:srgbClr val="000000"/>
                  </a:solidFill>
                </a:rPr>
                <a:t>Pooling</a:t>
              </a:r>
              <a:endParaRPr lang="en-US"/>
            </a:p>
          </p:txBody>
        </p:sp>
        <p:sp>
          <p:nvSpPr>
            <p:cNvPr id="32787" name="Rectangle 34"/>
            <p:cNvSpPr>
              <a:spLocks noChangeArrowheads="1"/>
            </p:cNvSpPr>
            <p:nvPr/>
          </p:nvSpPr>
          <p:spPr bwMode="auto">
            <a:xfrm>
              <a:off x="2880" y="3998"/>
              <a:ext cx="112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000000"/>
                  </a:solidFill>
                </a:rPr>
                <a:t>Population coverage</a:t>
              </a:r>
              <a:endParaRPr lang="en-US"/>
            </a:p>
          </p:txBody>
        </p:sp>
        <p:sp>
          <p:nvSpPr>
            <p:cNvPr id="32788" name="Rectangle 35"/>
            <p:cNvSpPr>
              <a:spLocks noChangeArrowheads="1"/>
            </p:cNvSpPr>
            <p:nvPr/>
          </p:nvSpPr>
          <p:spPr bwMode="auto">
            <a:xfrm>
              <a:off x="5166" y="2331"/>
              <a:ext cx="58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000000"/>
                  </a:solidFill>
                </a:rPr>
                <a:t>Services &amp;</a:t>
              </a:r>
              <a:endParaRPr lang="en-US"/>
            </a:p>
          </p:txBody>
        </p:sp>
        <p:sp>
          <p:nvSpPr>
            <p:cNvPr id="32789" name="Rectangle 36"/>
            <p:cNvSpPr>
              <a:spLocks noChangeArrowheads="1"/>
            </p:cNvSpPr>
            <p:nvPr/>
          </p:nvSpPr>
          <p:spPr bwMode="auto">
            <a:xfrm>
              <a:off x="5166" y="2475"/>
              <a:ext cx="44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000000"/>
                  </a:solidFill>
                </a:rPr>
                <a:t>Benefits</a:t>
              </a:r>
              <a:endParaRPr lang="en-US"/>
            </a:p>
          </p:txBody>
        </p:sp>
        <p:sp>
          <p:nvSpPr>
            <p:cNvPr id="32790" name="Rectangle 37"/>
            <p:cNvSpPr>
              <a:spLocks noChangeArrowheads="1"/>
            </p:cNvSpPr>
            <p:nvPr/>
          </p:nvSpPr>
          <p:spPr bwMode="auto">
            <a:xfrm>
              <a:off x="2914" y="986"/>
              <a:ext cx="165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C0C0C0"/>
                  </a:solidFill>
                </a:rPr>
                <a:t>Universal population coverage</a:t>
              </a:r>
              <a:endParaRPr lang="en-US"/>
            </a:p>
          </p:txBody>
        </p:sp>
        <p:sp>
          <p:nvSpPr>
            <p:cNvPr id="32791" name="Rectangle 38"/>
            <p:cNvSpPr>
              <a:spLocks noChangeArrowheads="1"/>
            </p:cNvSpPr>
            <p:nvPr/>
          </p:nvSpPr>
          <p:spPr bwMode="auto">
            <a:xfrm>
              <a:off x="2909" y="981"/>
              <a:ext cx="165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800000"/>
                  </a:solidFill>
                </a:rPr>
                <a:t>Universal population coverage</a:t>
              </a:r>
              <a:endParaRPr lang="en-US"/>
            </a:p>
          </p:txBody>
        </p:sp>
        <p:sp>
          <p:nvSpPr>
            <p:cNvPr id="32792" name="Rectangle 39"/>
            <p:cNvSpPr>
              <a:spLocks noChangeArrowheads="1"/>
            </p:cNvSpPr>
            <p:nvPr/>
          </p:nvSpPr>
          <p:spPr bwMode="auto">
            <a:xfrm>
              <a:off x="976" y="1356"/>
              <a:ext cx="124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C0C0C0"/>
                  </a:solidFill>
                </a:rPr>
                <a:t>Complete prepayment/</a:t>
              </a:r>
              <a:endParaRPr lang="en-US"/>
            </a:p>
          </p:txBody>
        </p:sp>
        <p:sp>
          <p:nvSpPr>
            <p:cNvPr id="32793" name="Rectangle 40"/>
            <p:cNvSpPr>
              <a:spLocks noChangeArrowheads="1"/>
            </p:cNvSpPr>
            <p:nvPr/>
          </p:nvSpPr>
          <p:spPr bwMode="auto">
            <a:xfrm>
              <a:off x="971" y="1351"/>
              <a:ext cx="124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800000"/>
                  </a:solidFill>
                </a:rPr>
                <a:t>Complete prepayment/</a:t>
              </a:r>
              <a:endParaRPr lang="en-US"/>
            </a:p>
          </p:txBody>
        </p:sp>
        <p:sp>
          <p:nvSpPr>
            <p:cNvPr id="32794" name="Rectangle 41"/>
            <p:cNvSpPr>
              <a:spLocks noChangeArrowheads="1"/>
            </p:cNvSpPr>
            <p:nvPr/>
          </p:nvSpPr>
          <p:spPr bwMode="auto">
            <a:xfrm>
              <a:off x="976" y="1501"/>
              <a:ext cx="41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C0C0C0"/>
                  </a:solidFill>
                </a:rPr>
                <a:t>No cost</a:t>
              </a:r>
              <a:endParaRPr lang="en-US"/>
            </a:p>
          </p:txBody>
        </p:sp>
        <p:sp>
          <p:nvSpPr>
            <p:cNvPr id="32795" name="Rectangle 42"/>
            <p:cNvSpPr>
              <a:spLocks noChangeArrowheads="1"/>
            </p:cNvSpPr>
            <p:nvPr/>
          </p:nvSpPr>
          <p:spPr bwMode="auto">
            <a:xfrm>
              <a:off x="971" y="1496"/>
              <a:ext cx="41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800000"/>
                  </a:solidFill>
                </a:rPr>
                <a:t>No cost</a:t>
              </a:r>
              <a:endParaRPr lang="en-US"/>
            </a:p>
          </p:txBody>
        </p:sp>
        <p:sp>
          <p:nvSpPr>
            <p:cNvPr id="32796" name="Rectangle 43"/>
            <p:cNvSpPr>
              <a:spLocks noChangeArrowheads="1"/>
            </p:cNvSpPr>
            <p:nvPr/>
          </p:nvSpPr>
          <p:spPr bwMode="auto">
            <a:xfrm>
              <a:off x="1418" y="1501"/>
              <a:ext cx="4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C0C0C0"/>
                  </a:solidFill>
                </a:rPr>
                <a:t>-</a:t>
              </a:r>
              <a:endParaRPr lang="en-US"/>
            </a:p>
          </p:txBody>
        </p:sp>
        <p:sp>
          <p:nvSpPr>
            <p:cNvPr id="32797" name="Rectangle 44"/>
            <p:cNvSpPr>
              <a:spLocks noChangeArrowheads="1"/>
            </p:cNvSpPr>
            <p:nvPr/>
          </p:nvSpPr>
          <p:spPr bwMode="auto">
            <a:xfrm>
              <a:off x="1413" y="1496"/>
              <a:ext cx="4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800000"/>
                  </a:solidFill>
                </a:rPr>
                <a:t>-</a:t>
              </a:r>
              <a:endParaRPr lang="en-US"/>
            </a:p>
          </p:txBody>
        </p:sp>
        <p:sp>
          <p:nvSpPr>
            <p:cNvPr id="32798" name="Rectangle 45"/>
            <p:cNvSpPr>
              <a:spLocks noChangeArrowheads="1"/>
            </p:cNvSpPr>
            <p:nvPr/>
          </p:nvSpPr>
          <p:spPr bwMode="auto">
            <a:xfrm>
              <a:off x="1458" y="1501"/>
              <a:ext cx="40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C0C0C0"/>
                  </a:solidFill>
                </a:rPr>
                <a:t>sharing</a:t>
              </a:r>
              <a:endParaRPr lang="en-US"/>
            </a:p>
          </p:txBody>
        </p:sp>
        <p:sp>
          <p:nvSpPr>
            <p:cNvPr id="32799" name="Rectangle 46"/>
            <p:cNvSpPr>
              <a:spLocks noChangeArrowheads="1"/>
            </p:cNvSpPr>
            <p:nvPr/>
          </p:nvSpPr>
          <p:spPr bwMode="auto">
            <a:xfrm>
              <a:off x="1454" y="1496"/>
              <a:ext cx="40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800000"/>
                  </a:solidFill>
                </a:rPr>
                <a:t>sharing</a:t>
              </a:r>
              <a:endParaRPr lang="en-US"/>
            </a:p>
          </p:txBody>
        </p:sp>
        <p:sp>
          <p:nvSpPr>
            <p:cNvPr id="32800" name="Rectangle 47"/>
            <p:cNvSpPr>
              <a:spLocks noChangeArrowheads="1"/>
            </p:cNvSpPr>
            <p:nvPr/>
          </p:nvSpPr>
          <p:spPr bwMode="auto">
            <a:xfrm>
              <a:off x="1204" y="2707"/>
              <a:ext cx="49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C0C0C0"/>
                  </a:solidFill>
                </a:rPr>
                <a:t>Essential</a:t>
              </a:r>
              <a:endParaRPr lang="en-US"/>
            </a:p>
          </p:txBody>
        </p:sp>
        <p:sp>
          <p:nvSpPr>
            <p:cNvPr id="32801" name="Rectangle 48"/>
            <p:cNvSpPr>
              <a:spLocks noChangeArrowheads="1"/>
            </p:cNvSpPr>
            <p:nvPr/>
          </p:nvSpPr>
          <p:spPr bwMode="auto">
            <a:xfrm>
              <a:off x="1199" y="2702"/>
              <a:ext cx="49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800000"/>
                  </a:solidFill>
                </a:rPr>
                <a:t>Essential</a:t>
              </a:r>
              <a:endParaRPr lang="en-US"/>
            </a:p>
          </p:txBody>
        </p:sp>
        <p:sp>
          <p:nvSpPr>
            <p:cNvPr id="32802" name="Rectangle 49"/>
            <p:cNvSpPr>
              <a:spLocks noChangeArrowheads="1"/>
            </p:cNvSpPr>
            <p:nvPr/>
          </p:nvSpPr>
          <p:spPr bwMode="auto">
            <a:xfrm>
              <a:off x="1204" y="2852"/>
              <a:ext cx="40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C0C0C0"/>
                  </a:solidFill>
                </a:rPr>
                <a:t>benefit </a:t>
              </a:r>
              <a:endParaRPr lang="en-US"/>
            </a:p>
          </p:txBody>
        </p:sp>
        <p:sp>
          <p:nvSpPr>
            <p:cNvPr id="32803" name="Rectangle 50"/>
            <p:cNvSpPr>
              <a:spLocks noChangeArrowheads="1"/>
            </p:cNvSpPr>
            <p:nvPr/>
          </p:nvSpPr>
          <p:spPr bwMode="auto">
            <a:xfrm>
              <a:off x="1199" y="2847"/>
              <a:ext cx="40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800000"/>
                  </a:solidFill>
                </a:rPr>
                <a:t>benefit </a:t>
              </a:r>
              <a:endParaRPr lang="en-US"/>
            </a:p>
          </p:txBody>
        </p:sp>
        <p:sp>
          <p:nvSpPr>
            <p:cNvPr id="32804" name="Rectangle 51"/>
            <p:cNvSpPr>
              <a:spLocks noChangeArrowheads="1"/>
            </p:cNvSpPr>
            <p:nvPr/>
          </p:nvSpPr>
          <p:spPr bwMode="auto">
            <a:xfrm>
              <a:off x="1204" y="2996"/>
              <a:ext cx="46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C0C0C0"/>
                  </a:solidFill>
                </a:rPr>
                <a:t>package</a:t>
              </a:r>
              <a:endParaRPr lang="en-US"/>
            </a:p>
          </p:txBody>
        </p:sp>
        <p:sp>
          <p:nvSpPr>
            <p:cNvPr id="32805" name="Rectangle 52"/>
            <p:cNvSpPr>
              <a:spLocks noChangeArrowheads="1"/>
            </p:cNvSpPr>
            <p:nvPr/>
          </p:nvSpPr>
          <p:spPr bwMode="auto">
            <a:xfrm>
              <a:off x="1199" y="2991"/>
              <a:ext cx="46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800000"/>
                  </a:solidFill>
                </a:rPr>
                <a:t>package</a:t>
              </a:r>
              <a:endParaRPr lang="en-US"/>
            </a:p>
          </p:txBody>
        </p:sp>
        <p:sp>
          <p:nvSpPr>
            <p:cNvPr id="32806" name="Freeform 53"/>
            <p:cNvSpPr>
              <a:spLocks noEditPoints="1"/>
            </p:cNvSpPr>
            <p:nvPr/>
          </p:nvSpPr>
          <p:spPr bwMode="auto">
            <a:xfrm>
              <a:off x="3739" y="2270"/>
              <a:ext cx="90" cy="1022"/>
            </a:xfrm>
            <a:custGeom>
              <a:avLst/>
              <a:gdLst>
                <a:gd name="T0" fmla="*/ 0 w 1200"/>
                <a:gd name="T1" fmla="*/ 6 h 13568"/>
                <a:gd name="T2" fmla="*/ 0 w 1200"/>
                <a:gd name="T3" fmla="*/ 6 h 13568"/>
                <a:gd name="T4" fmla="*/ 0 w 1200"/>
                <a:gd name="T5" fmla="*/ 6 h 13568"/>
                <a:gd name="T6" fmla="*/ 0 w 1200"/>
                <a:gd name="T7" fmla="*/ 5 h 13568"/>
                <a:gd name="T8" fmla="*/ 0 w 1200"/>
                <a:gd name="T9" fmla="*/ 5 h 13568"/>
                <a:gd name="T10" fmla="*/ 0 w 1200"/>
                <a:gd name="T11" fmla="*/ 5 h 13568"/>
                <a:gd name="T12" fmla="*/ 0 w 1200"/>
                <a:gd name="T13" fmla="*/ 5 h 13568"/>
                <a:gd name="T14" fmla="*/ 0 w 1200"/>
                <a:gd name="T15" fmla="*/ 5 h 13568"/>
                <a:gd name="T16" fmla="*/ 0 w 1200"/>
                <a:gd name="T17" fmla="*/ 5 h 13568"/>
                <a:gd name="T18" fmla="*/ 0 w 1200"/>
                <a:gd name="T19" fmla="*/ 5 h 13568"/>
                <a:gd name="T20" fmla="*/ 0 w 1200"/>
                <a:gd name="T21" fmla="*/ 5 h 13568"/>
                <a:gd name="T22" fmla="*/ 0 w 1200"/>
                <a:gd name="T23" fmla="*/ 5 h 13568"/>
                <a:gd name="T24" fmla="*/ 0 w 1200"/>
                <a:gd name="T25" fmla="*/ 5 h 13568"/>
                <a:gd name="T26" fmla="*/ 0 w 1200"/>
                <a:gd name="T27" fmla="*/ 5 h 13568"/>
                <a:gd name="T28" fmla="*/ 0 w 1200"/>
                <a:gd name="T29" fmla="*/ 4 h 13568"/>
                <a:gd name="T30" fmla="*/ 0 w 1200"/>
                <a:gd name="T31" fmla="*/ 4 h 13568"/>
                <a:gd name="T32" fmla="*/ 0 w 1200"/>
                <a:gd name="T33" fmla="*/ 4 h 13568"/>
                <a:gd name="T34" fmla="*/ 0 w 1200"/>
                <a:gd name="T35" fmla="*/ 4 h 13568"/>
                <a:gd name="T36" fmla="*/ 0 w 1200"/>
                <a:gd name="T37" fmla="*/ 4 h 13568"/>
                <a:gd name="T38" fmla="*/ 0 w 1200"/>
                <a:gd name="T39" fmla="*/ 4 h 13568"/>
                <a:gd name="T40" fmla="*/ 0 w 1200"/>
                <a:gd name="T41" fmla="*/ 4 h 13568"/>
                <a:gd name="T42" fmla="*/ 0 w 1200"/>
                <a:gd name="T43" fmla="*/ 4 h 13568"/>
                <a:gd name="T44" fmla="*/ 0 w 1200"/>
                <a:gd name="T45" fmla="*/ 4 h 13568"/>
                <a:gd name="T46" fmla="*/ 0 w 1200"/>
                <a:gd name="T47" fmla="*/ 4 h 13568"/>
                <a:gd name="T48" fmla="*/ 0 w 1200"/>
                <a:gd name="T49" fmla="*/ 3 h 13568"/>
                <a:gd name="T50" fmla="*/ 0 w 1200"/>
                <a:gd name="T51" fmla="*/ 3 h 13568"/>
                <a:gd name="T52" fmla="*/ 0 w 1200"/>
                <a:gd name="T53" fmla="*/ 3 h 13568"/>
                <a:gd name="T54" fmla="*/ 0 w 1200"/>
                <a:gd name="T55" fmla="*/ 3 h 13568"/>
                <a:gd name="T56" fmla="*/ 0 w 1200"/>
                <a:gd name="T57" fmla="*/ 3 h 13568"/>
                <a:gd name="T58" fmla="*/ 0 w 1200"/>
                <a:gd name="T59" fmla="*/ 3 h 13568"/>
                <a:gd name="T60" fmla="*/ 0 w 1200"/>
                <a:gd name="T61" fmla="*/ 3 h 13568"/>
                <a:gd name="T62" fmla="*/ 0 w 1200"/>
                <a:gd name="T63" fmla="*/ 3 h 13568"/>
                <a:gd name="T64" fmla="*/ 0 w 1200"/>
                <a:gd name="T65" fmla="*/ 3 h 13568"/>
                <a:gd name="T66" fmla="*/ 0 w 1200"/>
                <a:gd name="T67" fmla="*/ 3 h 13568"/>
                <a:gd name="T68" fmla="*/ 0 w 1200"/>
                <a:gd name="T69" fmla="*/ 3 h 13568"/>
                <a:gd name="T70" fmla="*/ 0 w 1200"/>
                <a:gd name="T71" fmla="*/ 2 h 13568"/>
                <a:gd name="T72" fmla="*/ 0 w 1200"/>
                <a:gd name="T73" fmla="*/ 2 h 13568"/>
                <a:gd name="T74" fmla="*/ 0 w 1200"/>
                <a:gd name="T75" fmla="*/ 2 h 13568"/>
                <a:gd name="T76" fmla="*/ 0 w 1200"/>
                <a:gd name="T77" fmla="*/ 2 h 13568"/>
                <a:gd name="T78" fmla="*/ 0 w 1200"/>
                <a:gd name="T79" fmla="*/ 2 h 13568"/>
                <a:gd name="T80" fmla="*/ 0 w 1200"/>
                <a:gd name="T81" fmla="*/ 2 h 13568"/>
                <a:gd name="T82" fmla="*/ 0 w 1200"/>
                <a:gd name="T83" fmla="*/ 2 h 13568"/>
                <a:gd name="T84" fmla="*/ 0 w 1200"/>
                <a:gd name="T85" fmla="*/ 2 h 13568"/>
                <a:gd name="T86" fmla="*/ 0 w 1200"/>
                <a:gd name="T87" fmla="*/ 2 h 13568"/>
                <a:gd name="T88" fmla="*/ 0 w 1200"/>
                <a:gd name="T89" fmla="*/ 2 h 13568"/>
                <a:gd name="T90" fmla="*/ 0 w 1200"/>
                <a:gd name="T91" fmla="*/ 1 h 13568"/>
                <a:gd name="T92" fmla="*/ 0 w 1200"/>
                <a:gd name="T93" fmla="*/ 1 h 13568"/>
                <a:gd name="T94" fmla="*/ 0 w 1200"/>
                <a:gd name="T95" fmla="*/ 1 h 13568"/>
                <a:gd name="T96" fmla="*/ 0 w 1200"/>
                <a:gd name="T97" fmla="*/ 1 h 13568"/>
                <a:gd name="T98" fmla="*/ 0 w 1200"/>
                <a:gd name="T99" fmla="*/ 1 h 13568"/>
                <a:gd name="T100" fmla="*/ 0 w 1200"/>
                <a:gd name="T101" fmla="*/ 1 h 13568"/>
                <a:gd name="T102" fmla="*/ 0 w 1200"/>
                <a:gd name="T103" fmla="*/ 1 h 13568"/>
                <a:gd name="T104" fmla="*/ 0 w 1200"/>
                <a:gd name="T105" fmla="*/ 1 h 13568"/>
                <a:gd name="T106" fmla="*/ 0 w 1200"/>
                <a:gd name="T107" fmla="*/ 1 h 13568"/>
                <a:gd name="T108" fmla="*/ 0 w 1200"/>
                <a:gd name="T109" fmla="*/ 1 h 13568"/>
                <a:gd name="T110" fmla="*/ 0 w 1200"/>
                <a:gd name="T111" fmla="*/ 1 h 13568"/>
                <a:gd name="T112" fmla="*/ 0 w 1200"/>
                <a:gd name="T113" fmla="*/ 0 h 13568"/>
                <a:gd name="T114" fmla="*/ 0 w 1200"/>
                <a:gd name="T115" fmla="*/ 1 h 135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00" h="13568">
                  <a:moveTo>
                    <a:pt x="407" y="13368"/>
                  </a:moveTo>
                  <a:lnTo>
                    <a:pt x="407" y="13368"/>
                  </a:lnTo>
                  <a:cubicBezTo>
                    <a:pt x="407" y="13257"/>
                    <a:pt x="496" y="13167"/>
                    <a:pt x="606" y="13167"/>
                  </a:cubicBezTo>
                  <a:cubicBezTo>
                    <a:pt x="717" y="13166"/>
                    <a:pt x="807" y="13255"/>
                    <a:pt x="807" y="13366"/>
                  </a:cubicBezTo>
                  <a:cubicBezTo>
                    <a:pt x="808" y="13477"/>
                    <a:pt x="719" y="13567"/>
                    <a:pt x="608" y="13567"/>
                  </a:cubicBezTo>
                  <a:cubicBezTo>
                    <a:pt x="498" y="13568"/>
                    <a:pt x="408" y="13479"/>
                    <a:pt x="407" y="13368"/>
                  </a:cubicBezTo>
                  <a:close/>
                  <a:moveTo>
                    <a:pt x="407" y="12568"/>
                  </a:moveTo>
                  <a:lnTo>
                    <a:pt x="407" y="12567"/>
                  </a:lnTo>
                  <a:cubicBezTo>
                    <a:pt x="406" y="12457"/>
                    <a:pt x="495" y="12367"/>
                    <a:pt x="606" y="12366"/>
                  </a:cubicBezTo>
                  <a:cubicBezTo>
                    <a:pt x="716" y="12366"/>
                    <a:pt x="806" y="12455"/>
                    <a:pt x="807" y="12565"/>
                  </a:cubicBezTo>
                  <a:lnTo>
                    <a:pt x="807" y="12566"/>
                  </a:lnTo>
                  <a:cubicBezTo>
                    <a:pt x="807" y="12676"/>
                    <a:pt x="718" y="12766"/>
                    <a:pt x="608" y="12767"/>
                  </a:cubicBezTo>
                  <a:cubicBezTo>
                    <a:pt x="497" y="12767"/>
                    <a:pt x="407" y="12678"/>
                    <a:pt x="407" y="12568"/>
                  </a:cubicBezTo>
                  <a:close/>
                  <a:moveTo>
                    <a:pt x="406" y="11767"/>
                  </a:moveTo>
                  <a:lnTo>
                    <a:pt x="406" y="11767"/>
                  </a:lnTo>
                  <a:cubicBezTo>
                    <a:pt x="406" y="11656"/>
                    <a:pt x="495" y="11566"/>
                    <a:pt x="605" y="11566"/>
                  </a:cubicBezTo>
                  <a:cubicBezTo>
                    <a:pt x="716" y="11565"/>
                    <a:pt x="806" y="11655"/>
                    <a:pt x="806" y="11765"/>
                  </a:cubicBezTo>
                  <a:cubicBezTo>
                    <a:pt x="807" y="11876"/>
                    <a:pt x="718" y="11966"/>
                    <a:pt x="607" y="11966"/>
                  </a:cubicBezTo>
                  <a:cubicBezTo>
                    <a:pt x="497" y="11967"/>
                    <a:pt x="407" y="11878"/>
                    <a:pt x="406" y="11767"/>
                  </a:cubicBezTo>
                  <a:close/>
                  <a:moveTo>
                    <a:pt x="406" y="10967"/>
                  </a:moveTo>
                  <a:lnTo>
                    <a:pt x="406" y="10967"/>
                  </a:lnTo>
                  <a:cubicBezTo>
                    <a:pt x="405" y="10856"/>
                    <a:pt x="494" y="10766"/>
                    <a:pt x="605" y="10766"/>
                  </a:cubicBezTo>
                  <a:cubicBezTo>
                    <a:pt x="715" y="10765"/>
                    <a:pt x="805" y="10854"/>
                    <a:pt x="806" y="10965"/>
                  </a:cubicBezTo>
                  <a:cubicBezTo>
                    <a:pt x="806" y="11075"/>
                    <a:pt x="717" y="11165"/>
                    <a:pt x="607" y="11166"/>
                  </a:cubicBezTo>
                  <a:cubicBezTo>
                    <a:pt x="496" y="11166"/>
                    <a:pt x="406" y="11077"/>
                    <a:pt x="406" y="10967"/>
                  </a:cubicBezTo>
                  <a:close/>
                  <a:moveTo>
                    <a:pt x="405" y="10167"/>
                  </a:moveTo>
                  <a:lnTo>
                    <a:pt x="405" y="10166"/>
                  </a:lnTo>
                  <a:cubicBezTo>
                    <a:pt x="405" y="10056"/>
                    <a:pt x="494" y="9966"/>
                    <a:pt x="604" y="9965"/>
                  </a:cubicBezTo>
                  <a:cubicBezTo>
                    <a:pt x="715" y="9965"/>
                    <a:pt x="805" y="10054"/>
                    <a:pt x="805" y="10164"/>
                  </a:cubicBezTo>
                  <a:lnTo>
                    <a:pt x="805" y="10165"/>
                  </a:lnTo>
                  <a:cubicBezTo>
                    <a:pt x="806" y="10275"/>
                    <a:pt x="717" y="10365"/>
                    <a:pt x="606" y="10366"/>
                  </a:cubicBezTo>
                  <a:cubicBezTo>
                    <a:pt x="496" y="10366"/>
                    <a:pt x="406" y="10277"/>
                    <a:pt x="405" y="10167"/>
                  </a:cubicBezTo>
                  <a:close/>
                  <a:moveTo>
                    <a:pt x="405" y="9366"/>
                  </a:moveTo>
                  <a:lnTo>
                    <a:pt x="405" y="9366"/>
                  </a:lnTo>
                  <a:cubicBezTo>
                    <a:pt x="404" y="9255"/>
                    <a:pt x="493" y="9165"/>
                    <a:pt x="604" y="9165"/>
                  </a:cubicBezTo>
                  <a:cubicBezTo>
                    <a:pt x="714" y="9164"/>
                    <a:pt x="804" y="9253"/>
                    <a:pt x="805" y="9364"/>
                  </a:cubicBezTo>
                  <a:cubicBezTo>
                    <a:pt x="805" y="9475"/>
                    <a:pt x="716" y="9565"/>
                    <a:pt x="606" y="9565"/>
                  </a:cubicBezTo>
                  <a:cubicBezTo>
                    <a:pt x="495" y="9566"/>
                    <a:pt x="405" y="9477"/>
                    <a:pt x="405" y="9366"/>
                  </a:cubicBezTo>
                  <a:close/>
                  <a:moveTo>
                    <a:pt x="404" y="8566"/>
                  </a:moveTo>
                  <a:lnTo>
                    <a:pt x="404" y="8565"/>
                  </a:lnTo>
                  <a:cubicBezTo>
                    <a:pt x="404" y="8455"/>
                    <a:pt x="493" y="8365"/>
                    <a:pt x="603" y="8364"/>
                  </a:cubicBezTo>
                  <a:cubicBezTo>
                    <a:pt x="714" y="8364"/>
                    <a:pt x="804" y="8453"/>
                    <a:pt x="804" y="8563"/>
                  </a:cubicBezTo>
                  <a:lnTo>
                    <a:pt x="804" y="8564"/>
                  </a:lnTo>
                  <a:cubicBezTo>
                    <a:pt x="805" y="8674"/>
                    <a:pt x="716" y="8764"/>
                    <a:pt x="605" y="8765"/>
                  </a:cubicBezTo>
                  <a:cubicBezTo>
                    <a:pt x="495" y="8765"/>
                    <a:pt x="405" y="8676"/>
                    <a:pt x="404" y="8566"/>
                  </a:cubicBezTo>
                  <a:close/>
                  <a:moveTo>
                    <a:pt x="404" y="7765"/>
                  </a:moveTo>
                  <a:lnTo>
                    <a:pt x="404" y="7765"/>
                  </a:lnTo>
                  <a:cubicBezTo>
                    <a:pt x="403" y="7654"/>
                    <a:pt x="492" y="7564"/>
                    <a:pt x="603" y="7564"/>
                  </a:cubicBezTo>
                  <a:cubicBezTo>
                    <a:pt x="713" y="7563"/>
                    <a:pt x="803" y="7653"/>
                    <a:pt x="804" y="7763"/>
                  </a:cubicBezTo>
                  <a:cubicBezTo>
                    <a:pt x="804" y="7874"/>
                    <a:pt x="715" y="7964"/>
                    <a:pt x="605" y="7964"/>
                  </a:cubicBezTo>
                  <a:cubicBezTo>
                    <a:pt x="494" y="7965"/>
                    <a:pt x="404" y="7876"/>
                    <a:pt x="404" y="7765"/>
                  </a:cubicBezTo>
                  <a:close/>
                  <a:moveTo>
                    <a:pt x="403" y="6965"/>
                  </a:moveTo>
                  <a:lnTo>
                    <a:pt x="403" y="6965"/>
                  </a:lnTo>
                  <a:cubicBezTo>
                    <a:pt x="403" y="6854"/>
                    <a:pt x="492" y="6764"/>
                    <a:pt x="602" y="6764"/>
                  </a:cubicBezTo>
                  <a:cubicBezTo>
                    <a:pt x="713" y="6763"/>
                    <a:pt x="803" y="6852"/>
                    <a:pt x="803" y="6963"/>
                  </a:cubicBezTo>
                  <a:cubicBezTo>
                    <a:pt x="804" y="7073"/>
                    <a:pt x="715" y="7163"/>
                    <a:pt x="604" y="7164"/>
                  </a:cubicBezTo>
                  <a:cubicBezTo>
                    <a:pt x="494" y="7164"/>
                    <a:pt x="404" y="7075"/>
                    <a:pt x="403" y="6965"/>
                  </a:cubicBezTo>
                  <a:close/>
                  <a:moveTo>
                    <a:pt x="403" y="6165"/>
                  </a:moveTo>
                  <a:lnTo>
                    <a:pt x="403" y="6164"/>
                  </a:lnTo>
                  <a:cubicBezTo>
                    <a:pt x="402" y="6054"/>
                    <a:pt x="491" y="5964"/>
                    <a:pt x="602" y="5963"/>
                  </a:cubicBezTo>
                  <a:cubicBezTo>
                    <a:pt x="712" y="5963"/>
                    <a:pt x="802" y="6052"/>
                    <a:pt x="803" y="6162"/>
                  </a:cubicBezTo>
                  <a:lnTo>
                    <a:pt x="803" y="6163"/>
                  </a:lnTo>
                  <a:cubicBezTo>
                    <a:pt x="803" y="6273"/>
                    <a:pt x="714" y="6363"/>
                    <a:pt x="604" y="6364"/>
                  </a:cubicBezTo>
                  <a:cubicBezTo>
                    <a:pt x="493" y="6364"/>
                    <a:pt x="403" y="6275"/>
                    <a:pt x="403" y="6165"/>
                  </a:cubicBezTo>
                  <a:close/>
                  <a:moveTo>
                    <a:pt x="402" y="5364"/>
                  </a:moveTo>
                  <a:lnTo>
                    <a:pt x="402" y="5364"/>
                  </a:lnTo>
                  <a:cubicBezTo>
                    <a:pt x="402" y="5253"/>
                    <a:pt x="491" y="5163"/>
                    <a:pt x="601" y="5163"/>
                  </a:cubicBezTo>
                  <a:cubicBezTo>
                    <a:pt x="712" y="5162"/>
                    <a:pt x="802" y="5251"/>
                    <a:pt x="802" y="5362"/>
                  </a:cubicBezTo>
                  <a:cubicBezTo>
                    <a:pt x="803" y="5473"/>
                    <a:pt x="714" y="5563"/>
                    <a:pt x="603" y="5563"/>
                  </a:cubicBezTo>
                  <a:cubicBezTo>
                    <a:pt x="493" y="5564"/>
                    <a:pt x="403" y="5475"/>
                    <a:pt x="402" y="5364"/>
                  </a:cubicBezTo>
                  <a:close/>
                  <a:moveTo>
                    <a:pt x="402" y="4564"/>
                  </a:moveTo>
                  <a:lnTo>
                    <a:pt x="402" y="4563"/>
                  </a:lnTo>
                  <a:cubicBezTo>
                    <a:pt x="401" y="4453"/>
                    <a:pt x="490" y="4363"/>
                    <a:pt x="601" y="4362"/>
                  </a:cubicBezTo>
                  <a:cubicBezTo>
                    <a:pt x="711" y="4362"/>
                    <a:pt x="801" y="4451"/>
                    <a:pt x="802" y="4561"/>
                  </a:cubicBezTo>
                  <a:lnTo>
                    <a:pt x="802" y="4562"/>
                  </a:lnTo>
                  <a:cubicBezTo>
                    <a:pt x="802" y="4672"/>
                    <a:pt x="713" y="4762"/>
                    <a:pt x="603" y="4763"/>
                  </a:cubicBezTo>
                  <a:cubicBezTo>
                    <a:pt x="492" y="4763"/>
                    <a:pt x="402" y="4674"/>
                    <a:pt x="402" y="4564"/>
                  </a:cubicBezTo>
                  <a:close/>
                  <a:moveTo>
                    <a:pt x="401" y="3763"/>
                  </a:moveTo>
                  <a:lnTo>
                    <a:pt x="401" y="3763"/>
                  </a:lnTo>
                  <a:cubicBezTo>
                    <a:pt x="401" y="3652"/>
                    <a:pt x="490" y="3562"/>
                    <a:pt x="600" y="3562"/>
                  </a:cubicBezTo>
                  <a:cubicBezTo>
                    <a:pt x="711" y="3561"/>
                    <a:pt x="801" y="3650"/>
                    <a:pt x="801" y="3761"/>
                  </a:cubicBezTo>
                  <a:cubicBezTo>
                    <a:pt x="802" y="3872"/>
                    <a:pt x="713" y="3962"/>
                    <a:pt x="602" y="3962"/>
                  </a:cubicBezTo>
                  <a:cubicBezTo>
                    <a:pt x="492" y="3963"/>
                    <a:pt x="402" y="3874"/>
                    <a:pt x="401" y="3763"/>
                  </a:cubicBezTo>
                  <a:close/>
                  <a:moveTo>
                    <a:pt x="401" y="2963"/>
                  </a:moveTo>
                  <a:lnTo>
                    <a:pt x="401" y="2963"/>
                  </a:lnTo>
                  <a:cubicBezTo>
                    <a:pt x="400" y="2852"/>
                    <a:pt x="489" y="2762"/>
                    <a:pt x="600" y="2762"/>
                  </a:cubicBezTo>
                  <a:cubicBezTo>
                    <a:pt x="710" y="2761"/>
                    <a:pt x="800" y="2850"/>
                    <a:pt x="801" y="2961"/>
                  </a:cubicBezTo>
                  <a:cubicBezTo>
                    <a:pt x="801" y="3071"/>
                    <a:pt x="712" y="3161"/>
                    <a:pt x="602" y="3162"/>
                  </a:cubicBezTo>
                  <a:cubicBezTo>
                    <a:pt x="491" y="3162"/>
                    <a:pt x="401" y="3073"/>
                    <a:pt x="401" y="2963"/>
                  </a:cubicBezTo>
                  <a:close/>
                  <a:moveTo>
                    <a:pt x="400" y="2163"/>
                  </a:moveTo>
                  <a:lnTo>
                    <a:pt x="400" y="2162"/>
                  </a:lnTo>
                  <a:cubicBezTo>
                    <a:pt x="400" y="2052"/>
                    <a:pt x="489" y="1962"/>
                    <a:pt x="599" y="1961"/>
                  </a:cubicBezTo>
                  <a:cubicBezTo>
                    <a:pt x="710" y="1961"/>
                    <a:pt x="800" y="2050"/>
                    <a:pt x="800" y="2160"/>
                  </a:cubicBezTo>
                  <a:lnTo>
                    <a:pt x="800" y="2161"/>
                  </a:lnTo>
                  <a:cubicBezTo>
                    <a:pt x="801" y="2271"/>
                    <a:pt x="712" y="2361"/>
                    <a:pt x="601" y="2362"/>
                  </a:cubicBezTo>
                  <a:cubicBezTo>
                    <a:pt x="491" y="2362"/>
                    <a:pt x="401" y="2273"/>
                    <a:pt x="400" y="2163"/>
                  </a:cubicBezTo>
                  <a:close/>
                  <a:moveTo>
                    <a:pt x="400" y="1362"/>
                  </a:moveTo>
                  <a:lnTo>
                    <a:pt x="400" y="1362"/>
                  </a:lnTo>
                  <a:cubicBezTo>
                    <a:pt x="399" y="1251"/>
                    <a:pt x="488" y="1161"/>
                    <a:pt x="599" y="1161"/>
                  </a:cubicBezTo>
                  <a:cubicBezTo>
                    <a:pt x="709" y="1160"/>
                    <a:pt x="799" y="1249"/>
                    <a:pt x="800" y="1360"/>
                  </a:cubicBezTo>
                  <a:cubicBezTo>
                    <a:pt x="800" y="1471"/>
                    <a:pt x="711" y="1561"/>
                    <a:pt x="601" y="1561"/>
                  </a:cubicBezTo>
                  <a:cubicBezTo>
                    <a:pt x="490" y="1562"/>
                    <a:pt x="400" y="1473"/>
                    <a:pt x="400" y="1362"/>
                  </a:cubicBezTo>
                  <a:close/>
                  <a:moveTo>
                    <a:pt x="0" y="1201"/>
                  </a:moveTo>
                  <a:lnTo>
                    <a:pt x="599" y="0"/>
                  </a:lnTo>
                  <a:lnTo>
                    <a:pt x="1200" y="1200"/>
                  </a:lnTo>
                  <a:lnTo>
                    <a:pt x="0" y="1201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07" name="Freeform 54"/>
            <p:cNvSpPr>
              <a:spLocks noEditPoints="1"/>
            </p:cNvSpPr>
            <p:nvPr/>
          </p:nvSpPr>
          <p:spPr bwMode="auto">
            <a:xfrm>
              <a:off x="2007" y="3462"/>
              <a:ext cx="1183" cy="90"/>
            </a:xfrm>
            <a:custGeom>
              <a:avLst/>
              <a:gdLst>
                <a:gd name="T0" fmla="*/ 7 w 15692"/>
                <a:gd name="T1" fmla="*/ 0 h 1200"/>
                <a:gd name="T2" fmla="*/ 7 w 15692"/>
                <a:gd name="T3" fmla="*/ 0 h 1200"/>
                <a:gd name="T4" fmla="*/ 6 w 15692"/>
                <a:gd name="T5" fmla="*/ 0 h 1200"/>
                <a:gd name="T6" fmla="*/ 6 w 15692"/>
                <a:gd name="T7" fmla="*/ 0 h 1200"/>
                <a:gd name="T8" fmla="*/ 6 w 15692"/>
                <a:gd name="T9" fmla="*/ 0 h 1200"/>
                <a:gd name="T10" fmla="*/ 6 w 15692"/>
                <a:gd name="T11" fmla="*/ 0 h 1200"/>
                <a:gd name="T12" fmla="*/ 6 w 15692"/>
                <a:gd name="T13" fmla="*/ 0 h 1200"/>
                <a:gd name="T14" fmla="*/ 6 w 15692"/>
                <a:gd name="T15" fmla="*/ 0 h 1200"/>
                <a:gd name="T16" fmla="*/ 6 w 15692"/>
                <a:gd name="T17" fmla="*/ 0 h 1200"/>
                <a:gd name="T18" fmla="*/ 5 w 15692"/>
                <a:gd name="T19" fmla="*/ 0 h 1200"/>
                <a:gd name="T20" fmla="*/ 5 w 15692"/>
                <a:gd name="T21" fmla="*/ 0 h 1200"/>
                <a:gd name="T22" fmla="*/ 5 w 15692"/>
                <a:gd name="T23" fmla="*/ 0 h 1200"/>
                <a:gd name="T24" fmla="*/ 5 w 15692"/>
                <a:gd name="T25" fmla="*/ 0 h 1200"/>
                <a:gd name="T26" fmla="*/ 5 w 15692"/>
                <a:gd name="T27" fmla="*/ 0 h 1200"/>
                <a:gd name="T28" fmla="*/ 5 w 15692"/>
                <a:gd name="T29" fmla="*/ 0 h 1200"/>
                <a:gd name="T30" fmla="*/ 5 w 15692"/>
                <a:gd name="T31" fmla="*/ 0 h 1200"/>
                <a:gd name="T32" fmla="*/ 4 w 15692"/>
                <a:gd name="T33" fmla="*/ 0 h 1200"/>
                <a:gd name="T34" fmla="*/ 4 w 15692"/>
                <a:gd name="T35" fmla="*/ 0 h 1200"/>
                <a:gd name="T36" fmla="*/ 4 w 15692"/>
                <a:gd name="T37" fmla="*/ 0 h 1200"/>
                <a:gd name="T38" fmla="*/ 4 w 15692"/>
                <a:gd name="T39" fmla="*/ 0 h 1200"/>
                <a:gd name="T40" fmla="*/ 4 w 15692"/>
                <a:gd name="T41" fmla="*/ 0 h 1200"/>
                <a:gd name="T42" fmla="*/ 3 w 15692"/>
                <a:gd name="T43" fmla="*/ 0 h 1200"/>
                <a:gd name="T44" fmla="*/ 4 w 15692"/>
                <a:gd name="T45" fmla="*/ 0 h 1200"/>
                <a:gd name="T46" fmla="*/ 3 w 15692"/>
                <a:gd name="T47" fmla="*/ 0 h 1200"/>
                <a:gd name="T48" fmla="*/ 3 w 15692"/>
                <a:gd name="T49" fmla="*/ 0 h 1200"/>
                <a:gd name="T50" fmla="*/ 3 w 15692"/>
                <a:gd name="T51" fmla="*/ 0 h 1200"/>
                <a:gd name="T52" fmla="*/ 3 w 15692"/>
                <a:gd name="T53" fmla="*/ 0 h 1200"/>
                <a:gd name="T54" fmla="*/ 3 w 15692"/>
                <a:gd name="T55" fmla="*/ 0 h 1200"/>
                <a:gd name="T56" fmla="*/ 2 w 15692"/>
                <a:gd name="T57" fmla="*/ 0 h 1200"/>
                <a:gd name="T58" fmla="*/ 3 w 15692"/>
                <a:gd name="T59" fmla="*/ 0 h 1200"/>
                <a:gd name="T60" fmla="*/ 2 w 15692"/>
                <a:gd name="T61" fmla="*/ 0 h 1200"/>
                <a:gd name="T62" fmla="*/ 2 w 15692"/>
                <a:gd name="T63" fmla="*/ 0 h 1200"/>
                <a:gd name="T64" fmla="*/ 2 w 15692"/>
                <a:gd name="T65" fmla="*/ 0 h 1200"/>
                <a:gd name="T66" fmla="*/ 2 w 15692"/>
                <a:gd name="T67" fmla="*/ 0 h 1200"/>
                <a:gd name="T68" fmla="*/ 2 w 15692"/>
                <a:gd name="T69" fmla="*/ 0 h 1200"/>
                <a:gd name="T70" fmla="*/ 1 w 15692"/>
                <a:gd name="T71" fmla="*/ 0 h 1200"/>
                <a:gd name="T72" fmla="*/ 2 w 15692"/>
                <a:gd name="T73" fmla="*/ 0 h 1200"/>
                <a:gd name="T74" fmla="*/ 1 w 15692"/>
                <a:gd name="T75" fmla="*/ 0 h 1200"/>
                <a:gd name="T76" fmla="*/ 1 w 15692"/>
                <a:gd name="T77" fmla="*/ 0 h 1200"/>
                <a:gd name="T78" fmla="*/ 1 w 15692"/>
                <a:gd name="T79" fmla="*/ 0 h 1200"/>
                <a:gd name="T80" fmla="*/ 1 w 15692"/>
                <a:gd name="T81" fmla="*/ 0 h 1200"/>
                <a:gd name="T82" fmla="*/ 1 w 15692"/>
                <a:gd name="T83" fmla="*/ 0 h 1200"/>
                <a:gd name="T84" fmla="*/ 0 w 15692"/>
                <a:gd name="T85" fmla="*/ 0 h 1200"/>
                <a:gd name="T86" fmla="*/ 1 w 15692"/>
                <a:gd name="T87" fmla="*/ 0 h 1200"/>
                <a:gd name="T88" fmla="*/ 0 w 15692"/>
                <a:gd name="T89" fmla="*/ 0 h 12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5692" h="1200">
                  <a:moveTo>
                    <a:pt x="15492" y="793"/>
                  </a:moveTo>
                  <a:lnTo>
                    <a:pt x="15491" y="793"/>
                  </a:lnTo>
                  <a:cubicBezTo>
                    <a:pt x="15381" y="793"/>
                    <a:pt x="15291" y="703"/>
                    <a:pt x="15291" y="593"/>
                  </a:cubicBezTo>
                  <a:cubicBezTo>
                    <a:pt x="15291" y="482"/>
                    <a:pt x="15381" y="393"/>
                    <a:pt x="15491" y="393"/>
                  </a:cubicBezTo>
                  <a:lnTo>
                    <a:pt x="15492" y="393"/>
                  </a:lnTo>
                  <a:cubicBezTo>
                    <a:pt x="15602" y="393"/>
                    <a:pt x="15692" y="482"/>
                    <a:pt x="15692" y="593"/>
                  </a:cubicBezTo>
                  <a:cubicBezTo>
                    <a:pt x="15692" y="703"/>
                    <a:pt x="15602" y="793"/>
                    <a:pt x="15492" y="793"/>
                  </a:cubicBezTo>
                  <a:close/>
                  <a:moveTo>
                    <a:pt x="14691" y="793"/>
                  </a:moveTo>
                  <a:lnTo>
                    <a:pt x="14691" y="793"/>
                  </a:lnTo>
                  <a:cubicBezTo>
                    <a:pt x="14581" y="793"/>
                    <a:pt x="14491" y="704"/>
                    <a:pt x="14491" y="593"/>
                  </a:cubicBezTo>
                  <a:cubicBezTo>
                    <a:pt x="14491" y="483"/>
                    <a:pt x="14581" y="393"/>
                    <a:pt x="14691" y="393"/>
                  </a:cubicBezTo>
                  <a:cubicBezTo>
                    <a:pt x="14802" y="393"/>
                    <a:pt x="14891" y="483"/>
                    <a:pt x="14891" y="593"/>
                  </a:cubicBezTo>
                  <a:cubicBezTo>
                    <a:pt x="14891" y="704"/>
                    <a:pt x="14802" y="793"/>
                    <a:pt x="14691" y="793"/>
                  </a:cubicBezTo>
                  <a:close/>
                  <a:moveTo>
                    <a:pt x="13891" y="794"/>
                  </a:moveTo>
                  <a:lnTo>
                    <a:pt x="13891" y="794"/>
                  </a:lnTo>
                  <a:cubicBezTo>
                    <a:pt x="13780" y="794"/>
                    <a:pt x="13691" y="704"/>
                    <a:pt x="13691" y="594"/>
                  </a:cubicBezTo>
                  <a:cubicBezTo>
                    <a:pt x="13691" y="483"/>
                    <a:pt x="13780" y="394"/>
                    <a:pt x="13891" y="394"/>
                  </a:cubicBezTo>
                  <a:cubicBezTo>
                    <a:pt x="14001" y="394"/>
                    <a:pt x="14091" y="483"/>
                    <a:pt x="14091" y="594"/>
                  </a:cubicBezTo>
                  <a:cubicBezTo>
                    <a:pt x="14091" y="704"/>
                    <a:pt x="14001" y="794"/>
                    <a:pt x="13891" y="794"/>
                  </a:cubicBezTo>
                  <a:close/>
                  <a:moveTo>
                    <a:pt x="13091" y="794"/>
                  </a:moveTo>
                  <a:lnTo>
                    <a:pt x="13090" y="794"/>
                  </a:lnTo>
                  <a:cubicBezTo>
                    <a:pt x="12980" y="794"/>
                    <a:pt x="12890" y="705"/>
                    <a:pt x="12890" y="594"/>
                  </a:cubicBezTo>
                  <a:cubicBezTo>
                    <a:pt x="12890" y="484"/>
                    <a:pt x="12980" y="394"/>
                    <a:pt x="13090" y="394"/>
                  </a:cubicBezTo>
                  <a:lnTo>
                    <a:pt x="13091" y="394"/>
                  </a:lnTo>
                  <a:cubicBezTo>
                    <a:pt x="13201" y="394"/>
                    <a:pt x="13291" y="484"/>
                    <a:pt x="13291" y="594"/>
                  </a:cubicBezTo>
                  <a:cubicBezTo>
                    <a:pt x="13291" y="705"/>
                    <a:pt x="13201" y="794"/>
                    <a:pt x="13091" y="794"/>
                  </a:cubicBezTo>
                  <a:close/>
                  <a:moveTo>
                    <a:pt x="12290" y="795"/>
                  </a:moveTo>
                  <a:lnTo>
                    <a:pt x="12290" y="795"/>
                  </a:lnTo>
                  <a:cubicBezTo>
                    <a:pt x="12179" y="795"/>
                    <a:pt x="12090" y="705"/>
                    <a:pt x="12090" y="595"/>
                  </a:cubicBezTo>
                  <a:cubicBezTo>
                    <a:pt x="12090" y="484"/>
                    <a:pt x="12179" y="395"/>
                    <a:pt x="12290" y="395"/>
                  </a:cubicBezTo>
                  <a:cubicBezTo>
                    <a:pt x="12401" y="395"/>
                    <a:pt x="12490" y="484"/>
                    <a:pt x="12490" y="595"/>
                  </a:cubicBezTo>
                  <a:cubicBezTo>
                    <a:pt x="12490" y="705"/>
                    <a:pt x="12401" y="795"/>
                    <a:pt x="12290" y="795"/>
                  </a:cubicBezTo>
                  <a:close/>
                  <a:moveTo>
                    <a:pt x="11490" y="795"/>
                  </a:moveTo>
                  <a:lnTo>
                    <a:pt x="11489" y="795"/>
                  </a:lnTo>
                  <a:cubicBezTo>
                    <a:pt x="11379" y="795"/>
                    <a:pt x="11289" y="705"/>
                    <a:pt x="11289" y="595"/>
                  </a:cubicBezTo>
                  <a:cubicBezTo>
                    <a:pt x="11289" y="484"/>
                    <a:pt x="11379" y="395"/>
                    <a:pt x="11489" y="395"/>
                  </a:cubicBezTo>
                  <a:lnTo>
                    <a:pt x="11490" y="395"/>
                  </a:lnTo>
                  <a:cubicBezTo>
                    <a:pt x="11600" y="395"/>
                    <a:pt x="11690" y="484"/>
                    <a:pt x="11690" y="595"/>
                  </a:cubicBezTo>
                  <a:cubicBezTo>
                    <a:pt x="11690" y="705"/>
                    <a:pt x="11600" y="795"/>
                    <a:pt x="11490" y="795"/>
                  </a:cubicBezTo>
                  <a:close/>
                  <a:moveTo>
                    <a:pt x="10689" y="795"/>
                  </a:moveTo>
                  <a:lnTo>
                    <a:pt x="10689" y="795"/>
                  </a:lnTo>
                  <a:cubicBezTo>
                    <a:pt x="10579" y="795"/>
                    <a:pt x="10489" y="706"/>
                    <a:pt x="10489" y="595"/>
                  </a:cubicBezTo>
                  <a:cubicBezTo>
                    <a:pt x="10489" y="485"/>
                    <a:pt x="10579" y="395"/>
                    <a:pt x="10689" y="395"/>
                  </a:cubicBezTo>
                  <a:cubicBezTo>
                    <a:pt x="10800" y="395"/>
                    <a:pt x="10889" y="485"/>
                    <a:pt x="10889" y="595"/>
                  </a:cubicBezTo>
                  <a:cubicBezTo>
                    <a:pt x="10889" y="706"/>
                    <a:pt x="10800" y="795"/>
                    <a:pt x="10689" y="795"/>
                  </a:cubicBezTo>
                  <a:close/>
                  <a:moveTo>
                    <a:pt x="9889" y="796"/>
                  </a:moveTo>
                  <a:lnTo>
                    <a:pt x="9889" y="796"/>
                  </a:lnTo>
                  <a:cubicBezTo>
                    <a:pt x="9778" y="796"/>
                    <a:pt x="9689" y="706"/>
                    <a:pt x="9689" y="596"/>
                  </a:cubicBezTo>
                  <a:cubicBezTo>
                    <a:pt x="9689" y="485"/>
                    <a:pt x="9778" y="396"/>
                    <a:pt x="9889" y="396"/>
                  </a:cubicBezTo>
                  <a:cubicBezTo>
                    <a:pt x="9999" y="396"/>
                    <a:pt x="10089" y="485"/>
                    <a:pt x="10089" y="596"/>
                  </a:cubicBezTo>
                  <a:cubicBezTo>
                    <a:pt x="10089" y="706"/>
                    <a:pt x="9999" y="796"/>
                    <a:pt x="9889" y="796"/>
                  </a:cubicBezTo>
                  <a:close/>
                  <a:moveTo>
                    <a:pt x="9089" y="796"/>
                  </a:moveTo>
                  <a:lnTo>
                    <a:pt x="9088" y="796"/>
                  </a:lnTo>
                  <a:cubicBezTo>
                    <a:pt x="8978" y="796"/>
                    <a:pt x="8888" y="707"/>
                    <a:pt x="8888" y="596"/>
                  </a:cubicBezTo>
                  <a:cubicBezTo>
                    <a:pt x="8888" y="486"/>
                    <a:pt x="8978" y="396"/>
                    <a:pt x="9088" y="396"/>
                  </a:cubicBezTo>
                  <a:lnTo>
                    <a:pt x="9089" y="396"/>
                  </a:lnTo>
                  <a:cubicBezTo>
                    <a:pt x="9199" y="396"/>
                    <a:pt x="9289" y="486"/>
                    <a:pt x="9289" y="596"/>
                  </a:cubicBezTo>
                  <a:cubicBezTo>
                    <a:pt x="9289" y="707"/>
                    <a:pt x="9199" y="796"/>
                    <a:pt x="9089" y="796"/>
                  </a:cubicBezTo>
                  <a:close/>
                  <a:moveTo>
                    <a:pt x="8288" y="797"/>
                  </a:moveTo>
                  <a:lnTo>
                    <a:pt x="8288" y="797"/>
                  </a:lnTo>
                  <a:cubicBezTo>
                    <a:pt x="8177" y="797"/>
                    <a:pt x="8088" y="707"/>
                    <a:pt x="8088" y="597"/>
                  </a:cubicBezTo>
                  <a:cubicBezTo>
                    <a:pt x="8088" y="486"/>
                    <a:pt x="8177" y="397"/>
                    <a:pt x="8288" y="397"/>
                  </a:cubicBezTo>
                  <a:cubicBezTo>
                    <a:pt x="8399" y="397"/>
                    <a:pt x="8488" y="486"/>
                    <a:pt x="8488" y="597"/>
                  </a:cubicBezTo>
                  <a:cubicBezTo>
                    <a:pt x="8488" y="707"/>
                    <a:pt x="8399" y="797"/>
                    <a:pt x="8288" y="797"/>
                  </a:cubicBezTo>
                  <a:close/>
                  <a:moveTo>
                    <a:pt x="7488" y="797"/>
                  </a:moveTo>
                  <a:lnTo>
                    <a:pt x="7487" y="797"/>
                  </a:lnTo>
                  <a:cubicBezTo>
                    <a:pt x="7377" y="797"/>
                    <a:pt x="7287" y="708"/>
                    <a:pt x="7287" y="597"/>
                  </a:cubicBezTo>
                  <a:cubicBezTo>
                    <a:pt x="7287" y="487"/>
                    <a:pt x="7377" y="397"/>
                    <a:pt x="7487" y="397"/>
                  </a:cubicBezTo>
                  <a:lnTo>
                    <a:pt x="7488" y="397"/>
                  </a:lnTo>
                  <a:cubicBezTo>
                    <a:pt x="7598" y="397"/>
                    <a:pt x="7688" y="487"/>
                    <a:pt x="7688" y="597"/>
                  </a:cubicBezTo>
                  <a:cubicBezTo>
                    <a:pt x="7688" y="708"/>
                    <a:pt x="7598" y="797"/>
                    <a:pt x="7488" y="797"/>
                  </a:cubicBezTo>
                  <a:close/>
                  <a:moveTo>
                    <a:pt x="6687" y="798"/>
                  </a:moveTo>
                  <a:lnTo>
                    <a:pt x="6687" y="798"/>
                  </a:lnTo>
                  <a:cubicBezTo>
                    <a:pt x="6577" y="798"/>
                    <a:pt x="6487" y="708"/>
                    <a:pt x="6487" y="598"/>
                  </a:cubicBezTo>
                  <a:cubicBezTo>
                    <a:pt x="6487" y="487"/>
                    <a:pt x="6577" y="398"/>
                    <a:pt x="6687" y="398"/>
                  </a:cubicBezTo>
                  <a:cubicBezTo>
                    <a:pt x="6798" y="398"/>
                    <a:pt x="6887" y="487"/>
                    <a:pt x="6887" y="598"/>
                  </a:cubicBezTo>
                  <a:cubicBezTo>
                    <a:pt x="6887" y="708"/>
                    <a:pt x="6798" y="798"/>
                    <a:pt x="6687" y="798"/>
                  </a:cubicBezTo>
                  <a:close/>
                  <a:moveTo>
                    <a:pt x="5887" y="798"/>
                  </a:moveTo>
                  <a:lnTo>
                    <a:pt x="5887" y="798"/>
                  </a:lnTo>
                  <a:cubicBezTo>
                    <a:pt x="5776" y="798"/>
                    <a:pt x="5687" y="708"/>
                    <a:pt x="5687" y="598"/>
                  </a:cubicBezTo>
                  <a:cubicBezTo>
                    <a:pt x="5687" y="488"/>
                    <a:pt x="5776" y="398"/>
                    <a:pt x="5887" y="398"/>
                  </a:cubicBezTo>
                  <a:cubicBezTo>
                    <a:pt x="5997" y="398"/>
                    <a:pt x="6087" y="488"/>
                    <a:pt x="6087" y="598"/>
                  </a:cubicBezTo>
                  <a:cubicBezTo>
                    <a:pt x="6087" y="708"/>
                    <a:pt x="5997" y="798"/>
                    <a:pt x="5887" y="798"/>
                  </a:cubicBezTo>
                  <a:close/>
                  <a:moveTo>
                    <a:pt x="5087" y="798"/>
                  </a:moveTo>
                  <a:lnTo>
                    <a:pt x="5086" y="798"/>
                  </a:lnTo>
                  <a:cubicBezTo>
                    <a:pt x="4976" y="798"/>
                    <a:pt x="4886" y="709"/>
                    <a:pt x="4886" y="598"/>
                  </a:cubicBezTo>
                  <a:cubicBezTo>
                    <a:pt x="4886" y="488"/>
                    <a:pt x="4976" y="398"/>
                    <a:pt x="5086" y="398"/>
                  </a:cubicBezTo>
                  <a:lnTo>
                    <a:pt x="5087" y="398"/>
                  </a:lnTo>
                  <a:cubicBezTo>
                    <a:pt x="5197" y="398"/>
                    <a:pt x="5287" y="488"/>
                    <a:pt x="5287" y="598"/>
                  </a:cubicBezTo>
                  <a:cubicBezTo>
                    <a:pt x="5287" y="709"/>
                    <a:pt x="5197" y="798"/>
                    <a:pt x="5087" y="798"/>
                  </a:cubicBezTo>
                  <a:close/>
                  <a:moveTo>
                    <a:pt x="4286" y="799"/>
                  </a:moveTo>
                  <a:lnTo>
                    <a:pt x="4286" y="799"/>
                  </a:lnTo>
                  <a:cubicBezTo>
                    <a:pt x="4175" y="799"/>
                    <a:pt x="4086" y="709"/>
                    <a:pt x="4086" y="599"/>
                  </a:cubicBezTo>
                  <a:cubicBezTo>
                    <a:pt x="4086" y="488"/>
                    <a:pt x="4175" y="399"/>
                    <a:pt x="4286" y="399"/>
                  </a:cubicBezTo>
                  <a:cubicBezTo>
                    <a:pt x="4397" y="399"/>
                    <a:pt x="4486" y="488"/>
                    <a:pt x="4486" y="599"/>
                  </a:cubicBezTo>
                  <a:cubicBezTo>
                    <a:pt x="4486" y="709"/>
                    <a:pt x="4397" y="799"/>
                    <a:pt x="4286" y="799"/>
                  </a:cubicBezTo>
                  <a:close/>
                  <a:moveTo>
                    <a:pt x="3486" y="799"/>
                  </a:moveTo>
                  <a:lnTo>
                    <a:pt x="3485" y="799"/>
                  </a:lnTo>
                  <a:cubicBezTo>
                    <a:pt x="3375" y="799"/>
                    <a:pt x="3285" y="710"/>
                    <a:pt x="3285" y="599"/>
                  </a:cubicBezTo>
                  <a:cubicBezTo>
                    <a:pt x="3285" y="489"/>
                    <a:pt x="3375" y="399"/>
                    <a:pt x="3485" y="399"/>
                  </a:cubicBezTo>
                  <a:lnTo>
                    <a:pt x="3486" y="399"/>
                  </a:lnTo>
                  <a:cubicBezTo>
                    <a:pt x="3596" y="399"/>
                    <a:pt x="3686" y="489"/>
                    <a:pt x="3686" y="599"/>
                  </a:cubicBezTo>
                  <a:cubicBezTo>
                    <a:pt x="3686" y="710"/>
                    <a:pt x="3596" y="799"/>
                    <a:pt x="3486" y="799"/>
                  </a:cubicBezTo>
                  <a:close/>
                  <a:moveTo>
                    <a:pt x="2685" y="800"/>
                  </a:moveTo>
                  <a:lnTo>
                    <a:pt x="2685" y="800"/>
                  </a:lnTo>
                  <a:cubicBezTo>
                    <a:pt x="2575" y="800"/>
                    <a:pt x="2485" y="710"/>
                    <a:pt x="2485" y="600"/>
                  </a:cubicBezTo>
                  <a:cubicBezTo>
                    <a:pt x="2485" y="489"/>
                    <a:pt x="2575" y="400"/>
                    <a:pt x="2685" y="400"/>
                  </a:cubicBezTo>
                  <a:cubicBezTo>
                    <a:pt x="2796" y="400"/>
                    <a:pt x="2885" y="489"/>
                    <a:pt x="2885" y="600"/>
                  </a:cubicBezTo>
                  <a:cubicBezTo>
                    <a:pt x="2885" y="710"/>
                    <a:pt x="2796" y="800"/>
                    <a:pt x="2685" y="800"/>
                  </a:cubicBezTo>
                  <a:close/>
                  <a:moveTo>
                    <a:pt x="1885" y="800"/>
                  </a:moveTo>
                  <a:lnTo>
                    <a:pt x="1885" y="800"/>
                  </a:lnTo>
                  <a:cubicBezTo>
                    <a:pt x="1774" y="800"/>
                    <a:pt x="1685" y="711"/>
                    <a:pt x="1685" y="600"/>
                  </a:cubicBezTo>
                  <a:cubicBezTo>
                    <a:pt x="1685" y="490"/>
                    <a:pt x="1774" y="400"/>
                    <a:pt x="1885" y="400"/>
                  </a:cubicBezTo>
                  <a:cubicBezTo>
                    <a:pt x="1995" y="400"/>
                    <a:pt x="2085" y="490"/>
                    <a:pt x="2085" y="600"/>
                  </a:cubicBezTo>
                  <a:cubicBezTo>
                    <a:pt x="2085" y="711"/>
                    <a:pt x="1995" y="800"/>
                    <a:pt x="1885" y="800"/>
                  </a:cubicBezTo>
                  <a:close/>
                  <a:moveTo>
                    <a:pt x="1085" y="801"/>
                  </a:moveTo>
                  <a:lnTo>
                    <a:pt x="1084" y="801"/>
                  </a:lnTo>
                  <a:cubicBezTo>
                    <a:pt x="974" y="801"/>
                    <a:pt x="884" y="711"/>
                    <a:pt x="884" y="601"/>
                  </a:cubicBezTo>
                  <a:cubicBezTo>
                    <a:pt x="884" y="490"/>
                    <a:pt x="974" y="401"/>
                    <a:pt x="1084" y="401"/>
                  </a:cubicBezTo>
                  <a:lnTo>
                    <a:pt x="1085" y="401"/>
                  </a:lnTo>
                  <a:cubicBezTo>
                    <a:pt x="1195" y="401"/>
                    <a:pt x="1285" y="490"/>
                    <a:pt x="1285" y="601"/>
                  </a:cubicBezTo>
                  <a:cubicBezTo>
                    <a:pt x="1285" y="711"/>
                    <a:pt x="1195" y="801"/>
                    <a:pt x="1085" y="801"/>
                  </a:cubicBezTo>
                  <a:close/>
                  <a:moveTo>
                    <a:pt x="1200" y="1200"/>
                  </a:moveTo>
                  <a:lnTo>
                    <a:pt x="0" y="601"/>
                  </a:lnTo>
                  <a:lnTo>
                    <a:pt x="1200" y="0"/>
                  </a:lnTo>
                  <a:lnTo>
                    <a:pt x="1200" y="12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08" name="Freeform 55"/>
            <p:cNvSpPr>
              <a:spLocks noEditPoints="1"/>
            </p:cNvSpPr>
            <p:nvPr/>
          </p:nvSpPr>
          <p:spPr bwMode="auto">
            <a:xfrm>
              <a:off x="4566" y="2868"/>
              <a:ext cx="438" cy="439"/>
            </a:xfrm>
            <a:custGeom>
              <a:avLst/>
              <a:gdLst>
                <a:gd name="T0" fmla="*/ 0 w 2909"/>
                <a:gd name="T1" fmla="*/ 9 h 2914"/>
                <a:gd name="T2" fmla="*/ 1 w 2909"/>
                <a:gd name="T3" fmla="*/ 10 h 2914"/>
                <a:gd name="T4" fmla="*/ 0 w 2909"/>
                <a:gd name="T5" fmla="*/ 10 h 2914"/>
                <a:gd name="T6" fmla="*/ 1 w 2909"/>
                <a:gd name="T7" fmla="*/ 8 h 2914"/>
                <a:gd name="T8" fmla="*/ 2 w 2909"/>
                <a:gd name="T9" fmla="*/ 8 h 2914"/>
                <a:gd name="T10" fmla="*/ 2 w 2909"/>
                <a:gd name="T11" fmla="*/ 9 h 2914"/>
                <a:gd name="T12" fmla="*/ 1 w 2909"/>
                <a:gd name="T13" fmla="*/ 8 h 2914"/>
                <a:gd name="T14" fmla="*/ 2 w 2909"/>
                <a:gd name="T15" fmla="*/ 7 h 2914"/>
                <a:gd name="T16" fmla="*/ 3 w 2909"/>
                <a:gd name="T17" fmla="*/ 8 h 2914"/>
                <a:gd name="T18" fmla="*/ 2 w 2909"/>
                <a:gd name="T19" fmla="*/ 8 h 2914"/>
                <a:gd name="T20" fmla="*/ 3 w 2909"/>
                <a:gd name="T21" fmla="*/ 6 h 2914"/>
                <a:gd name="T22" fmla="*/ 3 w 2909"/>
                <a:gd name="T23" fmla="*/ 6 h 2914"/>
                <a:gd name="T24" fmla="*/ 3 w 2909"/>
                <a:gd name="T25" fmla="*/ 7 h 2914"/>
                <a:gd name="T26" fmla="*/ 3 w 2909"/>
                <a:gd name="T27" fmla="*/ 6 h 2914"/>
                <a:gd name="T28" fmla="*/ 4 w 2909"/>
                <a:gd name="T29" fmla="*/ 5 h 2914"/>
                <a:gd name="T30" fmla="*/ 5 w 2909"/>
                <a:gd name="T31" fmla="*/ 6 h 2914"/>
                <a:gd name="T32" fmla="*/ 4 w 2909"/>
                <a:gd name="T33" fmla="*/ 6 h 2914"/>
                <a:gd name="T34" fmla="*/ 5 w 2909"/>
                <a:gd name="T35" fmla="*/ 5 h 2914"/>
                <a:gd name="T36" fmla="*/ 5 w 2909"/>
                <a:gd name="T37" fmla="*/ 5 h 2914"/>
                <a:gd name="T38" fmla="*/ 5 w 2909"/>
                <a:gd name="T39" fmla="*/ 5 h 2914"/>
                <a:gd name="T40" fmla="*/ 5 w 2909"/>
                <a:gd name="T41" fmla="*/ 5 h 2914"/>
                <a:gd name="T42" fmla="*/ 6 w 2909"/>
                <a:gd name="T43" fmla="*/ 4 h 2914"/>
                <a:gd name="T44" fmla="*/ 6 w 2909"/>
                <a:gd name="T45" fmla="*/ 4 h 2914"/>
                <a:gd name="T46" fmla="*/ 6 w 2909"/>
                <a:gd name="T47" fmla="*/ 4 h 2914"/>
                <a:gd name="T48" fmla="*/ 7 w 2909"/>
                <a:gd name="T49" fmla="*/ 3 h 2914"/>
                <a:gd name="T50" fmla="*/ 7 w 2909"/>
                <a:gd name="T51" fmla="*/ 3 h 2914"/>
                <a:gd name="T52" fmla="*/ 7 w 2909"/>
                <a:gd name="T53" fmla="*/ 3 h 2914"/>
                <a:gd name="T54" fmla="*/ 7 w 2909"/>
                <a:gd name="T55" fmla="*/ 3 h 2914"/>
                <a:gd name="T56" fmla="*/ 8 w 2909"/>
                <a:gd name="T57" fmla="*/ 2 h 2914"/>
                <a:gd name="T58" fmla="*/ 8 w 2909"/>
                <a:gd name="T59" fmla="*/ 2 h 2914"/>
                <a:gd name="T60" fmla="*/ 8 w 2909"/>
                <a:gd name="T61" fmla="*/ 2 h 2914"/>
                <a:gd name="T62" fmla="*/ 8 w 2909"/>
                <a:gd name="T63" fmla="*/ 1 h 2914"/>
                <a:gd name="T64" fmla="*/ 9 w 2909"/>
                <a:gd name="T65" fmla="*/ 2 h 29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9" h="2914">
                  <a:moveTo>
                    <a:pt x="39" y="2734"/>
                  </a:moveTo>
                  <a:lnTo>
                    <a:pt x="39" y="2734"/>
                  </a:lnTo>
                  <a:cubicBezTo>
                    <a:pt x="78" y="2695"/>
                    <a:pt x="141" y="2694"/>
                    <a:pt x="180" y="2733"/>
                  </a:cubicBezTo>
                  <a:cubicBezTo>
                    <a:pt x="219" y="2772"/>
                    <a:pt x="219" y="2835"/>
                    <a:pt x="181" y="2875"/>
                  </a:cubicBezTo>
                  <a:lnTo>
                    <a:pt x="180" y="2875"/>
                  </a:lnTo>
                  <a:cubicBezTo>
                    <a:pt x="142" y="2914"/>
                    <a:pt x="78" y="2914"/>
                    <a:pt x="39" y="2875"/>
                  </a:cubicBezTo>
                  <a:cubicBezTo>
                    <a:pt x="0" y="2836"/>
                    <a:pt x="0" y="2773"/>
                    <a:pt x="39" y="2734"/>
                  </a:cubicBezTo>
                  <a:close/>
                  <a:moveTo>
                    <a:pt x="321" y="2451"/>
                  </a:moveTo>
                  <a:lnTo>
                    <a:pt x="321" y="2450"/>
                  </a:lnTo>
                  <a:cubicBezTo>
                    <a:pt x="360" y="2411"/>
                    <a:pt x="424" y="2411"/>
                    <a:pt x="463" y="2450"/>
                  </a:cubicBezTo>
                  <a:cubicBezTo>
                    <a:pt x="502" y="2489"/>
                    <a:pt x="502" y="2552"/>
                    <a:pt x="463" y="2591"/>
                  </a:cubicBezTo>
                  <a:lnTo>
                    <a:pt x="463" y="2592"/>
                  </a:lnTo>
                  <a:cubicBezTo>
                    <a:pt x="424" y="2631"/>
                    <a:pt x="361" y="2631"/>
                    <a:pt x="322" y="2592"/>
                  </a:cubicBezTo>
                  <a:cubicBezTo>
                    <a:pt x="283" y="2553"/>
                    <a:pt x="282" y="2490"/>
                    <a:pt x="321" y="2451"/>
                  </a:cubicBezTo>
                  <a:close/>
                  <a:moveTo>
                    <a:pt x="604" y="2167"/>
                  </a:moveTo>
                  <a:lnTo>
                    <a:pt x="604" y="2167"/>
                  </a:lnTo>
                  <a:cubicBezTo>
                    <a:pt x="643" y="2128"/>
                    <a:pt x="706" y="2128"/>
                    <a:pt x="746" y="2167"/>
                  </a:cubicBezTo>
                  <a:cubicBezTo>
                    <a:pt x="785" y="2206"/>
                    <a:pt x="785" y="2269"/>
                    <a:pt x="746" y="2308"/>
                  </a:cubicBezTo>
                  <a:cubicBezTo>
                    <a:pt x="707" y="2348"/>
                    <a:pt x="644" y="2348"/>
                    <a:pt x="605" y="2309"/>
                  </a:cubicBezTo>
                  <a:cubicBezTo>
                    <a:pt x="565" y="2270"/>
                    <a:pt x="565" y="2207"/>
                    <a:pt x="604" y="2167"/>
                  </a:cubicBezTo>
                  <a:close/>
                  <a:moveTo>
                    <a:pt x="887" y="1884"/>
                  </a:moveTo>
                  <a:lnTo>
                    <a:pt x="887" y="1884"/>
                  </a:lnTo>
                  <a:cubicBezTo>
                    <a:pt x="926" y="1845"/>
                    <a:pt x="989" y="1845"/>
                    <a:pt x="1028" y="1884"/>
                  </a:cubicBezTo>
                  <a:cubicBezTo>
                    <a:pt x="1068" y="1923"/>
                    <a:pt x="1068" y="1986"/>
                    <a:pt x="1029" y="2025"/>
                  </a:cubicBezTo>
                  <a:cubicBezTo>
                    <a:pt x="990" y="2064"/>
                    <a:pt x="927" y="2065"/>
                    <a:pt x="887" y="2026"/>
                  </a:cubicBezTo>
                  <a:cubicBezTo>
                    <a:pt x="848" y="1987"/>
                    <a:pt x="848" y="1923"/>
                    <a:pt x="887" y="1884"/>
                  </a:cubicBezTo>
                  <a:close/>
                  <a:moveTo>
                    <a:pt x="1170" y="1601"/>
                  </a:moveTo>
                  <a:lnTo>
                    <a:pt x="1170" y="1601"/>
                  </a:lnTo>
                  <a:cubicBezTo>
                    <a:pt x="1209" y="1562"/>
                    <a:pt x="1272" y="1562"/>
                    <a:pt x="1311" y="1600"/>
                  </a:cubicBezTo>
                  <a:cubicBezTo>
                    <a:pt x="1350" y="1639"/>
                    <a:pt x="1351" y="1703"/>
                    <a:pt x="1312" y="1742"/>
                  </a:cubicBezTo>
                  <a:cubicBezTo>
                    <a:pt x="1273" y="1781"/>
                    <a:pt x="1209" y="1781"/>
                    <a:pt x="1170" y="1742"/>
                  </a:cubicBezTo>
                  <a:cubicBezTo>
                    <a:pt x="1131" y="1704"/>
                    <a:pt x="1131" y="1640"/>
                    <a:pt x="1170" y="1601"/>
                  </a:cubicBezTo>
                  <a:close/>
                  <a:moveTo>
                    <a:pt x="1452" y="1318"/>
                  </a:moveTo>
                  <a:lnTo>
                    <a:pt x="1453" y="1318"/>
                  </a:lnTo>
                  <a:cubicBezTo>
                    <a:pt x="1491" y="1279"/>
                    <a:pt x="1555" y="1278"/>
                    <a:pt x="1594" y="1317"/>
                  </a:cubicBezTo>
                  <a:cubicBezTo>
                    <a:pt x="1633" y="1356"/>
                    <a:pt x="1633" y="1419"/>
                    <a:pt x="1594" y="1459"/>
                  </a:cubicBezTo>
                  <a:cubicBezTo>
                    <a:pt x="1555" y="1498"/>
                    <a:pt x="1492" y="1498"/>
                    <a:pt x="1453" y="1459"/>
                  </a:cubicBezTo>
                  <a:cubicBezTo>
                    <a:pt x="1414" y="1420"/>
                    <a:pt x="1413" y="1357"/>
                    <a:pt x="1452" y="1318"/>
                  </a:cubicBezTo>
                  <a:close/>
                  <a:moveTo>
                    <a:pt x="1735" y="1035"/>
                  </a:moveTo>
                  <a:lnTo>
                    <a:pt x="1735" y="1035"/>
                  </a:lnTo>
                  <a:cubicBezTo>
                    <a:pt x="1774" y="995"/>
                    <a:pt x="1838" y="995"/>
                    <a:pt x="1877" y="1034"/>
                  </a:cubicBezTo>
                  <a:cubicBezTo>
                    <a:pt x="1916" y="1073"/>
                    <a:pt x="1916" y="1136"/>
                    <a:pt x="1877" y="1175"/>
                  </a:cubicBezTo>
                  <a:lnTo>
                    <a:pt x="1877" y="1176"/>
                  </a:lnTo>
                  <a:cubicBezTo>
                    <a:pt x="1838" y="1215"/>
                    <a:pt x="1775" y="1215"/>
                    <a:pt x="1736" y="1176"/>
                  </a:cubicBezTo>
                  <a:cubicBezTo>
                    <a:pt x="1696" y="1137"/>
                    <a:pt x="1696" y="1074"/>
                    <a:pt x="1735" y="1035"/>
                  </a:cubicBezTo>
                  <a:close/>
                  <a:moveTo>
                    <a:pt x="2018" y="751"/>
                  </a:moveTo>
                  <a:lnTo>
                    <a:pt x="2018" y="751"/>
                  </a:lnTo>
                  <a:cubicBezTo>
                    <a:pt x="2057" y="712"/>
                    <a:pt x="2120" y="712"/>
                    <a:pt x="2159" y="751"/>
                  </a:cubicBezTo>
                  <a:cubicBezTo>
                    <a:pt x="2199" y="790"/>
                    <a:pt x="2199" y="853"/>
                    <a:pt x="2160" y="892"/>
                  </a:cubicBezTo>
                  <a:cubicBezTo>
                    <a:pt x="2121" y="932"/>
                    <a:pt x="2058" y="932"/>
                    <a:pt x="2018" y="893"/>
                  </a:cubicBezTo>
                  <a:cubicBezTo>
                    <a:pt x="1979" y="854"/>
                    <a:pt x="1979" y="791"/>
                    <a:pt x="2018" y="751"/>
                  </a:cubicBezTo>
                  <a:close/>
                  <a:moveTo>
                    <a:pt x="2301" y="468"/>
                  </a:moveTo>
                  <a:lnTo>
                    <a:pt x="2301" y="468"/>
                  </a:lnTo>
                  <a:cubicBezTo>
                    <a:pt x="2340" y="429"/>
                    <a:pt x="2403" y="429"/>
                    <a:pt x="2442" y="468"/>
                  </a:cubicBezTo>
                  <a:cubicBezTo>
                    <a:pt x="2481" y="507"/>
                    <a:pt x="2482" y="570"/>
                    <a:pt x="2443" y="609"/>
                  </a:cubicBezTo>
                  <a:cubicBezTo>
                    <a:pt x="2404" y="648"/>
                    <a:pt x="2340" y="649"/>
                    <a:pt x="2301" y="610"/>
                  </a:cubicBezTo>
                  <a:cubicBezTo>
                    <a:pt x="2262" y="571"/>
                    <a:pt x="2262" y="507"/>
                    <a:pt x="2301" y="468"/>
                  </a:cubicBezTo>
                  <a:close/>
                  <a:moveTo>
                    <a:pt x="2273" y="213"/>
                  </a:moveTo>
                  <a:lnTo>
                    <a:pt x="2909" y="0"/>
                  </a:lnTo>
                  <a:lnTo>
                    <a:pt x="2698" y="637"/>
                  </a:lnTo>
                  <a:lnTo>
                    <a:pt x="2273" y="213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09" name="Rectangle 56"/>
            <p:cNvSpPr>
              <a:spLocks noChangeArrowheads="1"/>
            </p:cNvSpPr>
            <p:nvPr/>
          </p:nvSpPr>
          <p:spPr bwMode="auto">
            <a:xfrm>
              <a:off x="2529" y="3180"/>
              <a:ext cx="38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C0C0C0"/>
                  </a:solidFill>
                </a:rPr>
                <a:t>Extend</a:t>
              </a:r>
              <a:endParaRPr lang="en-US"/>
            </a:p>
          </p:txBody>
        </p:sp>
        <p:sp>
          <p:nvSpPr>
            <p:cNvPr id="32810" name="Rectangle 57"/>
            <p:cNvSpPr>
              <a:spLocks noChangeArrowheads="1"/>
            </p:cNvSpPr>
            <p:nvPr/>
          </p:nvSpPr>
          <p:spPr bwMode="auto">
            <a:xfrm>
              <a:off x="2524" y="3175"/>
              <a:ext cx="38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000000"/>
                  </a:solidFill>
                </a:rPr>
                <a:t>Extend</a:t>
              </a:r>
              <a:endParaRPr lang="en-US"/>
            </a:p>
          </p:txBody>
        </p:sp>
        <p:sp>
          <p:nvSpPr>
            <p:cNvPr id="32811" name="Rectangle 58"/>
            <p:cNvSpPr>
              <a:spLocks noChangeArrowheads="1"/>
            </p:cNvSpPr>
            <p:nvPr/>
          </p:nvSpPr>
          <p:spPr bwMode="auto">
            <a:xfrm>
              <a:off x="2449" y="3324"/>
              <a:ext cx="54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C0C0C0"/>
                  </a:solidFill>
                </a:rPr>
                <a:t>coverage </a:t>
              </a:r>
              <a:endParaRPr lang="en-US"/>
            </a:p>
          </p:txBody>
        </p:sp>
        <p:sp>
          <p:nvSpPr>
            <p:cNvPr id="32812" name="Rectangle 59"/>
            <p:cNvSpPr>
              <a:spLocks noChangeArrowheads="1"/>
            </p:cNvSpPr>
            <p:nvPr/>
          </p:nvSpPr>
          <p:spPr bwMode="auto">
            <a:xfrm>
              <a:off x="2444" y="3319"/>
              <a:ext cx="54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000000"/>
                  </a:solidFill>
                </a:rPr>
                <a:t>coverage </a:t>
              </a:r>
              <a:endParaRPr lang="en-US"/>
            </a:p>
          </p:txBody>
        </p:sp>
        <p:sp>
          <p:nvSpPr>
            <p:cNvPr id="32813" name="Rectangle 60"/>
            <p:cNvSpPr>
              <a:spLocks noChangeArrowheads="1"/>
            </p:cNvSpPr>
            <p:nvPr/>
          </p:nvSpPr>
          <p:spPr bwMode="auto">
            <a:xfrm>
              <a:off x="3326" y="2637"/>
              <a:ext cx="38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C0C0C0"/>
                  </a:solidFill>
                </a:rPr>
                <a:t>Extend</a:t>
              </a:r>
              <a:endParaRPr lang="en-US"/>
            </a:p>
          </p:txBody>
        </p:sp>
        <p:sp>
          <p:nvSpPr>
            <p:cNvPr id="32814" name="Rectangle 61"/>
            <p:cNvSpPr>
              <a:spLocks noChangeArrowheads="1"/>
            </p:cNvSpPr>
            <p:nvPr/>
          </p:nvSpPr>
          <p:spPr bwMode="auto">
            <a:xfrm>
              <a:off x="3321" y="2633"/>
              <a:ext cx="38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000000"/>
                  </a:solidFill>
                </a:rPr>
                <a:t>Extend</a:t>
              </a:r>
              <a:endParaRPr lang="en-US"/>
            </a:p>
          </p:txBody>
        </p:sp>
        <p:sp>
          <p:nvSpPr>
            <p:cNvPr id="32815" name="Rectangle 62"/>
            <p:cNvSpPr>
              <a:spLocks noChangeArrowheads="1"/>
            </p:cNvSpPr>
            <p:nvPr/>
          </p:nvSpPr>
          <p:spPr bwMode="auto">
            <a:xfrm>
              <a:off x="3280" y="2782"/>
              <a:ext cx="46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C0C0C0"/>
                  </a:solidFill>
                </a:rPr>
                <a:t>benefits </a:t>
              </a:r>
              <a:endParaRPr lang="en-US"/>
            </a:p>
          </p:txBody>
        </p:sp>
        <p:sp>
          <p:nvSpPr>
            <p:cNvPr id="32816" name="Rectangle 63"/>
            <p:cNvSpPr>
              <a:spLocks noChangeArrowheads="1"/>
            </p:cNvSpPr>
            <p:nvPr/>
          </p:nvSpPr>
          <p:spPr bwMode="auto">
            <a:xfrm>
              <a:off x="3275" y="2777"/>
              <a:ext cx="46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000000"/>
                  </a:solidFill>
                </a:rPr>
                <a:t>benefits </a:t>
              </a:r>
              <a:endParaRPr lang="en-US"/>
            </a:p>
          </p:txBody>
        </p:sp>
        <p:sp>
          <p:nvSpPr>
            <p:cNvPr id="32817" name="Rectangle 64"/>
            <p:cNvSpPr>
              <a:spLocks noChangeArrowheads="1"/>
            </p:cNvSpPr>
            <p:nvPr/>
          </p:nvSpPr>
          <p:spPr bwMode="auto">
            <a:xfrm>
              <a:off x="4513" y="2524"/>
              <a:ext cx="42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C0C0C0"/>
                  </a:solidFill>
                </a:rPr>
                <a:t>Reduce</a:t>
              </a:r>
              <a:endParaRPr lang="en-US"/>
            </a:p>
          </p:txBody>
        </p:sp>
        <p:sp>
          <p:nvSpPr>
            <p:cNvPr id="32818" name="Rectangle 65"/>
            <p:cNvSpPr>
              <a:spLocks noChangeArrowheads="1"/>
            </p:cNvSpPr>
            <p:nvPr/>
          </p:nvSpPr>
          <p:spPr bwMode="auto">
            <a:xfrm>
              <a:off x="4508" y="2519"/>
              <a:ext cx="42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000000"/>
                  </a:solidFill>
                </a:rPr>
                <a:t>Reduce</a:t>
              </a:r>
              <a:endParaRPr lang="en-US"/>
            </a:p>
          </p:txBody>
        </p:sp>
        <p:sp>
          <p:nvSpPr>
            <p:cNvPr id="32819" name="Rectangle 66"/>
            <p:cNvSpPr>
              <a:spLocks noChangeArrowheads="1"/>
            </p:cNvSpPr>
            <p:nvPr/>
          </p:nvSpPr>
          <p:spPr bwMode="auto">
            <a:xfrm>
              <a:off x="4539" y="2668"/>
              <a:ext cx="1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C0C0C0"/>
                  </a:solidFill>
                </a:rPr>
                <a:t>out</a:t>
              </a:r>
              <a:endParaRPr lang="en-US"/>
            </a:p>
          </p:txBody>
        </p:sp>
        <p:sp>
          <p:nvSpPr>
            <p:cNvPr id="32820" name="Rectangle 67"/>
            <p:cNvSpPr>
              <a:spLocks noChangeArrowheads="1"/>
            </p:cNvSpPr>
            <p:nvPr/>
          </p:nvSpPr>
          <p:spPr bwMode="auto">
            <a:xfrm>
              <a:off x="4534" y="2663"/>
              <a:ext cx="1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000000"/>
                  </a:solidFill>
                </a:rPr>
                <a:t>out</a:t>
              </a:r>
              <a:endParaRPr lang="en-US"/>
            </a:p>
          </p:txBody>
        </p:sp>
        <p:sp>
          <p:nvSpPr>
            <p:cNvPr id="32821" name="Rectangle 68"/>
            <p:cNvSpPr>
              <a:spLocks noChangeArrowheads="1"/>
            </p:cNvSpPr>
            <p:nvPr/>
          </p:nvSpPr>
          <p:spPr bwMode="auto">
            <a:xfrm>
              <a:off x="4727" y="2668"/>
              <a:ext cx="4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C0C0C0"/>
                  </a:solidFill>
                </a:rPr>
                <a:t>-</a:t>
              </a:r>
              <a:endParaRPr lang="en-US"/>
            </a:p>
          </p:txBody>
        </p:sp>
        <p:sp>
          <p:nvSpPr>
            <p:cNvPr id="32822" name="Rectangle 69"/>
            <p:cNvSpPr>
              <a:spLocks noChangeArrowheads="1"/>
            </p:cNvSpPr>
            <p:nvPr/>
          </p:nvSpPr>
          <p:spPr bwMode="auto">
            <a:xfrm>
              <a:off x="4722" y="2663"/>
              <a:ext cx="4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32823" name="Rectangle 70"/>
            <p:cNvSpPr>
              <a:spLocks noChangeArrowheads="1"/>
            </p:cNvSpPr>
            <p:nvPr/>
          </p:nvSpPr>
          <p:spPr bwMode="auto">
            <a:xfrm>
              <a:off x="4767" y="2668"/>
              <a:ext cx="10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C0C0C0"/>
                  </a:solidFill>
                </a:rPr>
                <a:t>of</a:t>
              </a:r>
              <a:endParaRPr lang="en-US"/>
            </a:p>
          </p:txBody>
        </p:sp>
        <p:sp>
          <p:nvSpPr>
            <p:cNvPr id="32824" name="Rectangle 71"/>
            <p:cNvSpPr>
              <a:spLocks noChangeArrowheads="1"/>
            </p:cNvSpPr>
            <p:nvPr/>
          </p:nvSpPr>
          <p:spPr bwMode="auto">
            <a:xfrm>
              <a:off x="4762" y="2663"/>
              <a:ext cx="10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000000"/>
                  </a:solidFill>
                </a:rPr>
                <a:t>of</a:t>
              </a:r>
              <a:endParaRPr lang="en-US"/>
            </a:p>
          </p:txBody>
        </p:sp>
        <p:sp>
          <p:nvSpPr>
            <p:cNvPr id="32825" name="Rectangle 72"/>
            <p:cNvSpPr>
              <a:spLocks noChangeArrowheads="1"/>
            </p:cNvSpPr>
            <p:nvPr/>
          </p:nvSpPr>
          <p:spPr bwMode="auto">
            <a:xfrm>
              <a:off x="4881" y="2668"/>
              <a:ext cx="4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C0C0C0"/>
                  </a:solidFill>
                </a:rPr>
                <a:t>-</a:t>
              </a:r>
              <a:endParaRPr lang="en-US"/>
            </a:p>
          </p:txBody>
        </p:sp>
        <p:sp>
          <p:nvSpPr>
            <p:cNvPr id="32826" name="Rectangle 73"/>
            <p:cNvSpPr>
              <a:spLocks noChangeArrowheads="1"/>
            </p:cNvSpPr>
            <p:nvPr/>
          </p:nvSpPr>
          <p:spPr bwMode="auto">
            <a:xfrm>
              <a:off x="4876" y="2663"/>
              <a:ext cx="4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32827" name="Rectangle 74"/>
            <p:cNvSpPr>
              <a:spLocks noChangeArrowheads="1"/>
            </p:cNvSpPr>
            <p:nvPr/>
          </p:nvSpPr>
          <p:spPr bwMode="auto">
            <a:xfrm>
              <a:off x="4536" y="2813"/>
              <a:ext cx="36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C0C0C0"/>
                  </a:solidFill>
                </a:rPr>
                <a:t>pocket</a:t>
              </a:r>
              <a:endParaRPr lang="en-US"/>
            </a:p>
          </p:txBody>
        </p:sp>
        <p:sp>
          <p:nvSpPr>
            <p:cNvPr id="32828" name="Rectangle 75"/>
            <p:cNvSpPr>
              <a:spLocks noChangeArrowheads="1"/>
            </p:cNvSpPr>
            <p:nvPr/>
          </p:nvSpPr>
          <p:spPr bwMode="auto">
            <a:xfrm>
              <a:off x="4531" y="2808"/>
              <a:ext cx="36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179"/>
              <a:r>
                <a:rPr lang="en-US" sz="1300">
                  <a:solidFill>
                    <a:srgbClr val="000000"/>
                  </a:solidFill>
                </a:rPr>
                <a:t>pocket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08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 idx="4294967295"/>
          </p:nvPr>
        </p:nvSpPr>
        <p:spPr/>
        <p:txBody>
          <a:bodyPr lIns="91424" tIns="45712" rIns="91424" bIns="45712"/>
          <a:lstStyle/>
          <a:p>
            <a:pPr>
              <a:lnSpc>
                <a:spcPct val="120000"/>
              </a:lnSpc>
            </a:pPr>
            <a:r>
              <a:rPr lang="en-US" sz="2500"/>
              <a:t>Characteristics of different health insurance mechanisms</a:t>
            </a:r>
            <a:endParaRPr lang="fr-FR" sz="2500"/>
          </a:p>
        </p:txBody>
      </p:sp>
      <p:sp>
        <p:nvSpPr>
          <p:cNvPr id="30723" name="Espace réservé du numéro de diapositive 4"/>
          <p:cNvSpPr txBox="1">
            <a:spLocks noGrp="1"/>
          </p:cNvSpPr>
          <p:nvPr/>
        </p:nvSpPr>
        <p:spPr bwMode="auto">
          <a:xfrm>
            <a:off x="6552567" y="6356933"/>
            <a:ext cx="2133962" cy="36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>
            <a:lvl1pPr defTabSz="5222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5222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5222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5222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5222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algn="r" defTabSz="5222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algn="r" defTabSz="5222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algn="r" defTabSz="5222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algn="r" defTabSz="5222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fld id="{BAD9DBA7-13CD-4F5E-A072-BEC5844F5F3C}" type="slidenum">
              <a:rPr lang="fr-FR" sz="1200" b="0">
                <a:solidFill>
                  <a:srgbClr val="898989"/>
                </a:solidFill>
                <a:latin typeface="Calibri" pitchFamily="34" charset="0"/>
              </a:rPr>
              <a:pPr rtl="0" eaLnBrk="1" hangingPunct="1"/>
              <a:t>19</a:t>
            </a:fld>
            <a:endParaRPr lang="fr-FR" sz="1200" b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203056" name="Group 3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067898"/>
              </p:ext>
            </p:extLst>
          </p:nvPr>
        </p:nvGraphicFramePr>
        <p:xfrm>
          <a:off x="251520" y="2132856"/>
          <a:ext cx="8601007" cy="4110834"/>
        </p:xfrm>
        <a:graphic>
          <a:graphicData uri="http://schemas.openxmlformats.org/drawingml/2006/table">
            <a:tbl>
              <a:tblPr rtl="1"/>
              <a:tblGrid>
                <a:gridCol w="1592326"/>
                <a:gridCol w="1593684"/>
                <a:gridCol w="2017219"/>
                <a:gridCol w="1592327"/>
                <a:gridCol w="1805451"/>
              </a:tblGrid>
              <a:tr h="343747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No insurance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Private insurance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Social insurance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National insurance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531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Cash 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(out-of-pocket)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Household premiums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Employee premiums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General taxation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Collection method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531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None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Voluntary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Mandatory for workers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Mandatory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Legal status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531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None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Those able to pay 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Workers only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Everyone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Pre-paid population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19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Regressive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Regressive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Neutral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Progressive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Fairness / equity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71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N/A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Yes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No (if working)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No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Adverse selection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531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N/A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Yes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Yes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Yes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Moral hazard (users)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19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N/A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Many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Some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Few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Perpetua" pitchFamily="18" charset="0"/>
                          <a:ea typeface="SimSun" pitchFamily="2" charset="-122"/>
                          <a:cs typeface="Times New Roman" pitchFamily="18" charset="0"/>
                        </a:rPr>
                        <a:t>Copayments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78191" marR="78191" marT="41459" marB="4145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>
                <a:solidFill>
                  <a:schemeClr val="tx2"/>
                </a:solidFill>
                <a:ea typeface="SimSun" pitchFamily="2" charset="-122"/>
              </a:rPr>
              <a:t>Objectives of the session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defTabSz="914400">
              <a:buFont typeface="Arial" pitchFamily="34" charset="0"/>
              <a:buChar char="•"/>
            </a:pPr>
            <a:r>
              <a:rPr lang="en-GB" altLang="zh-CN" dirty="0" smtClean="0">
                <a:ea typeface="SimSun" pitchFamily="2" charset="-122"/>
              </a:rPr>
              <a:t>Introduce </a:t>
            </a:r>
            <a:r>
              <a:rPr lang="en-GB" altLang="zh-CN" dirty="0">
                <a:ea typeface="SimSun" pitchFamily="2" charset="-122"/>
              </a:rPr>
              <a:t>the 6 health system building blocks of the WHO </a:t>
            </a:r>
            <a:r>
              <a:rPr lang="en-GB" altLang="zh-CN" dirty="0" smtClean="0">
                <a:ea typeface="SimSun" pitchFamily="2" charset="-122"/>
              </a:rPr>
              <a:t>framework</a:t>
            </a:r>
          </a:p>
          <a:p>
            <a:pPr marL="285750" indent="-285750" defTabSz="914400">
              <a:buFont typeface="Arial" pitchFamily="34" charset="0"/>
              <a:buChar char="•"/>
            </a:pPr>
            <a:r>
              <a:rPr lang="en-GB" altLang="zh-CN" dirty="0" smtClean="0">
                <a:ea typeface="SimSun" pitchFamily="2" charset="-122"/>
              </a:rPr>
              <a:t>Relate </a:t>
            </a:r>
            <a:r>
              <a:rPr lang="en-GB" altLang="zh-CN" dirty="0">
                <a:ea typeface="SimSun" pitchFamily="2" charset="-122"/>
              </a:rPr>
              <a:t>the health systems performance framework with NCD control, primary care services and the Package of Essential </a:t>
            </a:r>
            <a:r>
              <a:rPr lang="en-GB" altLang="zh-CN" dirty="0" err="1">
                <a:ea typeface="SimSun" pitchFamily="2" charset="-122"/>
              </a:rPr>
              <a:t>Noncommunicable</a:t>
            </a:r>
            <a:r>
              <a:rPr lang="en-GB" altLang="zh-CN" dirty="0">
                <a:ea typeface="SimSun" pitchFamily="2" charset="-122"/>
              </a:rPr>
              <a:t> (PEN) Disease </a:t>
            </a:r>
            <a:r>
              <a:rPr lang="en-GB" altLang="zh-CN" dirty="0" smtClean="0">
                <a:ea typeface="SimSun" pitchFamily="2" charset="-122"/>
              </a:rPr>
              <a:t>Interventions</a:t>
            </a:r>
          </a:p>
          <a:p>
            <a:pPr marL="285750" indent="-285750" defTabSz="914400">
              <a:buFont typeface="Arial" pitchFamily="34" charset="0"/>
              <a:buChar char="•"/>
            </a:pPr>
            <a:r>
              <a:rPr lang="en-GB" altLang="zh-CN" dirty="0" smtClean="0">
                <a:ea typeface="SimSun" pitchFamily="2" charset="-122"/>
              </a:rPr>
              <a:t>Discuss </a:t>
            </a:r>
            <a:r>
              <a:rPr lang="en-GB" altLang="zh-CN" dirty="0">
                <a:ea typeface="SimSun" pitchFamily="2" charset="-122"/>
              </a:rPr>
              <a:t>practical and concrete steps (options) to adjust health services delivery to NCDs, thereby aligning NCD control with health systems strengthening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0312-CD20-44DB-B2E7-AAEC035F8EE5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1797-BCA7-4EBE-AF32-B63404EFB14C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8229057" cy="72008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Health financing for NCDs – key points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9236" y="1511841"/>
            <a:ext cx="8229057" cy="4387220"/>
          </a:xfrm>
        </p:spPr>
        <p:txBody>
          <a:bodyPr/>
          <a:lstStyle/>
          <a:p>
            <a:pPr marL="484222" indent="-484222">
              <a:buFont typeface="Wingdings" pitchFamily="2" charset="2"/>
              <a:buAutoNum type="arabicPeriod"/>
            </a:pPr>
            <a:r>
              <a:rPr lang="en-GB" sz="2200" b="1">
                <a:latin typeface="Calibri" pitchFamily="34" charset="0"/>
                <a:cs typeface="Times New Roman" pitchFamily="18" charset="0"/>
              </a:rPr>
              <a:t>Reduce OOPs / increase pre-payment </a:t>
            </a:r>
          </a:p>
          <a:p>
            <a:pPr marL="923919" lvl="1" indent="-400736">
              <a:buFont typeface="Wingdings" pitchFamily="2" charset="2"/>
              <a:buChar char="§"/>
            </a:pPr>
            <a:r>
              <a:rPr lang="en-GB" sz="1800">
                <a:solidFill>
                  <a:srgbClr val="1E7FB8"/>
                </a:solidFill>
                <a:latin typeface="Calibri" pitchFamily="34" charset="0"/>
                <a:cs typeface="Times New Roman" pitchFamily="18" charset="0"/>
              </a:rPr>
              <a:t>Systemic rather than disease-specific issue, however OOPs for chronic diseases / conditions particularly regressive and impoverishing because they endure over time (need more research showing the economic impact of NCDs on household budgets/incomes)</a:t>
            </a:r>
          </a:p>
          <a:p>
            <a:pPr marL="484222" indent="-484222">
              <a:buFont typeface="Wingdings" pitchFamily="2" charset="2"/>
              <a:buAutoNum type="arabicPeriod"/>
            </a:pPr>
            <a:r>
              <a:rPr lang="en-GB" sz="2200" b="1">
                <a:latin typeface="Calibri" pitchFamily="34" charset="0"/>
                <a:cs typeface="Times New Roman" pitchFamily="18" charset="0"/>
              </a:rPr>
              <a:t>Use funds more efficiently and equitably:  </a:t>
            </a:r>
          </a:p>
          <a:p>
            <a:pPr marL="923919" lvl="1" indent="-400736">
              <a:buFont typeface="Wingdings" pitchFamily="2" charset="2"/>
              <a:buChar char="§"/>
            </a:pPr>
            <a:r>
              <a:rPr lang="en-GB" sz="1800">
                <a:solidFill>
                  <a:srgbClr val="1E7FB8"/>
                </a:solidFill>
                <a:latin typeface="Calibri" pitchFamily="34" charset="0"/>
                <a:cs typeface="Times New Roman" pitchFamily="18" charset="0"/>
              </a:rPr>
              <a:t>Identify 'best buys' for prevention and opportunities for positive synergies re: treatment in PHC</a:t>
            </a:r>
          </a:p>
          <a:p>
            <a:pPr marL="484222" indent="-484222">
              <a:buFont typeface="Wingdings" pitchFamily="2" charset="2"/>
              <a:buAutoNum type="arabicPeriod"/>
            </a:pPr>
            <a:r>
              <a:rPr lang="en-GB" sz="2200" b="1">
                <a:latin typeface="Calibri" pitchFamily="34" charset="0"/>
                <a:cs typeface="Times New Roman" pitchFamily="18" charset="0"/>
              </a:rPr>
              <a:t>Raise sufficient funds for health </a:t>
            </a:r>
          </a:p>
          <a:p>
            <a:pPr marL="923919" lvl="1" indent="-400736">
              <a:buFont typeface="Wingdings" pitchFamily="2" charset="2"/>
              <a:buChar char="§"/>
            </a:pPr>
            <a:r>
              <a:rPr lang="en-GB" sz="1800">
                <a:solidFill>
                  <a:srgbClr val="1E7FB8"/>
                </a:solidFill>
                <a:latin typeface="Calibri" pitchFamily="34" charset="0"/>
                <a:cs typeface="Times New Roman" pitchFamily="18" charset="0"/>
              </a:rPr>
              <a:t>Better articulation of and budgeting for core NCD packages / components</a:t>
            </a:r>
          </a:p>
          <a:p>
            <a:pPr marL="923919" lvl="1" indent="-400736">
              <a:buFont typeface="Wingdings" pitchFamily="2" charset="2"/>
              <a:buChar char="§"/>
            </a:pPr>
            <a:r>
              <a:rPr lang="en-GB" sz="1800">
                <a:solidFill>
                  <a:srgbClr val="1E7FB8"/>
                </a:solidFill>
                <a:latin typeface="Calibri" pitchFamily="34" charset="0"/>
                <a:cs typeface="Times New Roman" pitchFamily="18" charset="0"/>
              </a:rPr>
              <a:t>Costing tool for scaling-up (evidence-based advocacy)</a:t>
            </a:r>
          </a:p>
          <a:p>
            <a:pPr marL="923919" lvl="1" indent="-400736">
              <a:buFont typeface="Wingdings" pitchFamily="2" charset="2"/>
              <a:buChar char="§"/>
            </a:pPr>
            <a:r>
              <a:rPr lang="en-GB" sz="1800">
                <a:solidFill>
                  <a:srgbClr val="1E7FB8"/>
                </a:solidFill>
                <a:latin typeface="Calibri" pitchFamily="34" charset="0"/>
                <a:cs typeface="Times New Roman" pitchFamily="18" charset="0"/>
              </a:rPr>
              <a:t>Additional funding via sin taxes (e.g. alcohol, tobacco)</a:t>
            </a:r>
            <a:endParaRPr lang="en-GB" sz="1800" b="1">
              <a:solidFill>
                <a:srgbClr val="1E7FB8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908721"/>
            <a:ext cx="8066087" cy="685130"/>
          </a:xfrm>
        </p:spPr>
        <p:txBody>
          <a:bodyPr/>
          <a:lstStyle/>
          <a:p>
            <a:r>
              <a:rPr lang="en-US" dirty="0" smtClean="0"/>
              <a:t>Financing and delivery - four </a:t>
            </a:r>
            <a:r>
              <a:rPr lang="en-US" dirty="0"/>
              <a:t>basic health systems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defTabSz="914400">
              <a:lnSpc>
                <a:spcPct val="90000"/>
              </a:lnSpc>
            </a:pPr>
            <a:r>
              <a:rPr lang="en-US" dirty="0"/>
              <a:t>1.  </a:t>
            </a:r>
            <a:r>
              <a:rPr lang="en-US" b="1" dirty="0" err="1">
                <a:solidFill>
                  <a:schemeClr val="tx2"/>
                </a:solidFill>
              </a:rPr>
              <a:t>Beveridge</a:t>
            </a:r>
            <a:r>
              <a:rPr lang="en-US" b="1" dirty="0">
                <a:solidFill>
                  <a:schemeClr val="tx2"/>
                </a:solidFill>
              </a:rPr>
              <a:t> model</a:t>
            </a:r>
          </a:p>
          <a:p>
            <a:pPr marL="742950" lvl="1" indent="-285750" defTabSz="9144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Named after William </a:t>
            </a:r>
            <a:r>
              <a:rPr lang="en-US" sz="1800" dirty="0" err="1"/>
              <a:t>Beveridge</a:t>
            </a:r>
            <a:r>
              <a:rPr lang="en-US" sz="1800" dirty="0"/>
              <a:t> who designed the UK National Health Service</a:t>
            </a:r>
          </a:p>
          <a:p>
            <a:pPr marL="742950" lvl="1" indent="-285750" defTabSz="9144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Health care for all provided and financed by government from taxes</a:t>
            </a:r>
          </a:p>
          <a:p>
            <a:pPr marL="742950" lvl="1" indent="-285750" defTabSz="9144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Most facilities owned by government; most health workers employed by government</a:t>
            </a:r>
          </a:p>
          <a:p>
            <a:pPr marL="1143000" lvl="2" indent="-228600" defTabSz="914400">
              <a:lnSpc>
                <a:spcPct val="90000"/>
              </a:lnSpc>
            </a:pPr>
            <a:r>
              <a:rPr lang="en-US" sz="1800" dirty="0"/>
              <a:t>E.g. UK, Cuba, Spain, New Zealand, Scandinavia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en-US" dirty="0"/>
              <a:t>2.  </a:t>
            </a:r>
            <a:r>
              <a:rPr lang="en-US" b="1" dirty="0" err="1">
                <a:solidFill>
                  <a:schemeClr val="tx2"/>
                </a:solidFill>
              </a:rPr>
              <a:t>Bismark</a:t>
            </a:r>
            <a:r>
              <a:rPr lang="en-US" b="1" dirty="0">
                <a:solidFill>
                  <a:schemeClr val="tx2"/>
                </a:solidFill>
              </a:rPr>
              <a:t> model</a:t>
            </a:r>
          </a:p>
          <a:p>
            <a:pPr marL="742950" lvl="1" indent="-285750" defTabSz="9144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Named after 19th century Prussian Chancellor</a:t>
            </a:r>
          </a:p>
          <a:p>
            <a:pPr marL="742950" lvl="1" indent="-285750" defTabSz="9144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Health care for all from non-profit insurance system financed jointly by employers and employees by payroll deduction</a:t>
            </a:r>
          </a:p>
          <a:p>
            <a:pPr marL="742950" lvl="1" indent="-285750" defTabSz="9144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Providers are private but tightly regulated</a:t>
            </a:r>
          </a:p>
          <a:p>
            <a:pPr marL="1143000" lvl="2" indent="-228600" defTabSz="914400">
              <a:lnSpc>
                <a:spcPct val="90000"/>
              </a:lnSpc>
            </a:pPr>
            <a:r>
              <a:rPr lang="en-US" sz="1800" dirty="0"/>
              <a:t>E.g. Germany, France, Belgium, Japan, some Latin America</a:t>
            </a:r>
          </a:p>
          <a:p>
            <a:pPr marL="742950" lvl="1" indent="-285750" defTabSz="914400">
              <a:lnSpc>
                <a:spcPct val="9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0EA6-7CEF-478D-87ED-78CD760B4BBE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A6CD-B67D-42A8-B6EE-428927B615F1}" type="slidenum">
              <a:rPr lang="en-GB"/>
              <a:pPr/>
              <a:t>21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defTabSz="914400">
              <a:lnSpc>
                <a:spcPct val="90000"/>
              </a:lnSpc>
            </a:pPr>
            <a:r>
              <a:rPr lang="en-US" dirty="0"/>
              <a:t>3.  </a:t>
            </a:r>
            <a:r>
              <a:rPr lang="en-US" b="1" dirty="0">
                <a:solidFill>
                  <a:schemeClr val="tx2"/>
                </a:solidFill>
              </a:rPr>
              <a:t>National Health Insurance model (NHI)</a:t>
            </a:r>
          </a:p>
          <a:p>
            <a:pPr marL="800100" lvl="1" indent="-342900" defTabSz="9144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Combines </a:t>
            </a:r>
            <a:r>
              <a:rPr lang="en-US" sz="1800" dirty="0" err="1"/>
              <a:t>Beveridge</a:t>
            </a:r>
            <a:r>
              <a:rPr lang="en-US" sz="1800" dirty="0"/>
              <a:t> and </a:t>
            </a:r>
            <a:r>
              <a:rPr lang="en-US" sz="1800" dirty="0" err="1" smtClean="0"/>
              <a:t>Bismark</a:t>
            </a:r>
            <a:endParaRPr lang="en-US" sz="1800" dirty="0"/>
          </a:p>
          <a:p>
            <a:pPr marL="800100" lvl="1" indent="-342900" defTabSz="9144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Health </a:t>
            </a:r>
            <a:r>
              <a:rPr lang="en-US" sz="1800" dirty="0"/>
              <a:t>care for all financed by a non-profit, single payer, government run </a:t>
            </a:r>
            <a:r>
              <a:rPr lang="en-US" sz="1800" dirty="0" smtClean="0"/>
              <a:t>insurance</a:t>
            </a:r>
          </a:p>
          <a:p>
            <a:pPr marL="800100" lvl="1" indent="-342900" defTabSz="9144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All </a:t>
            </a:r>
            <a:r>
              <a:rPr lang="en-US" sz="1800" dirty="0"/>
              <a:t>employed citizens </a:t>
            </a:r>
            <a:r>
              <a:rPr lang="en-US" sz="1800" dirty="0" smtClean="0"/>
              <a:t>contribute</a:t>
            </a:r>
          </a:p>
          <a:p>
            <a:pPr marL="800100" lvl="1" indent="-342900" defTabSz="9144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All </a:t>
            </a:r>
            <a:r>
              <a:rPr lang="en-US" sz="1800" dirty="0"/>
              <a:t>providers are </a:t>
            </a:r>
            <a:r>
              <a:rPr lang="en-US" sz="1800" dirty="0" smtClean="0"/>
              <a:t>private</a:t>
            </a:r>
          </a:p>
          <a:p>
            <a:pPr marL="800100" lvl="1" indent="-342900" defTabSz="9144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Tightly </a:t>
            </a:r>
            <a:r>
              <a:rPr lang="en-US" sz="1800" dirty="0"/>
              <a:t>regulated with high cost control (single payer)</a:t>
            </a:r>
          </a:p>
          <a:p>
            <a:pPr marL="1143000" lvl="2" indent="-228600" defTabSz="914400">
              <a:lnSpc>
                <a:spcPct val="90000"/>
              </a:lnSpc>
            </a:pPr>
            <a:r>
              <a:rPr lang="en-US" sz="1800" dirty="0"/>
              <a:t>E.g. Canada, South Korea, Taiwan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en-US" dirty="0"/>
              <a:t>4.  </a:t>
            </a:r>
            <a:r>
              <a:rPr lang="en-US" b="1" dirty="0">
                <a:solidFill>
                  <a:schemeClr val="tx2"/>
                </a:solidFill>
              </a:rPr>
              <a:t>Out-of-Pocket (OOP) model</a:t>
            </a:r>
          </a:p>
          <a:p>
            <a:pPr marL="800100" lvl="1" indent="-342900" defTabSz="9144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Health care for few, financed only by and for those who can afford it</a:t>
            </a:r>
          </a:p>
          <a:p>
            <a:pPr marL="1143000" lvl="2" indent="-228600" defTabSz="914400">
              <a:lnSpc>
                <a:spcPct val="90000"/>
              </a:lnSpc>
            </a:pPr>
            <a:r>
              <a:rPr lang="en-US" sz="1800" dirty="0"/>
              <a:t>E.g. Most of the rest of the world</a:t>
            </a:r>
          </a:p>
          <a:p>
            <a:pPr marL="742950" lvl="1" indent="-285750" defTabSz="914400">
              <a:lnSpc>
                <a:spcPct val="90000"/>
              </a:lnSpc>
            </a:pPr>
            <a:endParaRPr lang="en-US" dirty="0"/>
          </a:p>
          <a:p>
            <a:pPr marL="742950" lvl="1" indent="-285750" defTabSz="914400">
              <a:lnSpc>
                <a:spcPct val="9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0A99-0568-4B08-AAFE-398F042EBC6F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29A6-7ACD-44B5-B6A6-1B257281F4BC}" type="slidenum">
              <a:rPr lang="en-GB"/>
              <a:pPr/>
              <a:t>22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066087" cy="503237"/>
          </a:xfrm>
        </p:spPr>
        <p:txBody>
          <a:bodyPr/>
          <a:lstStyle/>
          <a:p>
            <a:r>
              <a:rPr lang="en-GB" dirty="0"/>
              <a:t>Financing and delivery - four basic health systems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Contribution of WHO PEN to Health System Building </a:t>
            </a:r>
            <a:r>
              <a:rPr lang="en-GB" dirty="0" smtClean="0">
                <a:solidFill>
                  <a:srgbClr val="FF0000"/>
                </a:solidFill>
              </a:rPr>
              <a:t>Blocks (2010)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844824"/>
            <a:ext cx="8061325" cy="4284514"/>
          </a:xfrm>
        </p:spPr>
        <p:txBody>
          <a:bodyPr/>
          <a:lstStyle/>
          <a:p>
            <a:pPr marL="342900" indent="-342900" defTabSz="914400"/>
            <a:r>
              <a:rPr lang="en-US" sz="1800" dirty="0" smtClean="0"/>
              <a:t>Governance: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GB" sz="1800" dirty="0"/>
              <a:t>Assess needs and gaps and facilitate </a:t>
            </a:r>
            <a:r>
              <a:rPr lang="en-GB" sz="1800" dirty="0" smtClean="0"/>
              <a:t>the </a:t>
            </a:r>
            <a:r>
              <a:rPr lang="en-GB" sz="1800" dirty="0"/>
              <a:t>use of </a:t>
            </a:r>
            <a:r>
              <a:rPr lang="en-GB" sz="1800" dirty="0" smtClean="0"/>
              <a:t>available resources </a:t>
            </a:r>
            <a:r>
              <a:rPr lang="en-GB" sz="1800" dirty="0"/>
              <a:t>for prevention and control of NCDs efficiently </a:t>
            </a:r>
            <a:r>
              <a:rPr lang="en-GB" sz="1800" dirty="0" smtClean="0"/>
              <a:t>and equitably</a:t>
            </a:r>
            <a:endParaRPr lang="en-GB" sz="1800" dirty="0"/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GB" sz="1800" dirty="0" smtClean="0"/>
              <a:t>Support </a:t>
            </a:r>
            <a:r>
              <a:rPr lang="en-GB" sz="1800" dirty="0"/>
              <a:t>government efforts to drive the agenda </a:t>
            </a:r>
            <a:r>
              <a:rPr lang="en-GB" sz="1800" dirty="0" smtClean="0"/>
              <a:t>towards universal coverage</a:t>
            </a:r>
          </a:p>
          <a:p>
            <a:pPr defTabSz="914400"/>
            <a:r>
              <a:rPr lang="de-CH" sz="1800" dirty="0" err="1" smtClean="0"/>
              <a:t>Financing</a:t>
            </a:r>
            <a:r>
              <a:rPr lang="de-CH" sz="1800" dirty="0" smtClean="0"/>
              <a:t>:</a:t>
            </a:r>
          </a:p>
          <a:p>
            <a:pPr marL="285750" indent="-285750" defTabSz="914400">
              <a:buFont typeface="Arial" pitchFamily="34" charset="0"/>
              <a:buChar char="•"/>
            </a:pPr>
            <a:r>
              <a:rPr lang="en-GB" sz="1800" dirty="0"/>
              <a:t>Prioritize NCD interventions to support raising of </a:t>
            </a:r>
            <a:r>
              <a:rPr lang="en-GB" sz="1800" dirty="0" smtClean="0"/>
              <a:t>adequate funds </a:t>
            </a:r>
            <a:r>
              <a:rPr lang="en-GB" sz="1800" dirty="0"/>
              <a:t>for universal </a:t>
            </a:r>
            <a:r>
              <a:rPr lang="en-GB" sz="1800" dirty="0" smtClean="0"/>
              <a:t>coverage</a:t>
            </a:r>
          </a:p>
          <a:p>
            <a:pPr marL="285750" indent="-285750" defTabSz="914400">
              <a:buFont typeface="Arial" pitchFamily="34" charset="0"/>
              <a:buChar char="•"/>
            </a:pPr>
            <a:r>
              <a:rPr lang="en-GB" sz="1800" dirty="0" smtClean="0"/>
              <a:t>Facilitate </a:t>
            </a:r>
            <a:r>
              <a:rPr lang="en-GB" sz="1800" dirty="0"/>
              <a:t>phased- out provision of financial protection </a:t>
            </a:r>
            <a:r>
              <a:rPr lang="en-GB" sz="1800" dirty="0" smtClean="0"/>
              <a:t>for NCDs</a:t>
            </a:r>
            <a:r>
              <a:rPr lang="en-GB" sz="1800" dirty="0"/>
              <a:t>.</a:t>
            </a:r>
            <a:endParaRPr lang="en-US" sz="1800" dirty="0"/>
          </a:p>
          <a:p>
            <a:pPr marL="342900" indent="-342900" algn="r" defTabSz="914400"/>
            <a:endParaRPr lang="en-US" sz="1700" b="1" i="1" dirty="0"/>
          </a:p>
          <a:p>
            <a:pPr marL="342900" indent="-342900" algn="r" defTabSz="914400"/>
            <a:endParaRPr lang="en-US" sz="1700" dirty="0">
              <a:solidFill>
                <a:schemeClr val="accent2"/>
              </a:solidFill>
            </a:endParaRP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A4EC-DD42-4CB9-B9D8-26A984D5642D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5BE3-71BE-4FD1-8527-121FF9663212}" type="slidenum">
              <a:rPr lang="en-GB"/>
              <a:pPr/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5B19-48CE-4825-A027-0C402B97D32D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42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4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9C38-E9DE-45F1-AD72-6DBE9D68854D}" type="slidenum">
              <a:rPr lang="en-GB"/>
              <a:pPr/>
              <a:t>24</a:t>
            </a:fld>
            <a:endParaRPr lang="en-GB"/>
          </a:p>
        </p:txBody>
      </p:sp>
      <p:grpSp>
        <p:nvGrpSpPr>
          <p:cNvPr id="356354" name="Group 2"/>
          <p:cNvGrpSpPr>
            <a:grpSpLocks/>
          </p:cNvGrpSpPr>
          <p:nvPr/>
        </p:nvGrpSpPr>
        <p:grpSpPr bwMode="auto">
          <a:xfrm>
            <a:off x="749300" y="838200"/>
            <a:ext cx="7620000" cy="5448300"/>
            <a:chOff x="87" y="323"/>
            <a:chExt cx="5577" cy="3925"/>
          </a:xfrm>
        </p:grpSpPr>
        <p:sp>
          <p:nvSpPr>
            <p:cNvPr id="356355" name="Rectangle 30"/>
            <p:cNvSpPr>
              <a:spLocks noChangeArrowheads="1"/>
            </p:cNvSpPr>
            <p:nvPr/>
          </p:nvSpPr>
          <p:spPr bwMode="auto">
            <a:xfrm>
              <a:off x="87" y="1771"/>
              <a:ext cx="382" cy="2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0165" tIns="40083" rIns="80165" bIns="40083" anchor="ctr"/>
            <a:lstStyle/>
            <a:p>
              <a:pPr algn="ctr" defTabSz="801688"/>
              <a:r>
                <a:rPr lang="en-GB" sz="700">
                  <a:cs typeface="Arial" charset="0"/>
                </a:rPr>
                <a:t>Source 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Of Funds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356" name="Rectangle 32"/>
            <p:cNvSpPr>
              <a:spLocks noChangeArrowheads="1"/>
            </p:cNvSpPr>
            <p:nvPr/>
          </p:nvSpPr>
          <p:spPr bwMode="auto">
            <a:xfrm>
              <a:off x="87" y="2385"/>
              <a:ext cx="382" cy="2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0165" tIns="40083" rIns="80165" bIns="40083" anchor="ctr"/>
            <a:lstStyle/>
            <a:p>
              <a:pPr algn="ctr" defTabSz="801688"/>
              <a:r>
                <a:rPr lang="en-GB" sz="700">
                  <a:cs typeface="Arial" charset="0"/>
                </a:rPr>
                <a:t>Procurement 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Agent/Body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357" name="Rectangle 34"/>
            <p:cNvSpPr>
              <a:spLocks noChangeArrowheads="1"/>
            </p:cNvSpPr>
            <p:nvPr/>
          </p:nvSpPr>
          <p:spPr bwMode="auto">
            <a:xfrm>
              <a:off x="87" y="2999"/>
              <a:ext cx="382" cy="26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0165" tIns="40083" rIns="80165" bIns="40083" anchor="ctr"/>
            <a:lstStyle/>
            <a:p>
              <a:pPr algn="ctr" defTabSz="801688"/>
              <a:r>
                <a:rPr lang="en-GB" sz="700">
                  <a:cs typeface="Arial" charset="0"/>
                </a:rPr>
                <a:t>Point of 1</a:t>
              </a:r>
              <a:r>
                <a:rPr lang="en-GB" sz="700" baseline="30000">
                  <a:cs typeface="Arial" charset="0"/>
                </a:rPr>
                <a:t>st</a:t>
              </a:r>
              <a:r>
                <a:rPr lang="en-GB" sz="700">
                  <a:cs typeface="Arial" charset="0"/>
                </a:rPr>
                <a:t> 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warehousing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358" name="Rectangle 36"/>
            <p:cNvSpPr>
              <a:spLocks noChangeArrowheads="1"/>
            </p:cNvSpPr>
            <p:nvPr/>
          </p:nvSpPr>
          <p:spPr bwMode="auto">
            <a:xfrm>
              <a:off x="87" y="3394"/>
              <a:ext cx="382" cy="3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0165" tIns="40083" rIns="80165" bIns="40083" anchor="ctr"/>
            <a:lstStyle/>
            <a:p>
              <a:pPr algn="ctr" defTabSz="801688"/>
              <a:r>
                <a:rPr lang="en-GB" sz="700">
                  <a:cs typeface="Arial" charset="0"/>
                </a:rPr>
                <a:t>Point of 2</a:t>
              </a:r>
              <a:r>
                <a:rPr lang="en-GB" sz="700" baseline="30000">
                  <a:cs typeface="Arial" charset="0"/>
                </a:rPr>
                <a:t>nd</a:t>
              </a:r>
              <a:r>
                <a:rPr lang="en-GB" sz="700">
                  <a:cs typeface="Arial" charset="0"/>
                </a:rPr>
                <a:t> 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warehousing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359" name="Rectangle 364"/>
            <p:cNvSpPr>
              <a:spLocks noChangeArrowheads="1"/>
            </p:cNvSpPr>
            <p:nvPr/>
          </p:nvSpPr>
          <p:spPr bwMode="auto">
            <a:xfrm>
              <a:off x="1721" y="3080"/>
              <a:ext cx="1087" cy="141"/>
            </a:xfrm>
            <a:prstGeom prst="rect">
              <a:avLst/>
            </a:prstGeom>
            <a:solidFill>
              <a:srgbClr val="72CF0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0165" tIns="40083" rIns="80165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MEDICAL STORE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360" name="Text Box 375"/>
            <p:cNvSpPr txBox="1">
              <a:spLocks noChangeArrowheads="1"/>
            </p:cNvSpPr>
            <p:nvPr/>
          </p:nvSpPr>
          <p:spPr bwMode="auto">
            <a:xfrm>
              <a:off x="3929" y="3263"/>
              <a:ext cx="1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65" tIns="40083" rIns="80165" bIns="40083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sz="700">
                <a:cs typeface="Arial" charset="0"/>
              </a:endParaRPr>
            </a:p>
          </p:txBody>
        </p:sp>
        <p:sp>
          <p:nvSpPr>
            <p:cNvPr id="356361" name="Rectangle 427"/>
            <p:cNvSpPr>
              <a:spLocks noChangeArrowheads="1"/>
            </p:cNvSpPr>
            <p:nvPr/>
          </p:nvSpPr>
          <p:spPr bwMode="auto">
            <a:xfrm>
              <a:off x="3727" y="3877"/>
              <a:ext cx="1044" cy="176"/>
            </a:xfrm>
            <a:prstGeom prst="rect">
              <a:avLst/>
            </a:prstGeom>
            <a:solidFill>
              <a:srgbClr val="72CF0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65" tIns="40083" rIns="80165" bIns="40083" anchor="ctr"/>
            <a:lstStyle/>
            <a:p>
              <a:pPr algn="ctr" defTabSz="801688"/>
              <a:r>
                <a:rPr lang="en-GB" sz="700">
                  <a:cs typeface="Arial" charset="0"/>
                </a:rPr>
                <a:t>PRIMARY HEALTH CARE FACILITY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362" name="Rectangle 523"/>
            <p:cNvSpPr>
              <a:spLocks noChangeArrowheads="1"/>
            </p:cNvSpPr>
            <p:nvPr/>
          </p:nvSpPr>
          <p:spPr bwMode="auto">
            <a:xfrm>
              <a:off x="1638" y="3877"/>
              <a:ext cx="544" cy="175"/>
            </a:xfrm>
            <a:prstGeom prst="rect">
              <a:avLst/>
            </a:prstGeom>
            <a:solidFill>
              <a:srgbClr val="72CF0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7342" tIns="40083" rIns="47342" bIns="40083" anchor="ctr"/>
            <a:lstStyle/>
            <a:p>
              <a:pPr algn="ctr" defTabSz="801688"/>
              <a:r>
                <a:rPr lang="en-GB" sz="700">
                  <a:cs typeface="Arial" charset="0"/>
                </a:rPr>
                <a:t>DISTRICT STORE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363" name="Rectangle 541"/>
            <p:cNvSpPr>
              <a:spLocks noChangeArrowheads="1"/>
            </p:cNvSpPr>
            <p:nvPr/>
          </p:nvSpPr>
          <p:spPr bwMode="auto">
            <a:xfrm>
              <a:off x="1595" y="3436"/>
              <a:ext cx="841" cy="141"/>
            </a:xfrm>
            <a:prstGeom prst="rect">
              <a:avLst/>
            </a:prstGeom>
            <a:solidFill>
              <a:srgbClr val="72CF0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7342" tIns="40083" rIns="47342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ZONAL MEDICAL STORE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364" name="Rectangle 5"/>
            <p:cNvSpPr>
              <a:spLocks noChangeArrowheads="1"/>
            </p:cNvSpPr>
            <p:nvPr/>
          </p:nvSpPr>
          <p:spPr bwMode="auto">
            <a:xfrm>
              <a:off x="553" y="366"/>
              <a:ext cx="585" cy="3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0165" tIns="40083" rIns="80165" bIns="40083" anchor="ctr"/>
            <a:lstStyle/>
            <a:p>
              <a:pPr algn="ctr" defTabSz="801688"/>
              <a:r>
                <a:rPr lang="en-GB" sz="700">
                  <a:cs typeface="Arial" charset="0"/>
                </a:rPr>
                <a:t>ESSENTIAL 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MEDICINES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365" name="Rectangle 16"/>
            <p:cNvSpPr>
              <a:spLocks noChangeArrowheads="1"/>
            </p:cNvSpPr>
            <p:nvPr/>
          </p:nvSpPr>
          <p:spPr bwMode="auto">
            <a:xfrm>
              <a:off x="1166" y="366"/>
              <a:ext cx="407" cy="3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0165" tIns="40083" rIns="80165" bIns="40083" anchor="ctr"/>
            <a:lstStyle/>
            <a:p>
              <a:pPr algn="ctr" defTabSz="801688"/>
              <a:r>
                <a:rPr lang="en-GB" sz="700">
                  <a:cs typeface="Arial" charset="0"/>
                </a:rPr>
                <a:t>ARVs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366" name="Rectangle 17"/>
            <p:cNvSpPr>
              <a:spLocks noChangeArrowheads="1"/>
            </p:cNvSpPr>
            <p:nvPr/>
          </p:nvSpPr>
          <p:spPr bwMode="auto">
            <a:xfrm>
              <a:off x="1604" y="366"/>
              <a:ext cx="410" cy="3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0165" tIns="40083" rIns="80165" bIns="40083" anchor="ctr"/>
            <a:lstStyle/>
            <a:p>
              <a:pPr algn="ctr" defTabSz="801688"/>
              <a:r>
                <a:rPr lang="en-GB" sz="700">
                  <a:cs typeface="Arial" charset="0"/>
                </a:rPr>
                <a:t>MALARIA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367" name="Rectangle 18"/>
            <p:cNvSpPr>
              <a:spLocks noChangeArrowheads="1"/>
            </p:cNvSpPr>
            <p:nvPr/>
          </p:nvSpPr>
          <p:spPr bwMode="auto">
            <a:xfrm>
              <a:off x="2045" y="366"/>
              <a:ext cx="272" cy="3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0165" tIns="40083" rIns="80165" bIns="40083" anchor="ctr"/>
            <a:lstStyle/>
            <a:p>
              <a:pPr algn="ctr" defTabSz="801688"/>
              <a:r>
                <a:rPr lang="en-GB" sz="700">
                  <a:cs typeface="Arial" charset="0"/>
                </a:rPr>
                <a:t>TB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368" name="Rectangle 19"/>
            <p:cNvSpPr>
              <a:spLocks noChangeArrowheads="1"/>
            </p:cNvSpPr>
            <p:nvPr/>
          </p:nvSpPr>
          <p:spPr bwMode="auto">
            <a:xfrm>
              <a:off x="2347" y="366"/>
              <a:ext cx="336" cy="3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0165" tIns="40083" rIns="80165" bIns="40083" anchor="ctr"/>
            <a:lstStyle/>
            <a:p>
              <a:pPr algn="ctr" defTabSz="801688"/>
              <a:r>
                <a:rPr lang="en-GB" sz="700">
                  <a:cs typeface="Arial" charset="0"/>
                </a:rPr>
                <a:t>OI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369" name="Rectangle 21"/>
            <p:cNvSpPr>
              <a:spLocks noChangeArrowheads="1"/>
            </p:cNvSpPr>
            <p:nvPr/>
          </p:nvSpPr>
          <p:spPr bwMode="auto">
            <a:xfrm>
              <a:off x="2745" y="366"/>
              <a:ext cx="356" cy="3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0165" tIns="40083" rIns="80165" bIns="40083" anchor="ctr"/>
            <a:lstStyle/>
            <a:p>
              <a:pPr algn="ctr" defTabSz="801688"/>
              <a:r>
                <a:rPr lang="en-GB" sz="700">
                  <a:cs typeface="Arial" charset="0"/>
                </a:rPr>
                <a:t>ARVs 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Ped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370" name="Rectangle 23"/>
            <p:cNvSpPr>
              <a:spLocks noChangeArrowheads="1"/>
            </p:cNvSpPr>
            <p:nvPr/>
          </p:nvSpPr>
          <p:spPr bwMode="auto">
            <a:xfrm>
              <a:off x="3184" y="366"/>
              <a:ext cx="589" cy="3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0165" tIns="40083" rIns="80165" bIns="40083" anchor="ctr"/>
            <a:lstStyle/>
            <a:p>
              <a:pPr algn="ctr" defTabSz="801688"/>
              <a:r>
                <a:rPr lang="en-GB" sz="700">
                  <a:cs typeface="Arial" charset="0"/>
                </a:rPr>
                <a:t>REAGENT 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Blood safety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(+ HIV test)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371" name="Rectangle 24"/>
            <p:cNvSpPr>
              <a:spLocks noChangeArrowheads="1"/>
            </p:cNvSpPr>
            <p:nvPr/>
          </p:nvSpPr>
          <p:spPr bwMode="auto">
            <a:xfrm>
              <a:off x="3811" y="366"/>
              <a:ext cx="334" cy="39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0165" tIns="40083" rIns="80165" bIns="40083" anchor="ctr"/>
            <a:lstStyle/>
            <a:p>
              <a:pPr algn="ctr" defTabSz="801688"/>
              <a:r>
                <a:rPr lang="en-GB" sz="700">
                  <a:cs typeface="Arial" charset="0"/>
                </a:rPr>
                <a:t>VACCINES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372" name="Rectangle 25"/>
            <p:cNvSpPr>
              <a:spLocks noChangeArrowheads="1"/>
            </p:cNvSpPr>
            <p:nvPr/>
          </p:nvSpPr>
          <p:spPr bwMode="auto">
            <a:xfrm>
              <a:off x="4186" y="366"/>
              <a:ext cx="334" cy="39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0165" tIns="40083" rIns="80165" bIns="40083" anchor="ctr"/>
            <a:lstStyle/>
            <a:p>
              <a:pPr algn="ctr" defTabSz="801688"/>
              <a:r>
                <a:rPr lang="en-GB" sz="700">
                  <a:cs typeface="Arial" charset="0"/>
                </a:rPr>
                <a:t>CONDOMS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373" name="Rectangle 26"/>
            <p:cNvSpPr>
              <a:spLocks noChangeArrowheads="1"/>
            </p:cNvSpPr>
            <p:nvPr/>
          </p:nvSpPr>
          <p:spPr bwMode="auto">
            <a:xfrm>
              <a:off x="4562" y="366"/>
              <a:ext cx="585" cy="39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0165" tIns="40083" rIns="80165" bIns="40083" anchor="ctr"/>
            <a:lstStyle/>
            <a:p>
              <a:pPr algn="ctr" defTabSz="801688"/>
              <a:r>
                <a:rPr lang="en-GB" sz="700">
                  <a:cs typeface="Arial" charset="0"/>
                </a:rPr>
                <a:t>CONTRACEPTIVES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374" name="Rectangle 28"/>
            <p:cNvSpPr>
              <a:spLocks noChangeArrowheads="1"/>
            </p:cNvSpPr>
            <p:nvPr/>
          </p:nvSpPr>
          <p:spPr bwMode="auto">
            <a:xfrm>
              <a:off x="5168" y="366"/>
              <a:ext cx="496" cy="39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0165" tIns="40083" rIns="80165" bIns="40083" anchor="ctr"/>
            <a:lstStyle/>
            <a:p>
              <a:pPr algn="ctr" defTabSz="801688"/>
              <a:r>
                <a:rPr lang="en-GB" sz="700">
                  <a:cs typeface="Arial" charset="0"/>
                </a:rPr>
                <a:t>MEDICAL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SUPPLIES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375" name="Rectangle 98"/>
            <p:cNvSpPr>
              <a:spLocks noChangeArrowheads="1"/>
            </p:cNvSpPr>
            <p:nvPr/>
          </p:nvSpPr>
          <p:spPr bwMode="auto">
            <a:xfrm>
              <a:off x="553" y="323"/>
              <a:ext cx="585" cy="43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65" tIns="40083" rIns="80165" bIns="40083" anchor="ctr"/>
            <a:lstStyle/>
            <a:p>
              <a:pPr algn="ctr" defTabSz="801688"/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376" name="Rectangle 99"/>
            <p:cNvSpPr>
              <a:spLocks noChangeArrowheads="1"/>
            </p:cNvSpPr>
            <p:nvPr/>
          </p:nvSpPr>
          <p:spPr bwMode="auto">
            <a:xfrm>
              <a:off x="4562" y="323"/>
              <a:ext cx="585" cy="43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65" tIns="40083" rIns="80165" bIns="40083" anchor="ctr"/>
            <a:lstStyle/>
            <a:p>
              <a:pPr algn="ctr" defTabSz="801688"/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377" name="Rectangle 103"/>
            <p:cNvSpPr>
              <a:spLocks noChangeArrowheads="1"/>
            </p:cNvSpPr>
            <p:nvPr/>
          </p:nvSpPr>
          <p:spPr bwMode="auto">
            <a:xfrm>
              <a:off x="4186" y="323"/>
              <a:ext cx="334" cy="43"/>
            </a:xfrm>
            <a:prstGeom prst="rect">
              <a:avLst/>
            </a:prstGeom>
            <a:solidFill>
              <a:srgbClr val="9933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65" tIns="40083" rIns="80165" bIns="40083" anchor="ctr"/>
            <a:lstStyle/>
            <a:p>
              <a:pPr algn="ctr" defTabSz="801688"/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378" name="Rectangle 109"/>
            <p:cNvSpPr>
              <a:spLocks noChangeArrowheads="1"/>
            </p:cNvSpPr>
            <p:nvPr/>
          </p:nvSpPr>
          <p:spPr bwMode="auto">
            <a:xfrm>
              <a:off x="3184" y="323"/>
              <a:ext cx="589" cy="43"/>
            </a:xfrm>
            <a:prstGeom prst="rect">
              <a:avLst/>
            </a:prstGeom>
            <a:solidFill>
              <a:srgbClr val="00808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65" tIns="40083" rIns="80165" bIns="40083" anchor="ctr"/>
            <a:lstStyle/>
            <a:p>
              <a:pPr algn="ctr" defTabSz="801688"/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379" name="Rectangle 122"/>
            <p:cNvSpPr>
              <a:spLocks noChangeArrowheads="1"/>
            </p:cNvSpPr>
            <p:nvPr/>
          </p:nvSpPr>
          <p:spPr bwMode="auto">
            <a:xfrm>
              <a:off x="1604" y="323"/>
              <a:ext cx="410" cy="43"/>
            </a:xfrm>
            <a:prstGeom prst="rect">
              <a:avLst/>
            </a:prstGeom>
            <a:solidFill>
              <a:srgbClr val="FBE70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65" tIns="40083" rIns="80165" bIns="40083" anchor="ctr"/>
            <a:lstStyle/>
            <a:p>
              <a:pPr algn="ctr" defTabSz="801688"/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380" name="Rectangle 123"/>
            <p:cNvSpPr>
              <a:spLocks noChangeArrowheads="1"/>
            </p:cNvSpPr>
            <p:nvPr/>
          </p:nvSpPr>
          <p:spPr bwMode="auto">
            <a:xfrm>
              <a:off x="2045" y="323"/>
              <a:ext cx="272" cy="43"/>
            </a:xfrm>
            <a:prstGeom prst="rect">
              <a:avLst/>
            </a:prstGeom>
            <a:solidFill>
              <a:srgbClr val="FF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65" tIns="40083" rIns="80165" bIns="40083" anchor="ctr"/>
            <a:lstStyle/>
            <a:p>
              <a:pPr algn="ctr" defTabSz="801688"/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381" name="Rectangle 125"/>
            <p:cNvSpPr>
              <a:spLocks noChangeArrowheads="1"/>
            </p:cNvSpPr>
            <p:nvPr/>
          </p:nvSpPr>
          <p:spPr bwMode="auto">
            <a:xfrm>
              <a:off x="2347" y="323"/>
              <a:ext cx="336" cy="43"/>
            </a:xfrm>
            <a:prstGeom prst="rect">
              <a:avLst/>
            </a:prstGeom>
            <a:solidFill>
              <a:srgbClr val="8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65" tIns="40083" rIns="80165" bIns="40083" anchor="ctr"/>
            <a:lstStyle/>
            <a:p>
              <a:pPr algn="ctr" defTabSz="801688"/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382" name="Rectangle 126"/>
            <p:cNvSpPr>
              <a:spLocks noChangeArrowheads="1"/>
            </p:cNvSpPr>
            <p:nvPr/>
          </p:nvSpPr>
          <p:spPr bwMode="auto">
            <a:xfrm>
              <a:off x="3811" y="323"/>
              <a:ext cx="334" cy="43"/>
            </a:xfrm>
            <a:prstGeom prst="rect">
              <a:avLst/>
            </a:prstGeom>
            <a:solidFill>
              <a:srgbClr val="808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65" tIns="40083" rIns="80165" bIns="40083" anchor="ctr"/>
            <a:lstStyle/>
            <a:p>
              <a:pPr algn="ctr" defTabSz="801688"/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383" name="Rectangle 127"/>
            <p:cNvSpPr>
              <a:spLocks noChangeArrowheads="1"/>
            </p:cNvSpPr>
            <p:nvPr/>
          </p:nvSpPr>
          <p:spPr bwMode="auto">
            <a:xfrm>
              <a:off x="5168" y="323"/>
              <a:ext cx="496" cy="43"/>
            </a:xfrm>
            <a:prstGeom prst="rect">
              <a:avLst/>
            </a:prstGeom>
            <a:solidFill>
              <a:srgbClr val="7404FE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65" tIns="40083" rIns="80165" bIns="40083" anchor="ctr"/>
            <a:lstStyle/>
            <a:p>
              <a:pPr algn="ctr" defTabSz="801688"/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384" name="Rectangle 128"/>
            <p:cNvSpPr>
              <a:spLocks noChangeArrowheads="1"/>
            </p:cNvSpPr>
            <p:nvPr/>
          </p:nvSpPr>
          <p:spPr bwMode="auto">
            <a:xfrm>
              <a:off x="2745" y="323"/>
              <a:ext cx="356" cy="43"/>
            </a:xfrm>
            <a:prstGeom prst="rect">
              <a:avLst/>
            </a:prstGeom>
            <a:solidFill>
              <a:srgbClr val="67D2FB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65" tIns="40083" rIns="80165" bIns="40083" anchor="ctr"/>
            <a:lstStyle/>
            <a:p>
              <a:pPr algn="ctr" defTabSz="801688"/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385" name="Rectangle 587"/>
            <p:cNvSpPr>
              <a:spLocks noChangeArrowheads="1"/>
            </p:cNvSpPr>
            <p:nvPr/>
          </p:nvSpPr>
          <p:spPr bwMode="auto">
            <a:xfrm>
              <a:off x="1166" y="324"/>
              <a:ext cx="407" cy="4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65" tIns="40083" rIns="80165" bIns="40083" anchor="ctr"/>
            <a:lstStyle/>
            <a:p>
              <a:pPr algn="ctr" defTabSz="801688"/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386" name="Line 601"/>
            <p:cNvSpPr>
              <a:spLocks noChangeShapeType="1"/>
            </p:cNvSpPr>
            <p:nvPr/>
          </p:nvSpPr>
          <p:spPr bwMode="auto">
            <a:xfrm flipV="1">
              <a:off x="5481" y="762"/>
              <a:ext cx="0" cy="789"/>
            </a:xfrm>
            <a:prstGeom prst="line">
              <a:avLst/>
            </a:prstGeom>
            <a:noFill/>
            <a:ln w="9525">
              <a:solidFill>
                <a:srgbClr val="740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387" name="Line 602"/>
            <p:cNvSpPr>
              <a:spLocks noChangeShapeType="1"/>
            </p:cNvSpPr>
            <p:nvPr/>
          </p:nvSpPr>
          <p:spPr bwMode="auto">
            <a:xfrm flipV="1">
              <a:off x="637" y="762"/>
              <a:ext cx="0" cy="877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388" name="Line 609"/>
            <p:cNvSpPr>
              <a:spLocks noChangeShapeType="1"/>
            </p:cNvSpPr>
            <p:nvPr/>
          </p:nvSpPr>
          <p:spPr bwMode="auto">
            <a:xfrm flipV="1">
              <a:off x="5356" y="762"/>
              <a:ext cx="0" cy="658"/>
            </a:xfrm>
            <a:prstGeom prst="line">
              <a:avLst/>
            </a:prstGeom>
            <a:noFill/>
            <a:ln w="9525">
              <a:solidFill>
                <a:srgbClr val="740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389" name="Line 616"/>
            <p:cNvSpPr>
              <a:spLocks noChangeShapeType="1"/>
            </p:cNvSpPr>
            <p:nvPr/>
          </p:nvSpPr>
          <p:spPr bwMode="auto">
            <a:xfrm flipV="1">
              <a:off x="5439" y="762"/>
              <a:ext cx="0" cy="746"/>
            </a:xfrm>
            <a:prstGeom prst="line">
              <a:avLst/>
            </a:prstGeom>
            <a:noFill/>
            <a:ln w="9525">
              <a:solidFill>
                <a:srgbClr val="740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390" name="Line 618"/>
            <p:cNvSpPr>
              <a:spLocks noChangeShapeType="1"/>
            </p:cNvSpPr>
            <p:nvPr/>
          </p:nvSpPr>
          <p:spPr bwMode="auto">
            <a:xfrm flipV="1">
              <a:off x="1179" y="762"/>
              <a:ext cx="0" cy="1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391" name="Line 620"/>
            <p:cNvSpPr>
              <a:spLocks noChangeShapeType="1"/>
            </p:cNvSpPr>
            <p:nvPr/>
          </p:nvSpPr>
          <p:spPr bwMode="auto">
            <a:xfrm>
              <a:off x="1179" y="1025"/>
              <a:ext cx="0" cy="61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392" name="Line 638"/>
            <p:cNvSpPr>
              <a:spLocks noChangeShapeType="1"/>
            </p:cNvSpPr>
            <p:nvPr/>
          </p:nvSpPr>
          <p:spPr bwMode="auto">
            <a:xfrm flipV="1">
              <a:off x="3226" y="762"/>
              <a:ext cx="0" cy="13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393" name="Line 640"/>
            <p:cNvSpPr>
              <a:spLocks noChangeShapeType="1"/>
            </p:cNvSpPr>
            <p:nvPr/>
          </p:nvSpPr>
          <p:spPr bwMode="auto">
            <a:xfrm flipV="1">
              <a:off x="1221" y="762"/>
              <a:ext cx="0" cy="21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394" name="Line 659"/>
            <p:cNvSpPr>
              <a:spLocks noChangeShapeType="1"/>
            </p:cNvSpPr>
            <p:nvPr/>
          </p:nvSpPr>
          <p:spPr bwMode="auto">
            <a:xfrm flipV="1">
              <a:off x="1263" y="762"/>
              <a:ext cx="0" cy="2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395" name="Line 685"/>
            <p:cNvSpPr>
              <a:spLocks noChangeShapeType="1"/>
            </p:cNvSpPr>
            <p:nvPr/>
          </p:nvSpPr>
          <p:spPr bwMode="auto">
            <a:xfrm flipV="1">
              <a:off x="5398" y="762"/>
              <a:ext cx="0" cy="701"/>
            </a:xfrm>
            <a:prstGeom prst="line">
              <a:avLst/>
            </a:prstGeom>
            <a:noFill/>
            <a:ln w="9525">
              <a:solidFill>
                <a:srgbClr val="740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396" name="Line 764"/>
            <p:cNvSpPr>
              <a:spLocks noChangeShapeType="1"/>
            </p:cNvSpPr>
            <p:nvPr/>
          </p:nvSpPr>
          <p:spPr bwMode="auto">
            <a:xfrm flipV="1">
              <a:off x="3393" y="762"/>
              <a:ext cx="0" cy="395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397" name="Line 779"/>
            <p:cNvSpPr>
              <a:spLocks noChangeShapeType="1"/>
            </p:cNvSpPr>
            <p:nvPr/>
          </p:nvSpPr>
          <p:spPr bwMode="auto">
            <a:xfrm flipV="1">
              <a:off x="3267" y="762"/>
              <a:ext cx="0" cy="219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398" name="Line 879"/>
            <p:cNvSpPr>
              <a:spLocks noChangeShapeType="1"/>
            </p:cNvSpPr>
            <p:nvPr/>
          </p:nvSpPr>
          <p:spPr bwMode="auto">
            <a:xfrm>
              <a:off x="5105" y="2078"/>
              <a:ext cx="0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399" name="Line 881"/>
            <p:cNvSpPr>
              <a:spLocks noChangeShapeType="1"/>
            </p:cNvSpPr>
            <p:nvPr/>
          </p:nvSpPr>
          <p:spPr bwMode="auto">
            <a:xfrm>
              <a:off x="5356" y="2122"/>
              <a:ext cx="0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00" name="Line 885"/>
            <p:cNvSpPr>
              <a:spLocks noChangeShapeType="1"/>
            </p:cNvSpPr>
            <p:nvPr/>
          </p:nvSpPr>
          <p:spPr bwMode="auto">
            <a:xfrm>
              <a:off x="4520" y="2078"/>
              <a:ext cx="0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01" name="Line 886"/>
            <p:cNvSpPr>
              <a:spLocks noChangeShapeType="1"/>
            </p:cNvSpPr>
            <p:nvPr/>
          </p:nvSpPr>
          <p:spPr bwMode="auto">
            <a:xfrm flipH="1">
              <a:off x="2474" y="2122"/>
              <a:ext cx="0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02" name="Line 895"/>
            <p:cNvSpPr>
              <a:spLocks noChangeShapeType="1"/>
            </p:cNvSpPr>
            <p:nvPr/>
          </p:nvSpPr>
          <p:spPr bwMode="auto">
            <a:xfrm>
              <a:off x="2975" y="2254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03" name="Line 898"/>
            <p:cNvSpPr>
              <a:spLocks noChangeShapeType="1"/>
            </p:cNvSpPr>
            <p:nvPr/>
          </p:nvSpPr>
          <p:spPr bwMode="auto">
            <a:xfrm>
              <a:off x="4145" y="2078"/>
              <a:ext cx="0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04" name="Line 925"/>
            <p:cNvSpPr>
              <a:spLocks noChangeShapeType="1"/>
            </p:cNvSpPr>
            <p:nvPr/>
          </p:nvSpPr>
          <p:spPr bwMode="auto">
            <a:xfrm>
              <a:off x="594" y="2122"/>
              <a:ext cx="84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05" name="Line 966"/>
            <p:cNvSpPr>
              <a:spLocks noChangeShapeType="1"/>
            </p:cNvSpPr>
            <p:nvPr/>
          </p:nvSpPr>
          <p:spPr bwMode="auto">
            <a:xfrm>
              <a:off x="2014" y="282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06" name="Rectangle 988"/>
            <p:cNvSpPr>
              <a:spLocks noChangeArrowheads="1"/>
            </p:cNvSpPr>
            <p:nvPr/>
          </p:nvSpPr>
          <p:spPr bwMode="auto">
            <a:xfrm>
              <a:off x="845" y="3396"/>
              <a:ext cx="752" cy="294"/>
            </a:xfrm>
            <a:prstGeom prst="rect">
              <a:avLst/>
            </a:prstGeom>
            <a:solidFill>
              <a:srgbClr val="72CF0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0165" tIns="40083" rIns="80165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REGIONAL/DISTRICT 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 VACCINE STORE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407" name="Rectangle 992"/>
            <p:cNvSpPr>
              <a:spLocks noChangeArrowheads="1"/>
            </p:cNvSpPr>
            <p:nvPr/>
          </p:nvSpPr>
          <p:spPr bwMode="auto">
            <a:xfrm>
              <a:off x="2432" y="3436"/>
              <a:ext cx="753" cy="141"/>
            </a:xfrm>
            <a:prstGeom prst="rect">
              <a:avLst/>
            </a:prstGeom>
            <a:solidFill>
              <a:srgbClr val="72CF0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7342" tIns="40083" rIns="47342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HEALTH FACILITY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408" name="AutoShape 1062"/>
            <p:cNvSpPr>
              <a:spLocks noChangeArrowheads="1"/>
            </p:cNvSpPr>
            <p:nvPr/>
          </p:nvSpPr>
          <p:spPr bwMode="auto">
            <a:xfrm>
              <a:off x="448" y="1814"/>
              <a:ext cx="124" cy="219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165" tIns="40083" rIns="80165" bIns="40083" anchor="ctr">
              <a:spAutoFit/>
            </a:bodyPr>
            <a:lstStyle/>
            <a:p>
              <a:pPr algn="ctr" defTabSz="801688"/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409" name="AutoShape 1063"/>
            <p:cNvSpPr>
              <a:spLocks noChangeArrowheads="1"/>
            </p:cNvSpPr>
            <p:nvPr/>
          </p:nvSpPr>
          <p:spPr bwMode="auto">
            <a:xfrm>
              <a:off x="448" y="2427"/>
              <a:ext cx="124" cy="219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165" tIns="40083" rIns="80165" bIns="40083" anchor="ctr">
              <a:spAutoFit/>
            </a:bodyPr>
            <a:lstStyle/>
            <a:p>
              <a:pPr algn="ctr" defTabSz="801688"/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410" name="AutoShape 1064"/>
            <p:cNvSpPr>
              <a:spLocks noChangeArrowheads="1"/>
            </p:cNvSpPr>
            <p:nvPr/>
          </p:nvSpPr>
          <p:spPr bwMode="auto">
            <a:xfrm>
              <a:off x="448" y="2998"/>
              <a:ext cx="124" cy="218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165" tIns="40083" rIns="80165" bIns="40083" anchor="ctr">
              <a:spAutoFit/>
            </a:bodyPr>
            <a:lstStyle/>
            <a:p>
              <a:pPr algn="ctr" defTabSz="801688"/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411" name="AutoShape 1065"/>
            <p:cNvSpPr>
              <a:spLocks noChangeArrowheads="1"/>
            </p:cNvSpPr>
            <p:nvPr/>
          </p:nvSpPr>
          <p:spPr bwMode="auto">
            <a:xfrm>
              <a:off x="448" y="3436"/>
              <a:ext cx="124" cy="218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165" tIns="40083" rIns="80165" bIns="40083" anchor="ctr">
              <a:spAutoFit/>
            </a:bodyPr>
            <a:lstStyle/>
            <a:p>
              <a:pPr algn="ctr" defTabSz="801688"/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412" name="Rectangle 1072"/>
            <p:cNvSpPr>
              <a:spLocks noChangeArrowheads="1"/>
            </p:cNvSpPr>
            <p:nvPr/>
          </p:nvSpPr>
          <p:spPr bwMode="auto">
            <a:xfrm>
              <a:off x="93" y="805"/>
              <a:ext cx="418" cy="154"/>
            </a:xfrm>
            <a:prstGeom prst="rect">
              <a:avLst/>
            </a:prstGeom>
            <a:solidFill>
              <a:srgbClr val="72CF0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0083" rIns="0" bIns="40083" anchor="ctr"/>
            <a:lstStyle/>
            <a:p>
              <a:pPr algn="ctr" defTabSz="801688"/>
              <a:r>
                <a:rPr lang="en-GB" sz="600">
                  <a:cs typeface="Arial" charset="0"/>
                </a:rPr>
                <a:t>GOVERNMENT</a:t>
              </a:r>
              <a:endParaRPr lang="en-US" sz="600">
                <a:cs typeface="Arial" charset="0"/>
              </a:endParaRPr>
            </a:p>
          </p:txBody>
        </p:sp>
        <p:sp>
          <p:nvSpPr>
            <p:cNvPr id="356413" name="Rectangle 1073"/>
            <p:cNvSpPr>
              <a:spLocks noChangeArrowheads="1"/>
            </p:cNvSpPr>
            <p:nvPr/>
          </p:nvSpPr>
          <p:spPr bwMode="auto">
            <a:xfrm>
              <a:off x="93" y="1200"/>
              <a:ext cx="418" cy="154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01688"/>
              <a:r>
                <a:rPr lang="en-GB" sz="600">
                  <a:cs typeface="Arial" charset="0"/>
                </a:rPr>
                <a:t>MULTILATERAL DONOR</a:t>
              </a:r>
              <a:endParaRPr lang="en-US" sz="600">
                <a:cs typeface="Arial" charset="0"/>
              </a:endParaRPr>
            </a:p>
          </p:txBody>
        </p:sp>
        <p:sp>
          <p:nvSpPr>
            <p:cNvPr id="356414" name="Rectangle 1074"/>
            <p:cNvSpPr>
              <a:spLocks noChangeArrowheads="1"/>
            </p:cNvSpPr>
            <p:nvPr/>
          </p:nvSpPr>
          <p:spPr bwMode="auto">
            <a:xfrm>
              <a:off x="93" y="1003"/>
              <a:ext cx="418" cy="154"/>
            </a:xfrm>
            <a:prstGeom prst="rect">
              <a:avLst/>
            </a:prstGeom>
            <a:solidFill>
              <a:srgbClr val="FFD8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1030" rIns="0" bIns="41030" anchor="ctr"/>
            <a:lstStyle/>
            <a:p>
              <a:pPr algn="ctr" defTabSz="801688"/>
              <a:r>
                <a:rPr lang="en-GB" sz="600">
                  <a:cs typeface="Arial" charset="0"/>
                </a:rPr>
                <a:t>BILATERAL DONOR</a:t>
              </a:r>
              <a:endParaRPr lang="en-US" sz="600">
                <a:cs typeface="Arial" charset="0"/>
              </a:endParaRPr>
            </a:p>
          </p:txBody>
        </p:sp>
        <p:sp>
          <p:nvSpPr>
            <p:cNvPr id="356415" name="Rectangle 1075"/>
            <p:cNvSpPr>
              <a:spLocks noChangeArrowheads="1"/>
            </p:cNvSpPr>
            <p:nvPr/>
          </p:nvSpPr>
          <p:spPr bwMode="auto">
            <a:xfrm>
              <a:off x="93" y="1397"/>
              <a:ext cx="418" cy="154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1030" rIns="0" bIns="41030" anchor="ctr"/>
            <a:lstStyle/>
            <a:p>
              <a:pPr algn="ctr" defTabSz="801688"/>
              <a:r>
                <a:rPr lang="en-GB" sz="600">
                  <a:cs typeface="Arial" charset="0"/>
                </a:rPr>
                <a:t>NGO/PRIVATE</a:t>
              </a:r>
              <a:endParaRPr lang="en-US" sz="600">
                <a:cs typeface="Arial" charset="0"/>
              </a:endParaRPr>
            </a:p>
          </p:txBody>
        </p:sp>
        <p:sp>
          <p:nvSpPr>
            <p:cNvPr id="356416" name="Line 1079"/>
            <p:cNvSpPr>
              <a:spLocks noChangeShapeType="1"/>
            </p:cNvSpPr>
            <p:nvPr/>
          </p:nvSpPr>
          <p:spPr bwMode="auto">
            <a:xfrm flipV="1">
              <a:off x="762" y="762"/>
              <a:ext cx="0" cy="877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17" name="Line 1081"/>
            <p:cNvSpPr>
              <a:spLocks noChangeShapeType="1"/>
            </p:cNvSpPr>
            <p:nvPr/>
          </p:nvSpPr>
          <p:spPr bwMode="auto">
            <a:xfrm>
              <a:off x="887" y="937"/>
              <a:ext cx="2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18" name="Line 1082"/>
            <p:cNvSpPr>
              <a:spLocks noChangeShapeType="1"/>
            </p:cNvSpPr>
            <p:nvPr/>
          </p:nvSpPr>
          <p:spPr bwMode="auto">
            <a:xfrm>
              <a:off x="887" y="937"/>
              <a:ext cx="0" cy="70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19" name="Line 1083"/>
            <p:cNvSpPr>
              <a:spLocks noChangeShapeType="1"/>
            </p:cNvSpPr>
            <p:nvPr/>
          </p:nvSpPr>
          <p:spPr bwMode="auto">
            <a:xfrm>
              <a:off x="1054" y="981"/>
              <a:ext cx="16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20" name="Line 1084"/>
            <p:cNvSpPr>
              <a:spLocks noChangeShapeType="1"/>
            </p:cNvSpPr>
            <p:nvPr/>
          </p:nvSpPr>
          <p:spPr bwMode="auto">
            <a:xfrm flipH="1">
              <a:off x="1054" y="981"/>
              <a:ext cx="0" cy="6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21" name="Line 1085"/>
            <p:cNvSpPr>
              <a:spLocks noChangeShapeType="1"/>
            </p:cNvSpPr>
            <p:nvPr/>
          </p:nvSpPr>
          <p:spPr bwMode="auto">
            <a:xfrm>
              <a:off x="1179" y="1025"/>
              <a:ext cx="8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22" name="Line 1086"/>
            <p:cNvSpPr>
              <a:spLocks noChangeShapeType="1"/>
            </p:cNvSpPr>
            <p:nvPr/>
          </p:nvSpPr>
          <p:spPr bwMode="auto">
            <a:xfrm>
              <a:off x="1347" y="762"/>
              <a:ext cx="0" cy="8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23" name="Line 1088"/>
            <p:cNvSpPr>
              <a:spLocks noChangeShapeType="1"/>
            </p:cNvSpPr>
            <p:nvPr/>
          </p:nvSpPr>
          <p:spPr bwMode="auto">
            <a:xfrm flipV="1">
              <a:off x="1388" y="762"/>
              <a:ext cx="0" cy="7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24" name="Line 1089"/>
            <p:cNvSpPr>
              <a:spLocks noChangeShapeType="1"/>
            </p:cNvSpPr>
            <p:nvPr/>
          </p:nvSpPr>
          <p:spPr bwMode="auto">
            <a:xfrm>
              <a:off x="1388" y="1508"/>
              <a:ext cx="16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25" name="Line 1090"/>
            <p:cNvSpPr>
              <a:spLocks noChangeShapeType="1"/>
            </p:cNvSpPr>
            <p:nvPr/>
          </p:nvSpPr>
          <p:spPr bwMode="auto">
            <a:xfrm>
              <a:off x="1556" y="1508"/>
              <a:ext cx="0" cy="13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26" name="Line 1091"/>
            <p:cNvSpPr>
              <a:spLocks noChangeShapeType="1"/>
            </p:cNvSpPr>
            <p:nvPr/>
          </p:nvSpPr>
          <p:spPr bwMode="auto">
            <a:xfrm>
              <a:off x="1597" y="893"/>
              <a:ext cx="1629" cy="0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27" name="Line 1092"/>
            <p:cNvSpPr>
              <a:spLocks noChangeShapeType="1"/>
            </p:cNvSpPr>
            <p:nvPr/>
          </p:nvSpPr>
          <p:spPr bwMode="auto">
            <a:xfrm>
              <a:off x="1597" y="893"/>
              <a:ext cx="0" cy="74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28" name="Line 1093"/>
            <p:cNvSpPr>
              <a:spLocks noChangeShapeType="1"/>
            </p:cNvSpPr>
            <p:nvPr/>
          </p:nvSpPr>
          <p:spPr bwMode="auto">
            <a:xfrm flipV="1">
              <a:off x="1429" y="762"/>
              <a:ext cx="0" cy="70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29" name="Line 1094"/>
            <p:cNvSpPr>
              <a:spLocks noChangeShapeType="1"/>
            </p:cNvSpPr>
            <p:nvPr/>
          </p:nvSpPr>
          <p:spPr bwMode="auto">
            <a:xfrm>
              <a:off x="1429" y="1463"/>
              <a:ext cx="29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30" name="Line 1095"/>
            <p:cNvSpPr>
              <a:spLocks noChangeShapeType="1"/>
            </p:cNvSpPr>
            <p:nvPr/>
          </p:nvSpPr>
          <p:spPr bwMode="auto">
            <a:xfrm>
              <a:off x="1722" y="1463"/>
              <a:ext cx="0" cy="1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31" name="Line 1096"/>
            <p:cNvSpPr>
              <a:spLocks noChangeShapeType="1"/>
            </p:cNvSpPr>
            <p:nvPr/>
          </p:nvSpPr>
          <p:spPr bwMode="auto">
            <a:xfrm flipV="1">
              <a:off x="2348" y="762"/>
              <a:ext cx="0" cy="8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32" name="Line 1097"/>
            <p:cNvSpPr>
              <a:spLocks noChangeShapeType="1"/>
            </p:cNvSpPr>
            <p:nvPr/>
          </p:nvSpPr>
          <p:spPr bwMode="auto">
            <a:xfrm>
              <a:off x="1764" y="849"/>
              <a:ext cx="584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33" name="Line 1098"/>
            <p:cNvSpPr>
              <a:spLocks noChangeShapeType="1"/>
            </p:cNvSpPr>
            <p:nvPr/>
          </p:nvSpPr>
          <p:spPr bwMode="auto">
            <a:xfrm>
              <a:off x="1764" y="849"/>
              <a:ext cx="0" cy="79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34" name="Line 1099"/>
            <p:cNvSpPr>
              <a:spLocks noChangeShapeType="1"/>
            </p:cNvSpPr>
            <p:nvPr/>
          </p:nvSpPr>
          <p:spPr bwMode="auto">
            <a:xfrm flipV="1">
              <a:off x="2808" y="762"/>
              <a:ext cx="0" cy="175"/>
            </a:xfrm>
            <a:prstGeom prst="line">
              <a:avLst/>
            </a:prstGeom>
            <a:noFill/>
            <a:ln w="9525">
              <a:solidFill>
                <a:srgbClr val="67D2F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35" name="Line 1100"/>
            <p:cNvSpPr>
              <a:spLocks noChangeShapeType="1"/>
            </p:cNvSpPr>
            <p:nvPr/>
          </p:nvSpPr>
          <p:spPr bwMode="auto">
            <a:xfrm>
              <a:off x="1806" y="937"/>
              <a:ext cx="1002" cy="0"/>
            </a:xfrm>
            <a:prstGeom prst="line">
              <a:avLst/>
            </a:prstGeom>
            <a:noFill/>
            <a:ln w="9525">
              <a:solidFill>
                <a:srgbClr val="67D2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36" name="Line 1101"/>
            <p:cNvSpPr>
              <a:spLocks noChangeShapeType="1"/>
            </p:cNvSpPr>
            <p:nvPr/>
          </p:nvSpPr>
          <p:spPr bwMode="auto">
            <a:xfrm>
              <a:off x="1806" y="937"/>
              <a:ext cx="0" cy="702"/>
            </a:xfrm>
            <a:prstGeom prst="line">
              <a:avLst/>
            </a:prstGeom>
            <a:noFill/>
            <a:ln w="9525">
              <a:solidFill>
                <a:srgbClr val="67D2F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37" name="Line 1102"/>
            <p:cNvSpPr>
              <a:spLocks noChangeShapeType="1"/>
            </p:cNvSpPr>
            <p:nvPr/>
          </p:nvSpPr>
          <p:spPr bwMode="auto">
            <a:xfrm>
              <a:off x="1847" y="981"/>
              <a:ext cx="142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38" name="Line 1103"/>
            <p:cNvSpPr>
              <a:spLocks noChangeShapeType="1"/>
            </p:cNvSpPr>
            <p:nvPr/>
          </p:nvSpPr>
          <p:spPr bwMode="auto">
            <a:xfrm>
              <a:off x="1847" y="981"/>
              <a:ext cx="0" cy="65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39" name="Line 1105"/>
            <p:cNvSpPr>
              <a:spLocks noChangeShapeType="1"/>
            </p:cNvSpPr>
            <p:nvPr/>
          </p:nvSpPr>
          <p:spPr bwMode="auto">
            <a:xfrm flipV="1">
              <a:off x="2098" y="762"/>
              <a:ext cx="0" cy="263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40" name="Line 1106"/>
            <p:cNvSpPr>
              <a:spLocks noChangeShapeType="1"/>
            </p:cNvSpPr>
            <p:nvPr/>
          </p:nvSpPr>
          <p:spPr bwMode="auto">
            <a:xfrm>
              <a:off x="1973" y="1025"/>
              <a:ext cx="125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41" name="Line 1107"/>
            <p:cNvSpPr>
              <a:spLocks noChangeShapeType="1"/>
            </p:cNvSpPr>
            <p:nvPr/>
          </p:nvSpPr>
          <p:spPr bwMode="auto">
            <a:xfrm>
              <a:off x="1973" y="1025"/>
              <a:ext cx="0" cy="61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42" name="Line 1108"/>
            <p:cNvSpPr>
              <a:spLocks noChangeShapeType="1"/>
            </p:cNvSpPr>
            <p:nvPr/>
          </p:nvSpPr>
          <p:spPr bwMode="auto">
            <a:xfrm>
              <a:off x="2140" y="1157"/>
              <a:ext cx="1253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43" name="Line 1109"/>
            <p:cNvSpPr>
              <a:spLocks noChangeShapeType="1"/>
            </p:cNvSpPr>
            <p:nvPr/>
          </p:nvSpPr>
          <p:spPr bwMode="auto">
            <a:xfrm>
              <a:off x="2140" y="1157"/>
              <a:ext cx="0" cy="48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44" name="Line 1110"/>
            <p:cNvSpPr>
              <a:spLocks noChangeShapeType="1"/>
            </p:cNvSpPr>
            <p:nvPr/>
          </p:nvSpPr>
          <p:spPr bwMode="auto">
            <a:xfrm flipV="1">
              <a:off x="2850" y="762"/>
              <a:ext cx="0" cy="350"/>
            </a:xfrm>
            <a:prstGeom prst="line">
              <a:avLst/>
            </a:prstGeom>
            <a:noFill/>
            <a:ln w="9525">
              <a:solidFill>
                <a:srgbClr val="67D2F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45" name="Line 1111"/>
            <p:cNvSpPr>
              <a:spLocks noChangeShapeType="1"/>
            </p:cNvSpPr>
            <p:nvPr/>
          </p:nvSpPr>
          <p:spPr bwMode="auto">
            <a:xfrm>
              <a:off x="2098" y="1112"/>
              <a:ext cx="752" cy="0"/>
            </a:xfrm>
            <a:prstGeom prst="line">
              <a:avLst/>
            </a:prstGeom>
            <a:noFill/>
            <a:ln w="9525">
              <a:solidFill>
                <a:srgbClr val="67D2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46" name="Line 1112"/>
            <p:cNvSpPr>
              <a:spLocks noChangeShapeType="1"/>
            </p:cNvSpPr>
            <p:nvPr/>
          </p:nvSpPr>
          <p:spPr bwMode="auto">
            <a:xfrm>
              <a:off x="2098" y="1112"/>
              <a:ext cx="0" cy="527"/>
            </a:xfrm>
            <a:prstGeom prst="line">
              <a:avLst/>
            </a:prstGeom>
            <a:noFill/>
            <a:ln w="9525">
              <a:solidFill>
                <a:srgbClr val="67D2F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47" name="Line 1113"/>
            <p:cNvSpPr>
              <a:spLocks noChangeShapeType="1"/>
            </p:cNvSpPr>
            <p:nvPr/>
          </p:nvSpPr>
          <p:spPr bwMode="auto">
            <a:xfrm flipV="1">
              <a:off x="2391" y="762"/>
              <a:ext cx="0" cy="30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48" name="Line 1114"/>
            <p:cNvSpPr>
              <a:spLocks noChangeShapeType="1"/>
            </p:cNvSpPr>
            <p:nvPr/>
          </p:nvSpPr>
          <p:spPr bwMode="auto">
            <a:xfrm>
              <a:off x="2056" y="1069"/>
              <a:ext cx="0" cy="57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49" name="Line 1115"/>
            <p:cNvSpPr>
              <a:spLocks noChangeShapeType="1"/>
            </p:cNvSpPr>
            <p:nvPr/>
          </p:nvSpPr>
          <p:spPr bwMode="auto">
            <a:xfrm>
              <a:off x="2056" y="1069"/>
              <a:ext cx="335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50" name="Line 1116"/>
            <p:cNvSpPr>
              <a:spLocks noChangeShapeType="1"/>
            </p:cNvSpPr>
            <p:nvPr/>
          </p:nvSpPr>
          <p:spPr bwMode="auto">
            <a:xfrm flipV="1">
              <a:off x="4354" y="762"/>
              <a:ext cx="0" cy="438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51" name="Line 1117"/>
            <p:cNvSpPr>
              <a:spLocks noChangeShapeType="1"/>
            </p:cNvSpPr>
            <p:nvPr/>
          </p:nvSpPr>
          <p:spPr bwMode="auto">
            <a:xfrm>
              <a:off x="2182" y="1200"/>
              <a:ext cx="2172" cy="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52" name="Line 1118"/>
            <p:cNvSpPr>
              <a:spLocks noChangeShapeType="1"/>
            </p:cNvSpPr>
            <p:nvPr/>
          </p:nvSpPr>
          <p:spPr bwMode="auto">
            <a:xfrm>
              <a:off x="2182" y="1200"/>
              <a:ext cx="0" cy="439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53" name="Line 1120"/>
            <p:cNvSpPr>
              <a:spLocks noChangeShapeType="1"/>
            </p:cNvSpPr>
            <p:nvPr/>
          </p:nvSpPr>
          <p:spPr bwMode="auto">
            <a:xfrm flipV="1">
              <a:off x="1472" y="762"/>
              <a:ext cx="0" cy="6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54" name="Line 1121"/>
            <p:cNvSpPr>
              <a:spLocks noChangeShapeType="1"/>
            </p:cNvSpPr>
            <p:nvPr/>
          </p:nvSpPr>
          <p:spPr bwMode="auto">
            <a:xfrm>
              <a:off x="1472" y="1420"/>
              <a:ext cx="83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55" name="Line 1122"/>
            <p:cNvSpPr>
              <a:spLocks noChangeShapeType="1"/>
            </p:cNvSpPr>
            <p:nvPr/>
          </p:nvSpPr>
          <p:spPr bwMode="auto">
            <a:xfrm>
              <a:off x="2307" y="1420"/>
              <a:ext cx="0" cy="21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56" name="Line 1123"/>
            <p:cNvSpPr>
              <a:spLocks noChangeShapeType="1"/>
            </p:cNvSpPr>
            <p:nvPr/>
          </p:nvSpPr>
          <p:spPr bwMode="auto">
            <a:xfrm flipV="1">
              <a:off x="2432" y="762"/>
              <a:ext cx="0" cy="482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57" name="Line 1124"/>
            <p:cNvSpPr>
              <a:spLocks noChangeShapeType="1"/>
            </p:cNvSpPr>
            <p:nvPr/>
          </p:nvSpPr>
          <p:spPr bwMode="auto">
            <a:xfrm>
              <a:off x="2348" y="1244"/>
              <a:ext cx="84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58" name="Line 1125"/>
            <p:cNvSpPr>
              <a:spLocks noChangeShapeType="1"/>
            </p:cNvSpPr>
            <p:nvPr/>
          </p:nvSpPr>
          <p:spPr bwMode="auto">
            <a:xfrm>
              <a:off x="2348" y="1244"/>
              <a:ext cx="0" cy="395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59" name="Line 1126"/>
            <p:cNvSpPr>
              <a:spLocks noChangeShapeType="1"/>
            </p:cNvSpPr>
            <p:nvPr/>
          </p:nvSpPr>
          <p:spPr bwMode="auto">
            <a:xfrm flipV="1">
              <a:off x="3518" y="762"/>
              <a:ext cx="0" cy="52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60" name="Line 1127"/>
            <p:cNvSpPr>
              <a:spLocks noChangeShapeType="1"/>
            </p:cNvSpPr>
            <p:nvPr/>
          </p:nvSpPr>
          <p:spPr bwMode="auto">
            <a:xfrm>
              <a:off x="2391" y="1288"/>
              <a:ext cx="112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61" name="Line 1128"/>
            <p:cNvSpPr>
              <a:spLocks noChangeShapeType="1"/>
            </p:cNvSpPr>
            <p:nvPr/>
          </p:nvSpPr>
          <p:spPr bwMode="auto">
            <a:xfrm>
              <a:off x="2391" y="1288"/>
              <a:ext cx="0" cy="35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62" name="Line 1129"/>
            <p:cNvSpPr>
              <a:spLocks noChangeShapeType="1"/>
            </p:cNvSpPr>
            <p:nvPr/>
          </p:nvSpPr>
          <p:spPr bwMode="auto">
            <a:xfrm flipV="1">
              <a:off x="1513" y="762"/>
              <a:ext cx="0" cy="61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63" name="Line 1130"/>
            <p:cNvSpPr>
              <a:spLocks noChangeShapeType="1"/>
            </p:cNvSpPr>
            <p:nvPr/>
          </p:nvSpPr>
          <p:spPr bwMode="auto">
            <a:xfrm>
              <a:off x="1513" y="1376"/>
              <a:ext cx="100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64" name="Line 1131"/>
            <p:cNvSpPr>
              <a:spLocks noChangeShapeType="1"/>
            </p:cNvSpPr>
            <p:nvPr/>
          </p:nvSpPr>
          <p:spPr bwMode="auto">
            <a:xfrm>
              <a:off x="2516" y="1376"/>
              <a:ext cx="0" cy="2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65" name="Line 1132"/>
            <p:cNvSpPr>
              <a:spLocks noChangeShapeType="1"/>
            </p:cNvSpPr>
            <p:nvPr/>
          </p:nvSpPr>
          <p:spPr bwMode="auto">
            <a:xfrm>
              <a:off x="2557" y="1376"/>
              <a:ext cx="0" cy="26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66" name="Line 1133"/>
            <p:cNvSpPr>
              <a:spLocks noChangeShapeType="1"/>
            </p:cNvSpPr>
            <p:nvPr/>
          </p:nvSpPr>
          <p:spPr bwMode="auto">
            <a:xfrm>
              <a:off x="2557" y="1376"/>
              <a:ext cx="1003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67" name="Line 1134"/>
            <p:cNvSpPr>
              <a:spLocks noChangeShapeType="1"/>
            </p:cNvSpPr>
            <p:nvPr/>
          </p:nvSpPr>
          <p:spPr bwMode="auto">
            <a:xfrm flipV="1">
              <a:off x="3560" y="762"/>
              <a:ext cx="0" cy="61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68" name="Line 1135"/>
            <p:cNvSpPr>
              <a:spLocks noChangeShapeType="1"/>
            </p:cNvSpPr>
            <p:nvPr/>
          </p:nvSpPr>
          <p:spPr bwMode="auto">
            <a:xfrm flipV="1">
              <a:off x="2474" y="762"/>
              <a:ext cx="0" cy="30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69" name="Line 1136"/>
            <p:cNvSpPr>
              <a:spLocks noChangeShapeType="1"/>
            </p:cNvSpPr>
            <p:nvPr/>
          </p:nvSpPr>
          <p:spPr bwMode="auto">
            <a:xfrm>
              <a:off x="2557" y="1025"/>
              <a:ext cx="12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70" name="Line 1137"/>
            <p:cNvSpPr>
              <a:spLocks noChangeShapeType="1"/>
            </p:cNvSpPr>
            <p:nvPr/>
          </p:nvSpPr>
          <p:spPr bwMode="auto">
            <a:xfrm>
              <a:off x="2683" y="1244"/>
              <a:ext cx="0" cy="395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71" name="Line 1138"/>
            <p:cNvSpPr>
              <a:spLocks noChangeShapeType="1"/>
            </p:cNvSpPr>
            <p:nvPr/>
          </p:nvSpPr>
          <p:spPr bwMode="auto">
            <a:xfrm flipV="1">
              <a:off x="1556" y="762"/>
              <a:ext cx="0" cy="57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72" name="Line 1139"/>
            <p:cNvSpPr>
              <a:spLocks noChangeShapeType="1"/>
            </p:cNvSpPr>
            <p:nvPr/>
          </p:nvSpPr>
          <p:spPr bwMode="auto">
            <a:xfrm>
              <a:off x="1556" y="1332"/>
              <a:ext cx="129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73" name="Line 1140"/>
            <p:cNvSpPr>
              <a:spLocks noChangeShapeType="1"/>
            </p:cNvSpPr>
            <p:nvPr/>
          </p:nvSpPr>
          <p:spPr bwMode="auto">
            <a:xfrm>
              <a:off x="2850" y="1332"/>
              <a:ext cx="0" cy="3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74" name="Line 1141"/>
            <p:cNvSpPr>
              <a:spLocks noChangeShapeType="1"/>
            </p:cNvSpPr>
            <p:nvPr/>
          </p:nvSpPr>
          <p:spPr bwMode="auto">
            <a:xfrm flipV="1">
              <a:off x="929" y="762"/>
              <a:ext cx="0" cy="50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75" name="Line 1144"/>
            <p:cNvSpPr>
              <a:spLocks noChangeShapeType="1"/>
            </p:cNvSpPr>
            <p:nvPr/>
          </p:nvSpPr>
          <p:spPr bwMode="auto">
            <a:xfrm>
              <a:off x="929" y="1266"/>
              <a:ext cx="1963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76" name="Line 1145"/>
            <p:cNvSpPr>
              <a:spLocks noChangeShapeType="1"/>
            </p:cNvSpPr>
            <p:nvPr/>
          </p:nvSpPr>
          <p:spPr bwMode="auto">
            <a:xfrm>
              <a:off x="2892" y="1266"/>
              <a:ext cx="0" cy="373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77" name="Line 1146"/>
            <p:cNvSpPr>
              <a:spLocks noChangeShapeType="1"/>
            </p:cNvSpPr>
            <p:nvPr/>
          </p:nvSpPr>
          <p:spPr bwMode="auto">
            <a:xfrm flipV="1">
              <a:off x="1722" y="762"/>
              <a:ext cx="0" cy="460"/>
            </a:xfrm>
            <a:prstGeom prst="line">
              <a:avLst/>
            </a:prstGeom>
            <a:noFill/>
            <a:ln w="9525">
              <a:solidFill>
                <a:srgbClr val="FBE7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78" name="Line 1148"/>
            <p:cNvSpPr>
              <a:spLocks noChangeShapeType="1"/>
            </p:cNvSpPr>
            <p:nvPr/>
          </p:nvSpPr>
          <p:spPr bwMode="auto">
            <a:xfrm>
              <a:off x="2975" y="1220"/>
              <a:ext cx="0" cy="419"/>
            </a:xfrm>
            <a:prstGeom prst="line">
              <a:avLst/>
            </a:prstGeom>
            <a:noFill/>
            <a:ln w="9525">
              <a:solidFill>
                <a:srgbClr val="FBE7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79" name="Line 1149"/>
            <p:cNvSpPr>
              <a:spLocks noChangeShapeType="1"/>
            </p:cNvSpPr>
            <p:nvPr/>
          </p:nvSpPr>
          <p:spPr bwMode="auto">
            <a:xfrm flipV="1">
              <a:off x="2182" y="762"/>
              <a:ext cx="0" cy="263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80" name="Line 1150"/>
            <p:cNvSpPr>
              <a:spLocks noChangeShapeType="1"/>
            </p:cNvSpPr>
            <p:nvPr/>
          </p:nvSpPr>
          <p:spPr bwMode="auto">
            <a:xfrm>
              <a:off x="2182" y="1025"/>
              <a:ext cx="835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81" name="Line 1151"/>
            <p:cNvSpPr>
              <a:spLocks noChangeShapeType="1"/>
            </p:cNvSpPr>
            <p:nvPr/>
          </p:nvSpPr>
          <p:spPr bwMode="auto">
            <a:xfrm>
              <a:off x="3017" y="1025"/>
              <a:ext cx="0" cy="61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82" name="Line 1152"/>
            <p:cNvSpPr>
              <a:spLocks noChangeShapeType="1"/>
            </p:cNvSpPr>
            <p:nvPr/>
          </p:nvSpPr>
          <p:spPr bwMode="auto">
            <a:xfrm flipV="1">
              <a:off x="2516" y="762"/>
              <a:ext cx="0" cy="482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83" name="Line 1153"/>
            <p:cNvSpPr>
              <a:spLocks noChangeShapeType="1"/>
            </p:cNvSpPr>
            <p:nvPr/>
          </p:nvSpPr>
          <p:spPr bwMode="auto">
            <a:xfrm>
              <a:off x="2474" y="1069"/>
              <a:ext cx="584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84" name="Line 1154"/>
            <p:cNvSpPr>
              <a:spLocks noChangeShapeType="1"/>
            </p:cNvSpPr>
            <p:nvPr/>
          </p:nvSpPr>
          <p:spPr bwMode="auto">
            <a:xfrm>
              <a:off x="3058" y="1069"/>
              <a:ext cx="0" cy="57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85" name="Line 1155"/>
            <p:cNvSpPr>
              <a:spLocks noChangeShapeType="1"/>
            </p:cNvSpPr>
            <p:nvPr/>
          </p:nvSpPr>
          <p:spPr bwMode="auto">
            <a:xfrm>
              <a:off x="2933" y="762"/>
              <a:ext cx="0" cy="877"/>
            </a:xfrm>
            <a:prstGeom prst="line">
              <a:avLst/>
            </a:prstGeom>
            <a:noFill/>
            <a:ln w="9525">
              <a:solidFill>
                <a:srgbClr val="67D2FB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86" name="Line 1156"/>
            <p:cNvSpPr>
              <a:spLocks noChangeShapeType="1"/>
            </p:cNvSpPr>
            <p:nvPr/>
          </p:nvSpPr>
          <p:spPr bwMode="auto">
            <a:xfrm flipV="1">
              <a:off x="3310" y="762"/>
              <a:ext cx="0" cy="35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87" name="Line 1157"/>
            <p:cNvSpPr>
              <a:spLocks noChangeShapeType="1"/>
            </p:cNvSpPr>
            <p:nvPr/>
          </p:nvSpPr>
          <p:spPr bwMode="auto">
            <a:xfrm>
              <a:off x="3101" y="1112"/>
              <a:ext cx="209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88" name="Line 1158"/>
            <p:cNvSpPr>
              <a:spLocks noChangeShapeType="1"/>
            </p:cNvSpPr>
            <p:nvPr/>
          </p:nvSpPr>
          <p:spPr bwMode="auto">
            <a:xfrm>
              <a:off x="3101" y="1112"/>
              <a:ext cx="0" cy="52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89" name="Line 1159"/>
            <p:cNvSpPr>
              <a:spLocks noChangeShapeType="1"/>
            </p:cNvSpPr>
            <p:nvPr/>
          </p:nvSpPr>
          <p:spPr bwMode="auto">
            <a:xfrm flipV="1">
              <a:off x="3936" y="762"/>
              <a:ext cx="0" cy="570"/>
            </a:xfrm>
            <a:prstGeom prst="line">
              <a:avLst/>
            </a:prstGeom>
            <a:noFill/>
            <a:ln w="9525">
              <a:solidFill>
                <a:srgbClr val="8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90" name="Line 1160"/>
            <p:cNvSpPr>
              <a:spLocks noChangeShapeType="1"/>
            </p:cNvSpPr>
            <p:nvPr/>
          </p:nvSpPr>
          <p:spPr bwMode="auto">
            <a:xfrm>
              <a:off x="3184" y="1332"/>
              <a:ext cx="752" cy="0"/>
            </a:xfrm>
            <a:prstGeom prst="line">
              <a:avLst/>
            </a:prstGeom>
            <a:noFill/>
            <a:ln w="9525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91" name="Line 1161"/>
            <p:cNvSpPr>
              <a:spLocks noChangeShapeType="1"/>
            </p:cNvSpPr>
            <p:nvPr/>
          </p:nvSpPr>
          <p:spPr bwMode="auto">
            <a:xfrm>
              <a:off x="3184" y="1332"/>
              <a:ext cx="0" cy="307"/>
            </a:xfrm>
            <a:prstGeom prst="line">
              <a:avLst/>
            </a:prstGeom>
            <a:noFill/>
            <a:ln w="9525">
              <a:solidFill>
                <a:srgbClr val="8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92" name="Line 1162"/>
            <p:cNvSpPr>
              <a:spLocks noChangeShapeType="1"/>
            </p:cNvSpPr>
            <p:nvPr/>
          </p:nvSpPr>
          <p:spPr bwMode="auto">
            <a:xfrm flipV="1">
              <a:off x="4395" y="762"/>
              <a:ext cx="0" cy="482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93" name="Line 1163"/>
            <p:cNvSpPr>
              <a:spLocks noChangeShapeType="1"/>
            </p:cNvSpPr>
            <p:nvPr/>
          </p:nvSpPr>
          <p:spPr bwMode="auto">
            <a:xfrm>
              <a:off x="3267" y="1244"/>
              <a:ext cx="1128" cy="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94" name="Line 1164"/>
            <p:cNvSpPr>
              <a:spLocks noChangeShapeType="1"/>
            </p:cNvSpPr>
            <p:nvPr/>
          </p:nvSpPr>
          <p:spPr bwMode="auto">
            <a:xfrm>
              <a:off x="3267" y="1244"/>
              <a:ext cx="0" cy="395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95" name="Line 1165"/>
            <p:cNvSpPr>
              <a:spLocks noChangeShapeType="1"/>
            </p:cNvSpPr>
            <p:nvPr/>
          </p:nvSpPr>
          <p:spPr bwMode="auto">
            <a:xfrm flipV="1">
              <a:off x="4771" y="762"/>
              <a:ext cx="0" cy="526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96" name="Line 1166"/>
            <p:cNvSpPr>
              <a:spLocks noChangeShapeType="1"/>
            </p:cNvSpPr>
            <p:nvPr/>
          </p:nvSpPr>
          <p:spPr bwMode="auto">
            <a:xfrm>
              <a:off x="3769" y="1288"/>
              <a:ext cx="1002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97" name="Line 1167"/>
            <p:cNvSpPr>
              <a:spLocks noChangeShapeType="1"/>
            </p:cNvSpPr>
            <p:nvPr/>
          </p:nvSpPr>
          <p:spPr bwMode="auto">
            <a:xfrm>
              <a:off x="3769" y="1288"/>
              <a:ext cx="0" cy="132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498" name="Line 1168"/>
            <p:cNvSpPr>
              <a:spLocks noChangeShapeType="1"/>
            </p:cNvSpPr>
            <p:nvPr/>
          </p:nvSpPr>
          <p:spPr bwMode="auto">
            <a:xfrm>
              <a:off x="3310" y="1420"/>
              <a:ext cx="459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499" name="Line 1169"/>
            <p:cNvSpPr>
              <a:spLocks noChangeShapeType="1"/>
            </p:cNvSpPr>
            <p:nvPr/>
          </p:nvSpPr>
          <p:spPr bwMode="auto">
            <a:xfrm>
              <a:off x="3310" y="1420"/>
              <a:ext cx="0" cy="219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00" name="Line 1170"/>
            <p:cNvSpPr>
              <a:spLocks noChangeShapeType="1"/>
            </p:cNvSpPr>
            <p:nvPr/>
          </p:nvSpPr>
          <p:spPr bwMode="auto">
            <a:xfrm>
              <a:off x="3351" y="1463"/>
              <a:ext cx="2047" cy="0"/>
            </a:xfrm>
            <a:prstGeom prst="line">
              <a:avLst/>
            </a:prstGeom>
            <a:noFill/>
            <a:ln w="9525">
              <a:solidFill>
                <a:srgbClr val="7404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01" name="Line 1171"/>
            <p:cNvSpPr>
              <a:spLocks noChangeShapeType="1"/>
            </p:cNvSpPr>
            <p:nvPr/>
          </p:nvSpPr>
          <p:spPr bwMode="auto">
            <a:xfrm>
              <a:off x="3351" y="1463"/>
              <a:ext cx="0" cy="176"/>
            </a:xfrm>
            <a:prstGeom prst="line">
              <a:avLst/>
            </a:prstGeom>
            <a:noFill/>
            <a:ln w="9525">
              <a:solidFill>
                <a:srgbClr val="740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02" name="Line 1172"/>
            <p:cNvSpPr>
              <a:spLocks noChangeShapeType="1"/>
            </p:cNvSpPr>
            <p:nvPr/>
          </p:nvSpPr>
          <p:spPr bwMode="auto">
            <a:xfrm>
              <a:off x="3476" y="762"/>
              <a:ext cx="0" cy="87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03" name="Line 1173"/>
            <p:cNvSpPr>
              <a:spLocks noChangeShapeType="1"/>
            </p:cNvSpPr>
            <p:nvPr/>
          </p:nvSpPr>
          <p:spPr bwMode="auto">
            <a:xfrm>
              <a:off x="3560" y="1508"/>
              <a:ext cx="1879" cy="0"/>
            </a:xfrm>
            <a:prstGeom prst="line">
              <a:avLst/>
            </a:prstGeom>
            <a:noFill/>
            <a:ln w="9525">
              <a:solidFill>
                <a:srgbClr val="7404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04" name="Line 1174"/>
            <p:cNvSpPr>
              <a:spLocks noChangeShapeType="1"/>
            </p:cNvSpPr>
            <p:nvPr/>
          </p:nvSpPr>
          <p:spPr bwMode="auto">
            <a:xfrm>
              <a:off x="3560" y="1508"/>
              <a:ext cx="0" cy="131"/>
            </a:xfrm>
            <a:prstGeom prst="line">
              <a:avLst/>
            </a:prstGeom>
            <a:noFill/>
            <a:ln w="9525">
              <a:solidFill>
                <a:srgbClr val="740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05" name="Line 1176"/>
            <p:cNvSpPr>
              <a:spLocks noChangeShapeType="1"/>
            </p:cNvSpPr>
            <p:nvPr/>
          </p:nvSpPr>
          <p:spPr bwMode="auto">
            <a:xfrm>
              <a:off x="2516" y="1244"/>
              <a:ext cx="167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06" name="Line 1177"/>
            <p:cNvSpPr>
              <a:spLocks noChangeShapeType="1"/>
            </p:cNvSpPr>
            <p:nvPr/>
          </p:nvSpPr>
          <p:spPr bwMode="auto">
            <a:xfrm>
              <a:off x="3852" y="1132"/>
              <a:ext cx="0" cy="50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07" name="Line 1178"/>
            <p:cNvSpPr>
              <a:spLocks noChangeShapeType="1"/>
            </p:cNvSpPr>
            <p:nvPr/>
          </p:nvSpPr>
          <p:spPr bwMode="auto">
            <a:xfrm>
              <a:off x="2557" y="1134"/>
              <a:ext cx="1295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08" name="Line 1179"/>
            <p:cNvSpPr>
              <a:spLocks noChangeShapeType="1"/>
            </p:cNvSpPr>
            <p:nvPr/>
          </p:nvSpPr>
          <p:spPr bwMode="auto">
            <a:xfrm flipV="1">
              <a:off x="2557" y="762"/>
              <a:ext cx="0" cy="372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09" name="Line 1180"/>
            <p:cNvSpPr>
              <a:spLocks noChangeShapeType="1"/>
            </p:cNvSpPr>
            <p:nvPr/>
          </p:nvSpPr>
          <p:spPr bwMode="auto">
            <a:xfrm flipV="1">
              <a:off x="3643" y="762"/>
              <a:ext cx="0" cy="39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10" name="Line 1181"/>
            <p:cNvSpPr>
              <a:spLocks noChangeShapeType="1"/>
            </p:cNvSpPr>
            <p:nvPr/>
          </p:nvSpPr>
          <p:spPr bwMode="auto">
            <a:xfrm>
              <a:off x="3643" y="1157"/>
              <a:ext cx="251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11" name="Line 1182"/>
            <p:cNvSpPr>
              <a:spLocks noChangeShapeType="1"/>
            </p:cNvSpPr>
            <p:nvPr/>
          </p:nvSpPr>
          <p:spPr bwMode="auto">
            <a:xfrm>
              <a:off x="3894" y="1157"/>
              <a:ext cx="0" cy="48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12" name="Line 1183"/>
            <p:cNvSpPr>
              <a:spLocks noChangeShapeType="1"/>
            </p:cNvSpPr>
            <p:nvPr/>
          </p:nvSpPr>
          <p:spPr bwMode="auto">
            <a:xfrm>
              <a:off x="3936" y="1551"/>
              <a:ext cx="1545" cy="0"/>
            </a:xfrm>
            <a:prstGeom prst="line">
              <a:avLst/>
            </a:prstGeom>
            <a:noFill/>
            <a:ln w="9525">
              <a:solidFill>
                <a:srgbClr val="7404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13" name="Line 1184"/>
            <p:cNvSpPr>
              <a:spLocks noChangeShapeType="1"/>
            </p:cNvSpPr>
            <p:nvPr/>
          </p:nvSpPr>
          <p:spPr bwMode="auto">
            <a:xfrm>
              <a:off x="3936" y="1551"/>
              <a:ext cx="0" cy="88"/>
            </a:xfrm>
            <a:prstGeom prst="line">
              <a:avLst/>
            </a:prstGeom>
            <a:noFill/>
            <a:ln w="9525">
              <a:solidFill>
                <a:srgbClr val="740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14" name="Line 1185"/>
            <p:cNvSpPr>
              <a:spLocks noChangeShapeType="1"/>
            </p:cNvSpPr>
            <p:nvPr/>
          </p:nvSpPr>
          <p:spPr bwMode="auto">
            <a:xfrm flipV="1">
              <a:off x="2599" y="762"/>
              <a:ext cx="0" cy="285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15" name="Line 1186"/>
            <p:cNvSpPr>
              <a:spLocks noChangeShapeType="1"/>
            </p:cNvSpPr>
            <p:nvPr/>
          </p:nvSpPr>
          <p:spPr bwMode="auto">
            <a:xfrm>
              <a:off x="2599" y="1047"/>
              <a:ext cx="146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16" name="Line 1187"/>
            <p:cNvSpPr>
              <a:spLocks noChangeShapeType="1"/>
            </p:cNvSpPr>
            <p:nvPr/>
          </p:nvSpPr>
          <p:spPr bwMode="auto">
            <a:xfrm>
              <a:off x="4061" y="1047"/>
              <a:ext cx="0" cy="592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17" name="Line 1188"/>
            <p:cNvSpPr>
              <a:spLocks noChangeShapeType="1"/>
            </p:cNvSpPr>
            <p:nvPr/>
          </p:nvSpPr>
          <p:spPr bwMode="auto">
            <a:xfrm flipV="1">
              <a:off x="2892" y="762"/>
              <a:ext cx="0" cy="175"/>
            </a:xfrm>
            <a:prstGeom prst="line">
              <a:avLst/>
            </a:prstGeom>
            <a:noFill/>
            <a:ln w="9525">
              <a:solidFill>
                <a:srgbClr val="67D2F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18" name="Line 1189"/>
            <p:cNvSpPr>
              <a:spLocks noChangeShapeType="1"/>
            </p:cNvSpPr>
            <p:nvPr/>
          </p:nvSpPr>
          <p:spPr bwMode="auto">
            <a:xfrm>
              <a:off x="2892" y="937"/>
              <a:ext cx="1210" cy="0"/>
            </a:xfrm>
            <a:prstGeom prst="line">
              <a:avLst/>
            </a:prstGeom>
            <a:noFill/>
            <a:ln w="9525">
              <a:solidFill>
                <a:srgbClr val="67D2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19" name="Line 1190"/>
            <p:cNvSpPr>
              <a:spLocks noChangeShapeType="1"/>
            </p:cNvSpPr>
            <p:nvPr/>
          </p:nvSpPr>
          <p:spPr bwMode="auto">
            <a:xfrm>
              <a:off x="4102" y="937"/>
              <a:ext cx="0" cy="702"/>
            </a:xfrm>
            <a:prstGeom prst="line">
              <a:avLst/>
            </a:prstGeom>
            <a:noFill/>
            <a:ln w="9525">
              <a:solidFill>
                <a:srgbClr val="67D2F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20" name="Line 1191"/>
            <p:cNvSpPr>
              <a:spLocks noChangeShapeType="1"/>
            </p:cNvSpPr>
            <p:nvPr/>
          </p:nvSpPr>
          <p:spPr bwMode="auto">
            <a:xfrm flipV="1">
              <a:off x="3685" y="762"/>
              <a:ext cx="0" cy="35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21" name="Line 1192"/>
            <p:cNvSpPr>
              <a:spLocks noChangeShapeType="1"/>
            </p:cNvSpPr>
            <p:nvPr/>
          </p:nvSpPr>
          <p:spPr bwMode="auto">
            <a:xfrm>
              <a:off x="3685" y="1112"/>
              <a:ext cx="4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22" name="Line 1193"/>
            <p:cNvSpPr>
              <a:spLocks noChangeShapeType="1"/>
            </p:cNvSpPr>
            <p:nvPr/>
          </p:nvSpPr>
          <p:spPr bwMode="auto">
            <a:xfrm>
              <a:off x="4145" y="1112"/>
              <a:ext cx="0" cy="52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23" name="Line 1194"/>
            <p:cNvSpPr>
              <a:spLocks noChangeShapeType="1"/>
            </p:cNvSpPr>
            <p:nvPr/>
          </p:nvSpPr>
          <p:spPr bwMode="auto">
            <a:xfrm>
              <a:off x="4186" y="1420"/>
              <a:ext cx="1170" cy="0"/>
            </a:xfrm>
            <a:prstGeom prst="line">
              <a:avLst/>
            </a:prstGeom>
            <a:noFill/>
            <a:ln w="9525">
              <a:solidFill>
                <a:srgbClr val="7404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24" name="Line 1195"/>
            <p:cNvSpPr>
              <a:spLocks noChangeShapeType="1"/>
            </p:cNvSpPr>
            <p:nvPr/>
          </p:nvSpPr>
          <p:spPr bwMode="auto">
            <a:xfrm>
              <a:off x="4186" y="1420"/>
              <a:ext cx="0" cy="219"/>
            </a:xfrm>
            <a:prstGeom prst="line">
              <a:avLst/>
            </a:prstGeom>
            <a:noFill/>
            <a:ln w="9525">
              <a:solidFill>
                <a:srgbClr val="740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25" name="Line 1196"/>
            <p:cNvSpPr>
              <a:spLocks noChangeShapeType="1"/>
            </p:cNvSpPr>
            <p:nvPr/>
          </p:nvSpPr>
          <p:spPr bwMode="auto">
            <a:xfrm flipV="1">
              <a:off x="4020" y="762"/>
              <a:ext cx="0" cy="395"/>
            </a:xfrm>
            <a:prstGeom prst="line">
              <a:avLst/>
            </a:prstGeom>
            <a:noFill/>
            <a:ln w="9525">
              <a:solidFill>
                <a:srgbClr val="8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26" name="Line 1197"/>
            <p:cNvSpPr>
              <a:spLocks noChangeShapeType="1"/>
            </p:cNvSpPr>
            <p:nvPr/>
          </p:nvSpPr>
          <p:spPr bwMode="auto">
            <a:xfrm>
              <a:off x="4020" y="1157"/>
              <a:ext cx="291" cy="0"/>
            </a:xfrm>
            <a:prstGeom prst="line">
              <a:avLst/>
            </a:prstGeom>
            <a:noFill/>
            <a:ln w="9525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27" name="Line 1198"/>
            <p:cNvSpPr>
              <a:spLocks noChangeShapeType="1"/>
            </p:cNvSpPr>
            <p:nvPr/>
          </p:nvSpPr>
          <p:spPr bwMode="auto">
            <a:xfrm>
              <a:off x="4311" y="1157"/>
              <a:ext cx="0" cy="482"/>
            </a:xfrm>
            <a:prstGeom prst="line">
              <a:avLst/>
            </a:prstGeom>
            <a:noFill/>
            <a:ln w="9525">
              <a:solidFill>
                <a:srgbClr val="8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28" name="Line 1199"/>
            <p:cNvSpPr>
              <a:spLocks noChangeShapeType="1"/>
            </p:cNvSpPr>
            <p:nvPr/>
          </p:nvSpPr>
          <p:spPr bwMode="auto">
            <a:xfrm>
              <a:off x="4479" y="1001"/>
              <a:ext cx="0" cy="638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29" name="Line 1200"/>
            <p:cNvSpPr>
              <a:spLocks noChangeShapeType="1"/>
            </p:cNvSpPr>
            <p:nvPr/>
          </p:nvSpPr>
          <p:spPr bwMode="auto">
            <a:xfrm>
              <a:off x="2641" y="1001"/>
              <a:ext cx="1838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30" name="Line 1201"/>
            <p:cNvSpPr>
              <a:spLocks noChangeShapeType="1"/>
            </p:cNvSpPr>
            <p:nvPr/>
          </p:nvSpPr>
          <p:spPr bwMode="auto">
            <a:xfrm flipV="1">
              <a:off x="2641" y="762"/>
              <a:ext cx="0" cy="241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31" name="Line 1202"/>
            <p:cNvSpPr>
              <a:spLocks noChangeShapeType="1"/>
            </p:cNvSpPr>
            <p:nvPr/>
          </p:nvSpPr>
          <p:spPr bwMode="auto">
            <a:xfrm>
              <a:off x="3727" y="1288"/>
              <a:ext cx="0" cy="35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32" name="Line 1203"/>
            <p:cNvSpPr>
              <a:spLocks noChangeShapeType="1"/>
            </p:cNvSpPr>
            <p:nvPr/>
          </p:nvSpPr>
          <p:spPr bwMode="auto">
            <a:xfrm>
              <a:off x="3602" y="1288"/>
              <a:ext cx="125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33" name="Line 1204"/>
            <p:cNvSpPr>
              <a:spLocks noChangeShapeType="1"/>
            </p:cNvSpPr>
            <p:nvPr/>
          </p:nvSpPr>
          <p:spPr bwMode="auto">
            <a:xfrm flipV="1">
              <a:off x="3602" y="762"/>
              <a:ext cx="0" cy="52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34" name="Line 1205"/>
            <p:cNvSpPr>
              <a:spLocks noChangeShapeType="1"/>
            </p:cNvSpPr>
            <p:nvPr/>
          </p:nvSpPr>
          <p:spPr bwMode="auto">
            <a:xfrm flipV="1">
              <a:off x="3727" y="762"/>
              <a:ext cx="0" cy="30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35" name="Line 1206"/>
            <p:cNvSpPr>
              <a:spLocks noChangeShapeType="1"/>
            </p:cNvSpPr>
            <p:nvPr/>
          </p:nvSpPr>
          <p:spPr bwMode="auto">
            <a:xfrm>
              <a:off x="3727" y="1069"/>
              <a:ext cx="793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36" name="Line 1207"/>
            <p:cNvSpPr>
              <a:spLocks noChangeShapeType="1"/>
            </p:cNvSpPr>
            <p:nvPr/>
          </p:nvSpPr>
          <p:spPr bwMode="auto">
            <a:xfrm>
              <a:off x="4520" y="1069"/>
              <a:ext cx="0" cy="57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37" name="Line 1208"/>
            <p:cNvSpPr>
              <a:spLocks noChangeShapeType="1"/>
            </p:cNvSpPr>
            <p:nvPr/>
          </p:nvSpPr>
          <p:spPr bwMode="auto">
            <a:xfrm flipV="1">
              <a:off x="5314" y="762"/>
              <a:ext cx="0" cy="614"/>
            </a:xfrm>
            <a:prstGeom prst="line">
              <a:avLst/>
            </a:prstGeom>
            <a:noFill/>
            <a:ln w="9525">
              <a:solidFill>
                <a:srgbClr val="740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38" name="Line 1209"/>
            <p:cNvSpPr>
              <a:spLocks noChangeShapeType="1"/>
            </p:cNvSpPr>
            <p:nvPr/>
          </p:nvSpPr>
          <p:spPr bwMode="auto">
            <a:xfrm>
              <a:off x="4562" y="1376"/>
              <a:ext cx="752" cy="0"/>
            </a:xfrm>
            <a:prstGeom prst="line">
              <a:avLst/>
            </a:prstGeom>
            <a:noFill/>
            <a:ln w="9525">
              <a:solidFill>
                <a:srgbClr val="7404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39" name="Line 1210"/>
            <p:cNvSpPr>
              <a:spLocks noChangeShapeType="1"/>
            </p:cNvSpPr>
            <p:nvPr/>
          </p:nvSpPr>
          <p:spPr bwMode="auto">
            <a:xfrm>
              <a:off x="4562" y="1376"/>
              <a:ext cx="0" cy="263"/>
            </a:xfrm>
            <a:prstGeom prst="line">
              <a:avLst/>
            </a:prstGeom>
            <a:noFill/>
            <a:ln w="9525">
              <a:solidFill>
                <a:srgbClr val="740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40" name="Line 1211"/>
            <p:cNvSpPr>
              <a:spLocks noChangeShapeType="1"/>
            </p:cNvSpPr>
            <p:nvPr/>
          </p:nvSpPr>
          <p:spPr bwMode="auto">
            <a:xfrm flipV="1">
              <a:off x="4102" y="762"/>
              <a:ext cx="0" cy="131"/>
            </a:xfrm>
            <a:prstGeom prst="line">
              <a:avLst/>
            </a:prstGeom>
            <a:noFill/>
            <a:ln w="9525">
              <a:solidFill>
                <a:srgbClr val="8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41" name="Line 1212"/>
            <p:cNvSpPr>
              <a:spLocks noChangeShapeType="1"/>
            </p:cNvSpPr>
            <p:nvPr/>
          </p:nvSpPr>
          <p:spPr bwMode="auto">
            <a:xfrm>
              <a:off x="4102" y="893"/>
              <a:ext cx="627" cy="0"/>
            </a:xfrm>
            <a:prstGeom prst="line">
              <a:avLst/>
            </a:prstGeom>
            <a:noFill/>
            <a:ln w="9525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42" name="Line 1213"/>
            <p:cNvSpPr>
              <a:spLocks noChangeShapeType="1"/>
            </p:cNvSpPr>
            <p:nvPr/>
          </p:nvSpPr>
          <p:spPr bwMode="auto">
            <a:xfrm>
              <a:off x="4729" y="893"/>
              <a:ext cx="0" cy="746"/>
            </a:xfrm>
            <a:prstGeom prst="line">
              <a:avLst/>
            </a:prstGeom>
            <a:noFill/>
            <a:ln w="9525">
              <a:solidFill>
                <a:srgbClr val="8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43" name="Line 1214"/>
            <p:cNvSpPr>
              <a:spLocks noChangeShapeType="1"/>
            </p:cNvSpPr>
            <p:nvPr/>
          </p:nvSpPr>
          <p:spPr bwMode="auto">
            <a:xfrm>
              <a:off x="5064" y="762"/>
              <a:ext cx="0" cy="877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44" name="Line 1215"/>
            <p:cNvSpPr>
              <a:spLocks noChangeShapeType="1"/>
            </p:cNvSpPr>
            <p:nvPr/>
          </p:nvSpPr>
          <p:spPr bwMode="auto">
            <a:xfrm flipV="1">
              <a:off x="3769" y="762"/>
              <a:ext cx="0" cy="219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45" name="Line 1216"/>
            <p:cNvSpPr>
              <a:spLocks noChangeShapeType="1"/>
            </p:cNvSpPr>
            <p:nvPr/>
          </p:nvSpPr>
          <p:spPr bwMode="auto">
            <a:xfrm>
              <a:off x="3769" y="981"/>
              <a:ext cx="125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46" name="Line 1217"/>
            <p:cNvSpPr>
              <a:spLocks noChangeShapeType="1"/>
            </p:cNvSpPr>
            <p:nvPr/>
          </p:nvSpPr>
          <p:spPr bwMode="auto">
            <a:xfrm>
              <a:off x="5021" y="981"/>
              <a:ext cx="0" cy="65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47" name="Line 1218"/>
            <p:cNvSpPr>
              <a:spLocks noChangeShapeType="1"/>
            </p:cNvSpPr>
            <p:nvPr/>
          </p:nvSpPr>
          <p:spPr bwMode="auto">
            <a:xfrm>
              <a:off x="1931" y="1288"/>
              <a:ext cx="0" cy="351"/>
            </a:xfrm>
            <a:prstGeom prst="line">
              <a:avLst/>
            </a:prstGeom>
            <a:noFill/>
            <a:ln w="9525">
              <a:solidFill>
                <a:srgbClr val="FBE7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48" name="Line 1219"/>
            <p:cNvSpPr>
              <a:spLocks noChangeShapeType="1"/>
            </p:cNvSpPr>
            <p:nvPr/>
          </p:nvSpPr>
          <p:spPr bwMode="auto">
            <a:xfrm>
              <a:off x="1681" y="1288"/>
              <a:ext cx="250" cy="0"/>
            </a:xfrm>
            <a:prstGeom prst="line">
              <a:avLst/>
            </a:prstGeom>
            <a:noFill/>
            <a:ln w="9525">
              <a:solidFill>
                <a:srgbClr val="FBE70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49" name="Line 1220"/>
            <p:cNvSpPr>
              <a:spLocks noChangeShapeType="1"/>
            </p:cNvSpPr>
            <p:nvPr/>
          </p:nvSpPr>
          <p:spPr bwMode="auto">
            <a:xfrm flipV="1">
              <a:off x="1681" y="762"/>
              <a:ext cx="0" cy="526"/>
            </a:xfrm>
            <a:prstGeom prst="line">
              <a:avLst/>
            </a:prstGeom>
            <a:noFill/>
            <a:ln w="9525">
              <a:solidFill>
                <a:srgbClr val="FBE7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50" name="Line 1221"/>
            <p:cNvSpPr>
              <a:spLocks noChangeShapeType="1"/>
            </p:cNvSpPr>
            <p:nvPr/>
          </p:nvSpPr>
          <p:spPr bwMode="auto">
            <a:xfrm>
              <a:off x="1722" y="1222"/>
              <a:ext cx="1253" cy="0"/>
            </a:xfrm>
            <a:prstGeom prst="line">
              <a:avLst/>
            </a:prstGeom>
            <a:noFill/>
            <a:ln w="9525">
              <a:solidFill>
                <a:srgbClr val="FBE70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51" name="Line 1222"/>
            <p:cNvSpPr>
              <a:spLocks noChangeShapeType="1"/>
            </p:cNvSpPr>
            <p:nvPr/>
          </p:nvSpPr>
          <p:spPr bwMode="auto">
            <a:xfrm flipV="1">
              <a:off x="1931" y="762"/>
              <a:ext cx="0" cy="395"/>
            </a:xfrm>
            <a:prstGeom prst="line">
              <a:avLst/>
            </a:prstGeom>
            <a:noFill/>
            <a:ln w="9525">
              <a:solidFill>
                <a:srgbClr val="FBE7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52" name="Line 1223"/>
            <p:cNvSpPr>
              <a:spLocks noChangeShapeType="1"/>
            </p:cNvSpPr>
            <p:nvPr/>
          </p:nvSpPr>
          <p:spPr bwMode="auto">
            <a:xfrm>
              <a:off x="1931" y="1157"/>
              <a:ext cx="83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53" name="Line 1224"/>
            <p:cNvSpPr>
              <a:spLocks noChangeShapeType="1"/>
            </p:cNvSpPr>
            <p:nvPr/>
          </p:nvSpPr>
          <p:spPr bwMode="auto">
            <a:xfrm>
              <a:off x="2014" y="1157"/>
              <a:ext cx="0" cy="284"/>
            </a:xfrm>
            <a:prstGeom prst="line">
              <a:avLst/>
            </a:prstGeom>
            <a:noFill/>
            <a:ln w="9525">
              <a:solidFill>
                <a:srgbClr val="FBE70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54" name="Line 1225"/>
            <p:cNvSpPr>
              <a:spLocks noChangeShapeType="1"/>
            </p:cNvSpPr>
            <p:nvPr/>
          </p:nvSpPr>
          <p:spPr bwMode="auto">
            <a:xfrm>
              <a:off x="2014" y="1442"/>
              <a:ext cx="2924" cy="0"/>
            </a:xfrm>
            <a:prstGeom prst="line">
              <a:avLst/>
            </a:prstGeom>
            <a:noFill/>
            <a:ln w="9525">
              <a:solidFill>
                <a:srgbClr val="FBE70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55" name="Line 1226"/>
            <p:cNvSpPr>
              <a:spLocks noChangeShapeType="1"/>
            </p:cNvSpPr>
            <p:nvPr/>
          </p:nvSpPr>
          <p:spPr bwMode="auto">
            <a:xfrm>
              <a:off x="4938" y="1442"/>
              <a:ext cx="0" cy="197"/>
            </a:xfrm>
            <a:prstGeom prst="line">
              <a:avLst/>
            </a:prstGeom>
            <a:noFill/>
            <a:ln w="9525">
              <a:solidFill>
                <a:srgbClr val="FBE7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56" name="Line 1227"/>
            <p:cNvSpPr>
              <a:spLocks noChangeShapeType="1"/>
            </p:cNvSpPr>
            <p:nvPr/>
          </p:nvSpPr>
          <p:spPr bwMode="auto">
            <a:xfrm flipV="1">
              <a:off x="4437" y="762"/>
              <a:ext cx="0" cy="482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57" name="Line 1228"/>
            <p:cNvSpPr>
              <a:spLocks noChangeShapeType="1"/>
            </p:cNvSpPr>
            <p:nvPr/>
          </p:nvSpPr>
          <p:spPr bwMode="auto">
            <a:xfrm>
              <a:off x="4437" y="1244"/>
              <a:ext cx="835" cy="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58" name="Line 1229"/>
            <p:cNvSpPr>
              <a:spLocks noChangeShapeType="1"/>
            </p:cNvSpPr>
            <p:nvPr/>
          </p:nvSpPr>
          <p:spPr bwMode="auto">
            <a:xfrm>
              <a:off x="5272" y="1244"/>
              <a:ext cx="0" cy="395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59" name="Line 1247"/>
            <p:cNvSpPr>
              <a:spLocks noChangeShapeType="1"/>
            </p:cNvSpPr>
            <p:nvPr/>
          </p:nvSpPr>
          <p:spPr bwMode="auto">
            <a:xfrm>
              <a:off x="2975" y="2254"/>
              <a:ext cx="11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60" name="Line 1248"/>
            <p:cNvSpPr>
              <a:spLocks noChangeShapeType="1"/>
            </p:cNvSpPr>
            <p:nvPr/>
          </p:nvSpPr>
          <p:spPr bwMode="auto">
            <a:xfrm>
              <a:off x="4102" y="2122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61" name="Line 1255"/>
            <p:cNvSpPr>
              <a:spLocks noChangeShapeType="1"/>
            </p:cNvSpPr>
            <p:nvPr/>
          </p:nvSpPr>
          <p:spPr bwMode="auto">
            <a:xfrm>
              <a:off x="3518" y="2122"/>
              <a:ext cx="0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62" name="Line 1258"/>
            <p:cNvSpPr>
              <a:spLocks noChangeShapeType="1"/>
            </p:cNvSpPr>
            <p:nvPr/>
          </p:nvSpPr>
          <p:spPr bwMode="auto">
            <a:xfrm>
              <a:off x="3685" y="2078"/>
              <a:ext cx="0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63" name="Line 1259"/>
            <p:cNvSpPr>
              <a:spLocks noChangeShapeType="1"/>
            </p:cNvSpPr>
            <p:nvPr/>
          </p:nvSpPr>
          <p:spPr bwMode="auto">
            <a:xfrm>
              <a:off x="3894" y="2166"/>
              <a:ext cx="0" cy="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64" name="Line 1260"/>
            <p:cNvSpPr>
              <a:spLocks noChangeShapeType="1"/>
            </p:cNvSpPr>
            <p:nvPr/>
          </p:nvSpPr>
          <p:spPr bwMode="auto">
            <a:xfrm>
              <a:off x="3184" y="2078"/>
              <a:ext cx="0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65" name="Line 1261"/>
            <p:cNvSpPr>
              <a:spLocks noChangeShapeType="1"/>
            </p:cNvSpPr>
            <p:nvPr/>
          </p:nvSpPr>
          <p:spPr bwMode="auto">
            <a:xfrm>
              <a:off x="1722" y="2122"/>
              <a:ext cx="209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66" name="Line 1262"/>
            <p:cNvSpPr>
              <a:spLocks noChangeShapeType="1"/>
            </p:cNvSpPr>
            <p:nvPr/>
          </p:nvSpPr>
          <p:spPr bwMode="auto">
            <a:xfrm>
              <a:off x="1806" y="2122"/>
              <a:ext cx="334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67" name="Line 1263"/>
            <p:cNvSpPr>
              <a:spLocks noChangeShapeType="1"/>
            </p:cNvSpPr>
            <p:nvPr/>
          </p:nvSpPr>
          <p:spPr bwMode="auto">
            <a:xfrm flipH="1">
              <a:off x="4855" y="2122"/>
              <a:ext cx="83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68" name="Line 1264"/>
            <p:cNvSpPr>
              <a:spLocks noChangeShapeType="1"/>
            </p:cNvSpPr>
            <p:nvPr/>
          </p:nvSpPr>
          <p:spPr bwMode="auto">
            <a:xfrm flipH="1">
              <a:off x="1304" y="2122"/>
              <a:ext cx="293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69" name="Line 1265"/>
            <p:cNvSpPr>
              <a:spLocks noChangeShapeType="1"/>
            </p:cNvSpPr>
            <p:nvPr/>
          </p:nvSpPr>
          <p:spPr bwMode="auto">
            <a:xfrm>
              <a:off x="2557" y="2122"/>
              <a:ext cx="376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70" name="Line 1268"/>
            <p:cNvSpPr>
              <a:spLocks noChangeShapeType="1"/>
            </p:cNvSpPr>
            <p:nvPr/>
          </p:nvSpPr>
          <p:spPr bwMode="auto">
            <a:xfrm>
              <a:off x="2348" y="2122"/>
              <a:ext cx="0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71" name="Line 1269"/>
            <p:cNvSpPr>
              <a:spLocks noChangeShapeType="1"/>
            </p:cNvSpPr>
            <p:nvPr/>
          </p:nvSpPr>
          <p:spPr bwMode="auto">
            <a:xfrm>
              <a:off x="1681" y="2209"/>
              <a:ext cx="6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72" name="Line 1270"/>
            <p:cNvSpPr>
              <a:spLocks noChangeShapeType="1"/>
            </p:cNvSpPr>
            <p:nvPr/>
          </p:nvSpPr>
          <p:spPr bwMode="auto">
            <a:xfrm>
              <a:off x="1681" y="2209"/>
              <a:ext cx="0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73" name="Line 1271"/>
            <p:cNvSpPr>
              <a:spLocks noChangeShapeType="1"/>
            </p:cNvSpPr>
            <p:nvPr/>
          </p:nvSpPr>
          <p:spPr bwMode="auto">
            <a:xfrm>
              <a:off x="1764" y="2297"/>
              <a:ext cx="27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74" name="Line 1272"/>
            <p:cNvSpPr>
              <a:spLocks noChangeShapeType="1"/>
            </p:cNvSpPr>
            <p:nvPr/>
          </p:nvSpPr>
          <p:spPr bwMode="auto">
            <a:xfrm>
              <a:off x="4479" y="2078"/>
              <a:ext cx="0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75" name="Line 1273"/>
            <p:cNvSpPr>
              <a:spLocks noChangeShapeType="1"/>
            </p:cNvSpPr>
            <p:nvPr/>
          </p:nvSpPr>
          <p:spPr bwMode="auto">
            <a:xfrm>
              <a:off x="1764" y="2297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76" name="Line 1277"/>
            <p:cNvSpPr>
              <a:spLocks noChangeShapeType="1"/>
            </p:cNvSpPr>
            <p:nvPr/>
          </p:nvSpPr>
          <p:spPr bwMode="auto">
            <a:xfrm>
              <a:off x="887" y="2122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77" name="Line 1278"/>
            <p:cNvSpPr>
              <a:spLocks noChangeShapeType="1"/>
            </p:cNvSpPr>
            <p:nvPr/>
          </p:nvSpPr>
          <p:spPr bwMode="auto">
            <a:xfrm>
              <a:off x="887" y="2297"/>
              <a:ext cx="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78" name="Line 1279"/>
            <p:cNvSpPr>
              <a:spLocks noChangeShapeType="1"/>
            </p:cNvSpPr>
            <p:nvPr/>
          </p:nvSpPr>
          <p:spPr bwMode="auto">
            <a:xfrm>
              <a:off x="1513" y="2297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79" name="Line 1280"/>
            <p:cNvSpPr>
              <a:spLocks noChangeShapeType="1"/>
            </p:cNvSpPr>
            <p:nvPr/>
          </p:nvSpPr>
          <p:spPr bwMode="auto">
            <a:xfrm>
              <a:off x="1054" y="2122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80" name="Line 1281"/>
            <p:cNvSpPr>
              <a:spLocks noChangeShapeType="1"/>
            </p:cNvSpPr>
            <p:nvPr/>
          </p:nvSpPr>
          <p:spPr bwMode="auto">
            <a:xfrm>
              <a:off x="1054" y="2254"/>
              <a:ext cx="5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81" name="Line 1282"/>
            <p:cNvSpPr>
              <a:spLocks noChangeShapeType="1"/>
            </p:cNvSpPr>
            <p:nvPr/>
          </p:nvSpPr>
          <p:spPr bwMode="auto">
            <a:xfrm>
              <a:off x="1556" y="2254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82" name="Line 1283"/>
            <p:cNvSpPr>
              <a:spLocks noChangeShapeType="1"/>
            </p:cNvSpPr>
            <p:nvPr/>
          </p:nvSpPr>
          <p:spPr bwMode="auto">
            <a:xfrm>
              <a:off x="762" y="2122"/>
              <a:ext cx="0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83" name="Line 1284"/>
            <p:cNvSpPr>
              <a:spLocks noChangeShapeType="1"/>
            </p:cNvSpPr>
            <p:nvPr/>
          </p:nvSpPr>
          <p:spPr bwMode="auto">
            <a:xfrm>
              <a:off x="762" y="2341"/>
              <a:ext cx="7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84" name="Line 1285"/>
            <p:cNvSpPr>
              <a:spLocks noChangeShapeType="1"/>
            </p:cNvSpPr>
            <p:nvPr/>
          </p:nvSpPr>
          <p:spPr bwMode="auto">
            <a:xfrm>
              <a:off x="1472" y="2341"/>
              <a:ext cx="0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85" name="Line 1286"/>
            <p:cNvSpPr>
              <a:spLocks noChangeShapeType="1"/>
            </p:cNvSpPr>
            <p:nvPr/>
          </p:nvSpPr>
          <p:spPr bwMode="auto">
            <a:xfrm>
              <a:off x="1221" y="2122"/>
              <a:ext cx="0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86" name="Line 1287"/>
            <p:cNvSpPr>
              <a:spLocks noChangeShapeType="1"/>
            </p:cNvSpPr>
            <p:nvPr/>
          </p:nvSpPr>
          <p:spPr bwMode="auto">
            <a:xfrm>
              <a:off x="1221" y="2209"/>
              <a:ext cx="4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87" name="Line 1288"/>
            <p:cNvSpPr>
              <a:spLocks noChangeShapeType="1"/>
            </p:cNvSpPr>
            <p:nvPr/>
          </p:nvSpPr>
          <p:spPr bwMode="auto">
            <a:xfrm>
              <a:off x="1638" y="2209"/>
              <a:ext cx="0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588" name="Line 1289"/>
            <p:cNvSpPr>
              <a:spLocks noChangeShapeType="1"/>
            </p:cNvSpPr>
            <p:nvPr/>
          </p:nvSpPr>
          <p:spPr bwMode="auto">
            <a:xfrm flipH="1">
              <a:off x="1012" y="2122"/>
              <a:ext cx="417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89" name="Line 1290"/>
            <p:cNvSpPr>
              <a:spLocks noChangeShapeType="1"/>
            </p:cNvSpPr>
            <p:nvPr/>
          </p:nvSpPr>
          <p:spPr bwMode="auto">
            <a:xfrm>
              <a:off x="2892" y="2122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90" name="Line 1291"/>
            <p:cNvSpPr>
              <a:spLocks noChangeShapeType="1"/>
            </p:cNvSpPr>
            <p:nvPr/>
          </p:nvSpPr>
          <p:spPr bwMode="auto">
            <a:xfrm>
              <a:off x="1722" y="2254"/>
              <a:ext cx="1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91" name="Line 1292"/>
            <p:cNvSpPr>
              <a:spLocks noChangeShapeType="1"/>
            </p:cNvSpPr>
            <p:nvPr/>
          </p:nvSpPr>
          <p:spPr bwMode="auto">
            <a:xfrm>
              <a:off x="1722" y="2254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92" name="Line 1293"/>
            <p:cNvSpPr>
              <a:spLocks noChangeShapeType="1"/>
            </p:cNvSpPr>
            <p:nvPr/>
          </p:nvSpPr>
          <p:spPr bwMode="auto">
            <a:xfrm>
              <a:off x="2725" y="2078"/>
              <a:ext cx="0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93" name="Line 1295"/>
            <p:cNvSpPr>
              <a:spLocks noChangeShapeType="1"/>
            </p:cNvSpPr>
            <p:nvPr/>
          </p:nvSpPr>
          <p:spPr bwMode="auto">
            <a:xfrm flipV="1">
              <a:off x="4311" y="2078"/>
              <a:ext cx="0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94" name="Line 1296"/>
            <p:cNvSpPr>
              <a:spLocks noChangeShapeType="1"/>
            </p:cNvSpPr>
            <p:nvPr/>
          </p:nvSpPr>
          <p:spPr bwMode="auto">
            <a:xfrm>
              <a:off x="4311" y="2254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95" name="Line 1297"/>
            <p:cNvSpPr>
              <a:spLocks noChangeShapeType="1"/>
            </p:cNvSpPr>
            <p:nvPr/>
          </p:nvSpPr>
          <p:spPr bwMode="auto">
            <a:xfrm>
              <a:off x="3226" y="2319"/>
              <a:ext cx="1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96" name="Line 1298"/>
            <p:cNvSpPr>
              <a:spLocks noChangeShapeType="1"/>
            </p:cNvSpPr>
            <p:nvPr/>
          </p:nvSpPr>
          <p:spPr bwMode="auto">
            <a:xfrm>
              <a:off x="3226" y="2321"/>
              <a:ext cx="0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97" name="Line 1299"/>
            <p:cNvSpPr>
              <a:spLocks noChangeShapeType="1"/>
            </p:cNvSpPr>
            <p:nvPr/>
          </p:nvSpPr>
          <p:spPr bwMode="auto">
            <a:xfrm flipV="1">
              <a:off x="4771" y="207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98" name="Line 1300"/>
            <p:cNvSpPr>
              <a:spLocks noChangeShapeType="1"/>
            </p:cNvSpPr>
            <p:nvPr/>
          </p:nvSpPr>
          <p:spPr bwMode="auto">
            <a:xfrm flipH="1">
              <a:off x="1806" y="2078"/>
              <a:ext cx="250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599" name="Line 1303"/>
            <p:cNvSpPr>
              <a:spLocks noChangeShapeType="1"/>
            </p:cNvSpPr>
            <p:nvPr/>
          </p:nvSpPr>
          <p:spPr bwMode="auto">
            <a:xfrm>
              <a:off x="3142" y="2078"/>
              <a:ext cx="0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00" name="Rectangle 1306"/>
            <p:cNvSpPr>
              <a:spLocks noChangeArrowheads="1"/>
            </p:cNvSpPr>
            <p:nvPr/>
          </p:nvSpPr>
          <p:spPr bwMode="auto">
            <a:xfrm>
              <a:off x="2838" y="3080"/>
              <a:ext cx="276" cy="141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7342" tIns="40083" rIns="47342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AXIOS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601" name="Rectangle 1308"/>
            <p:cNvSpPr>
              <a:spLocks noChangeArrowheads="1"/>
            </p:cNvSpPr>
            <p:nvPr/>
          </p:nvSpPr>
          <p:spPr bwMode="auto">
            <a:xfrm>
              <a:off x="594" y="3013"/>
              <a:ext cx="209" cy="287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7342" tIns="72591" rIns="47342" bIns="40083" anchor="ctr">
              <a:spAutoFit/>
            </a:bodyPr>
            <a:lstStyle/>
            <a:p>
              <a:pPr algn="ctr" defTabSz="801688"/>
              <a:r>
                <a:rPr lang="en-GB" sz="600">
                  <a:cs typeface="Arial" charset="0"/>
                </a:rPr>
                <a:t>TEC &amp;CCT</a:t>
              </a:r>
              <a:endParaRPr lang="en-US" sz="600">
                <a:cs typeface="Arial" charset="0"/>
              </a:endParaRPr>
            </a:p>
          </p:txBody>
        </p:sp>
        <p:sp>
          <p:nvSpPr>
            <p:cNvPr id="356602" name="Rectangle 1309"/>
            <p:cNvSpPr>
              <a:spLocks noChangeArrowheads="1"/>
            </p:cNvSpPr>
            <p:nvPr/>
          </p:nvSpPr>
          <p:spPr bwMode="auto">
            <a:xfrm>
              <a:off x="1249" y="3080"/>
              <a:ext cx="212" cy="141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7342" tIns="40083" rIns="47342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CRS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603" name="Rectangle 1310"/>
            <p:cNvSpPr>
              <a:spLocks noChangeArrowheads="1"/>
            </p:cNvSpPr>
            <p:nvPr/>
          </p:nvSpPr>
          <p:spPr bwMode="auto">
            <a:xfrm>
              <a:off x="1466" y="3080"/>
              <a:ext cx="193" cy="141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7342" tIns="40083" rIns="47342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IMA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604" name="Line 1311"/>
            <p:cNvSpPr>
              <a:spLocks noChangeShapeType="1"/>
            </p:cNvSpPr>
            <p:nvPr/>
          </p:nvSpPr>
          <p:spPr bwMode="auto">
            <a:xfrm>
              <a:off x="678" y="2868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05" name="Rectangle 1312"/>
            <p:cNvSpPr>
              <a:spLocks noChangeArrowheads="1"/>
            </p:cNvSpPr>
            <p:nvPr/>
          </p:nvSpPr>
          <p:spPr bwMode="auto">
            <a:xfrm>
              <a:off x="4546" y="3080"/>
              <a:ext cx="322" cy="141"/>
            </a:xfrm>
            <a:prstGeom prst="rect">
              <a:avLst/>
            </a:prstGeom>
            <a:solidFill>
              <a:srgbClr val="FFD8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7342" tIns="40083" rIns="47342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CUAMM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606" name="Rectangle 1315"/>
            <p:cNvSpPr>
              <a:spLocks noChangeArrowheads="1"/>
            </p:cNvSpPr>
            <p:nvPr/>
          </p:nvSpPr>
          <p:spPr bwMode="auto">
            <a:xfrm>
              <a:off x="832" y="3080"/>
              <a:ext cx="397" cy="141"/>
            </a:xfrm>
            <a:prstGeom prst="rect">
              <a:avLst/>
            </a:prstGeom>
            <a:solidFill>
              <a:srgbClr val="72CF0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7342" tIns="40083" rIns="47342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HOSPITAL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607" name="Line 1316"/>
            <p:cNvSpPr>
              <a:spLocks noChangeShapeType="1"/>
            </p:cNvSpPr>
            <p:nvPr/>
          </p:nvSpPr>
          <p:spPr bwMode="auto">
            <a:xfrm flipH="1">
              <a:off x="970" y="2868"/>
              <a:ext cx="251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08" name="Line 1317"/>
            <p:cNvSpPr>
              <a:spLocks noChangeShapeType="1"/>
            </p:cNvSpPr>
            <p:nvPr/>
          </p:nvSpPr>
          <p:spPr bwMode="auto">
            <a:xfrm>
              <a:off x="1764" y="2868"/>
              <a:ext cx="125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09" name="Line 1319"/>
            <p:cNvSpPr>
              <a:spLocks noChangeShapeType="1"/>
            </p:cNvSpPr>
            <p:nvPr/>
          </p:nvSpPr>
          <p:spPr bwMode="auto">
            <a:xfrm>
              <a:off x="2140" y="2868"/>
              <a:ext cx="0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10" name="Line 1320"/>
            <p:cNvSpPr>
              <a:spLocks noChangeShapeType="1"/>
            </p:cNvSpPr>
            <p:nvPr/>
          </p:nvSpPr>
          <p:spPr bwMode="auto">
            <a:xfrm>
              <a:off x="1973" y="2868"/>
              <a:ext cx="0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11" name="Line 1321"/>
            <p:cNvSpPr>
              <a:spLocks noChangeShapeType="1"/>
            </p:cNvSpPr>
            <p:nvPr/>
          </p:nvSpPr>
          <p:spPr bwMode="auto">
            <a:xfrm>
              <a:off x="1556" y="2955"/>
              <a:ext cx="4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12" name="Line 1323"/>
            <p:cNvSpPr>
              <a:spLocks noChangeShapeType="1"/>
            </p:cNvSpPr>
            <p:nvPr/>
          </p:nvSpPr>
          <p:spPr bwMode="auto">
            <a:xfrm>
              <a:off x="1931" y="286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13" name="Line 1324"/>
            <p:cNvSpPr>
              <a:spLocks noChangeShapeType="1"/>
            </p:cNvSpPr>
            <p:nvPr/>
          </p:nvSpPr>
          <p:spPr bwMode="auto">
            <a:xfrm>
              <a:off x="1347" y="2911"/>
              <a:ext cx="5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14" name="Line 1326"/>
            <p:cNvSpPr>
              <a:spLocks noChangeShapeType="1"/>
            </p:cNvSpPr>
            <p:nvPr/>
          </p:nvSpPr>
          <p:spPr bwMode="auto">
            <a:xfrm>
              <a:off x="2975" y="2868"/>
              <a:ext cx="0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15" name="Line 1327"/>
            <p:cNvSpPr>
              <a:spLocks noChangeShapeType="1"/>
            </p:cNvSpPr>
            <p:nvPr/>
          </p:nvSpPr>
          <p:spPr bwMode="auto">
            <a:xfrm>
              <a:off x="4520" y="2868"/>
              <a:ext cx="167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16" name="Rectangle 1328"/>
            <p:cNvSpPr>
              <a:spLocks noChangeArrowheads="1"/>
            </p:cNvSpPr>
            <p:nvPr/>
          </p:nvSpPr>
          <p:spPr bwMode="auto">
            <a:xfrm>
              <a:off x="3703" y="3080"/>
              <a:ext cx="416" cy="141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7342" tIns="40083" rIns="47342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COLUMBIA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617" name="Line 1329"/>
            <p:cNvSpPr>
              <a:spLocks noChangeShapeType="1"/>
            </p:cNvSpPr>
            <p:nvPr/>
          </p:nvSpPr>
          <p:spPr bwMode="auto">
            <a:xfrm>
              <a:off x="3894" y="2823"/>
              <a:ext cx="0" cy="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18" name="Line 1330"/>
            <p:cNvSpPr>
              <a:spLocks noChangeShapeType="1"/>
            </p:cNvSpPr>
            <p:nvPr/>
          </p:nvSpPr>
          <p:spPr bwMode="auto">
            <a:xfrm>
              <a:off x="3017" y="2868"/>
              <a:ext cx="376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19" name="Line 1331"/>
            <p:cNvSpPr>
              <a:spLocks noChangeShapeType="1"/>
            </p:cNvSpPr>
            <p:nvPr/>
          </p:nvSpPr>
          <p:spPr bwMode="auto">
            <a:xfrm>
              <a:off x="1347" y="2911"/>
              <a:ext cx="0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20" name="Line 1332"/>
            <p:cNvSpPr>
              <a:spLocks noChangeShapeType="1"/>
            </p:cNvSpPr>
            <p:nvPr/>
          </p:nvSpPr>
          <p:spPr bwMode="auto">
            <a:xfrm>
              <a:off x="1556" y="2955"/>
              <a:ext cx="0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21" name="Line 1333"/>
            <p:cNvSpPr>
              <a:spLocks noChangeShapeType="1"/>
            </p:cNvSpPr>
            <p:nvPr/>
          </p:nvSpPr>
          <p:spPr bwMode="auto">
            <a:xfrm>
              <a:off x="1012" y="2868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22" name="Line 1334"/>
            <p:cNvSpPr>
              <a:spLocks noChangeShapeType="1"/>
            </p:cNvSpPr>
            <p:nvPr/>
          </p:nvSpPr>
          <p:spPr bwMode="auto">
            <a:xfrm>
              <a:off x="1012" y="2999"/>
              <a:ext cx="7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23" name="Line 1335"/>
            <p:cNvSpPr>
              <a:spLocks noChangeShapeType="1"/>
            </p:cNvSpPr>
            <p:nvPr/>
          </p:nvSpPr>
          <p:spPr bwMode="auto">
            <a:xfrm>
              <a:off x="1806" y="2999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24" name="Line 1336"/>
            <p:cNvSpPr>
              <a:spLocks noChangeShapeType="1"/>
            </p:cNvSpPr>
            <p:nvPr/>
          </p:nvSpPr>
          <p:spPr bwMode="auto">
            <a:xfrm>
              <a:off x="3184" y="285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25" name="Line 1337"/>
            <p:cNvSpPr>
              <a:spLocks noChangeShapeType="1"/>
            </p:cNvSpPr>
            <p:nvPr/>
          </p:nvSpPr>
          <p:spPr bwMode="auto">
            <a:xfrm>
              <a:off x="2182" y="2894"/>
              <a:ext cx="10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26" name="Line 1338"/>
            <p:cNvSpPr>
              <a:spLocks noChangeShapeType="1"/>
            </p:cNvSpPr>
            <p:nvPr/>
          </p:nvSpPr>
          <p:spPr bwMode="auto">
            <a:xfrm>
              <a:off x="2182" y="2895"/>
              <a:ext cx="0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27" name="Line 1339"/>
            <p:cNvSpPr>
              <a:spLocks noChangeShapeType="1"/>
            </p:cNvSpPr>
            <p:nvPr/>
          </p:nvSpPr>
          <p:spPr bwMode="auto">
            <a:xfrm>
              <a:off x="3518" y="2847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28" name="Line 1340"/>
            <p:cNvSpPr>
              <a:spLocks noChangeShapeType="1"/>
            </p:cNvSpPr>
            <p:nvPr/>
          </p:nvSpPr>
          <p:spPr bwMode="auto">
            <a:xfrm>
              <a:off x="2266" y="2911"/>
              <a:ext cx="1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29" name="Line 1341"/>
            <p:cNvSpPr>
              <a:spLocks noChangeShapeType="1"/>
            </p:cNvSpPr>
            <p:nvPr/>
          </p:nvSpPr>
          <p:spPr bwMode="auto">
            <a:xfrm>
              <a:off x="2266" y="2911"/>
              <a:ext cx="0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30" name="Line 1342"/>
            <p:cNvSpPr>
              <a:spLocks noChangeShapeType="1"/>
            </p:cNvSpPr>
            <p:nvPr/>
          </p:nvSpPr>
          <p:spPr bwMode="auto">
            <a:xfrm flipH="1">
              <a:off x="2516" y="2868"/>
              <a:ext cx="167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31" name="Line 1343"/>
            <p:cNvSpPr>
              <a:spLocks noChangeShapeType="1"/>
            </p:cNvSpPr>
            <p:nvPr/>
          </p:nvSpPr>
          <p:spPr bwMode="auto">
            <a:xfrm>
              <a:off x="2432" y="2999"/>
              <a:ext cx="2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32" name="Line 1344"/>
            <p:cNvSpPr>
              <a:spLocks noChangeShapeType="1"/>
            </p:cNvSpPr>
            <p:nvPr/>
          </p:nvSpPr>
          <p:spPr bwMode="auto">
            <a:xfrm>
              <a:off x="4855" y="2868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33" name="Line 1345"/>
            <p:cNvSpPr>
              <a:spLocks noChangeShapeType="1"/>
            </p:cNvSpPr>
            <p:nvPr/>
          </p:nvSpPr>
          <p:spPr bwMode="auto">
            <a:xfrm>
              <a:off x="2432" y="2999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34" name="Line 1346"/>
            <p:cNvSpPr>
              <a:spLocks noChangeShapeType="1"/>
            </p:cNvSpPr>
            <p:nvPr/>
          </p:nvSpPr>
          <p:spPr bwMode="auto">
            <a:xfrm flipH="1">
              <a:off x="2474" y="2868"/>
              <a:ext cx="0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35" name="Line 1347"/>
            <p:cNvSpPr>
              <a:spLocks noChangeShapeType="1"/>
            </p:cNvSpPr>
            <p:nvPr/>
          </p:nvSpPr>
          <p:spPr bwMode="auto">
            <a:xfrm>
              <a:off x="2307" y="2927"/>
              <a:ext cx="13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36" name="Line 1348"/>
            <p:cNvSpPr>
              <a:spLocks noChangeShapeType="1"/>
            </p:cNvSpPr>
            <p:nvPr/>
          </p:nvSpPr>
          <p:spPr bwMode="auto">
            <a:xfrm>
              <a:off x="3685" y="2868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37" name="Line 1349"/>
            <p:cNvSpPr>
              <a:spLocks noChangeShapeType="1"/>
            </p:cNvSpPr>
            <p:nvPr/>
          </p:nvSpPr>
          <p:spPr bwMode="auto">
            <a:xfrm>
              <a:off x="2307" y="2925"/>
              <a:ext cx="0" cy="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38" name="Line 1350"/>
            <p:cNvSpPr>
              <a:spLocks noChangeShapeType="1"/>
            </p:cNvSpPr>
            <p:nvPr/>
          </p:nvSpPr>
          <p:spPr bwMode="auto">
            <a:xfrm>
              <a:off x="2391" y="2955"/>
              <a:ext cx="17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39" name="Line 1351"/>
            <p:cNvSpPr>
              <a:spLocks noChangeShapeType="1"/>
            </p:cNvSpPr>
            <p:nvPr/>
          </p:nvSpPr>
          <p:spPr bwMode="auto">
            <a:xfrm>
              <a:off x="2391" y="2955"/>
              <a:ext cx="0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40" name="Line 1352"/>
            <p:cNvSpPr>
              <a:spLocks noChangeShapeType="1"/>
            </p:cNvSpPr>
            <p:nvPr/>
          </p:nvSpPr>
          <p:spPr bwMode="auto">
            <a:xfrm flipV="1">
              <a:off x="4145" y="2868"/>
              <a:ext cx="0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41" name="Rectangle 1355"/>
            <p:cNvSpPr>
              <a:spLocks noChangeArrowheads="1"/>
            </p:cNvSpPr>
            <p:nvPr/>
          </p:nvSpPr>
          <p:spPr bwMode="auto">
            <a:xfrm>
              <a:off x="4123" y="3085"/>
              <a:ext cx="398" cy="141"/>
            </a:xfrm>
            <a:prstGeom prst="rect">
              <a:avLst/>
            </a:prstGeom>
            <a:solidFill>
              <a:srgbClr val="72CF0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7342" tIns="40083" rIns="47342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HOSPITAL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642" name="Line 1356"/>
            <p:cNvSpPr>
              <a:spLocks noChangeShapeType="1"/>
            </p:cNvSpPr>
            <p:nvPr/>
          </p:nvSpPr>
          <p:spPr bwMode="auto">
            <a:xfrm>
              <a:off x="4186" y="2868"/>
              <a:ext cx="84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43" name="Line 1357"/>
            <p:cNvSpPr>
              <a:spLocks noChangeShapeType="1"/>
            </p:cNvSpPr>
            <p:nvPr/>
          </p:nvSpPr>
          <p:spPr bwMode="auto">
            <a:xfrm>
              <a:off x="2683" y="3043"/>
              <a:ext cx="26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44" name="Line 1358"/>
            <p:cNvSpPr>
              <a:spLocks noChangeShapeType="1"/>
            </p:cNvSpPr>
            <p:nvPr/>
          </p:nvSpPr>
          <p:spPr bwMode="auto">
            <a:xfrm>
              <a:off x="5356" y="2868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45" name="Line 1359"/>
            <p:cNvSpPr>
              <a:spLocks noChangeShapeType="1"/>
            </p:cNvSpPr>
            <p:nvPr/>
          </p:nvSpPr>
          <p:spPr bwMode="auto">
            <a:xfrm>
              <a:off x="2683" y="3043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46" name="Line 1360"/>
            <p:cNvSpPr>
              <a:spLocks noChangeShapeType="1"/>
            </p:cNvSpPr>
            <p:nvPr/>
          </p:nvSpPr>
          <p:spPr bwMode="auto">
            <a:xfrm>
              <a:off x="2599" y="3021"/>
              <a:ext cx="25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47" name="Line 1361"/>
            <p:cNvSpPr>
              <a:spLocks noChangeShapeType="1"/>
            </p:cNvSpPr>
            <p:nvPr/>
          </p:nvSpPr>
          <p:spPr bwMode="auto">
            <a:xfrm>
              <a:off x="5147" y="2868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48" name="Line 1362"/>
            <p:cNvSpPr>
              <a:spLocks noChangeShapeType="1"/>
            </p:cNvSpPr>
            <p:nvPr/>
          </p:nvSpPr>
          <p:spPr bwMode="auto">
            <a:xfrm>
              <a:off x="2599" y="3021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49" name="Rectangle 1364"/>
            <p:cNvSpPr>
              <a:spLocks noChangeArrowheads="1"/>
            </p:cNvSpPr>
            <p:nvPr/>
          </p:nvSpPr>
          <p:spPr bwMode="auto">
            <a:xfrm>
              <a:off x="594" y="3402"/>
              <a:ext cx="209" cy="287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7342" tIns="72591" rIns="47342" bIns="40083" anchor="ctr">
              <a:spAutoFit/>
            </a:bodyPr>
            <a:lstStyle/>
            <a:p>
              <a:pPr algn="ctr" defTabSz="801688"/>
              <a:r>
                <a:rPr lang="en-GB" sz="600">
                  <a:cs typeface="Arial" charset="0"/>
                </a:rPr>
                <a:t>TEC &amp;CCT</a:t>
              </a:r>
              <a:endParaRPr lang="en-US" sz="600">
                <a:cs typeface="Arial" charset="0"/>
              </a:endParaRPr>
            </a:p>
          </p:txBody>
        </p:sp>
        <p:sp>
          <p:nvSpPr>
            <p:cNvPr id="356650" name="Line 1365"/>
            <p:cNvSpPr>
              <a:spLocks noChangeShapeType="1"/>
            </p:cNvSpPr>
            <p:nvPr/>
          </p:nvSpPr>
          <p:spPr bwMode="auto">
            <a:xfrm>
              <a:off x="678" y="3263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51" name="Line 1367"/>
            <p:cNvSpPr>
              <a:spLocks noChangeShapeType="1"/>
            </p:cNvSpPr>
            <p:nvPr/>
          </p:nvSpPr>
          <p:spPr bwMode="auto">
            <a:xfrm flipH="1">
              <a:off x="2766" y="3219"/>
              <a:ext cx="167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52" name="Line 1369"/>
            <p:cNvSpPr>
              <a:spLocks noChangeShapeType="1"/>
            </p:cNvSpPr>
            <p:nvPr/>
          </p:nvSpPr>
          <p:spPr bwMode="auto">
            <a:xfrm flipH="1">
              <a:off x="2223" y="3219"/>
              <a:ext cx="0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53" name="Line 1371"/>
            <p:cNvSpPr>
              <a:spLocks noChangeShapeType="1"/>
            </p:cNvSpPr>
            <p:nvPr/>
          </p:nvSpPr>
          <p:spPr bwMode="auto">
            <a:xfrm>
              <a:off x="2098" y="3219"/>
              <a:ext cx="0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54" name="Line 1372"/>
            <p:cNvSpPr>
              <a:spLocks noChangeShapeType="1"/>
            </p:cNvSpPr>
            <p:nvPr/>
          </p:nvSpPr>
          <p:spPr bwMode="auto">
            <a:xfrm>
              <a:off x="1221" y="3306"/>
              <a:ext cx="8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55" name="Line 1373"/>
            <p:cNvSpPr>
              <a:spLocks noChangeShapeType="1"/>
            </p:cNvSpPr>
            <p:nvPr/>
          </p:nvSpPr>
          <p:spPr bwMode="auto">
            <a:xfrm>
              <a:off x="1221" y="3306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56" name="Rectangle 1374"/>
            <p:cNvSpPr>
              <a:spLocks noChangeArrowheads="1"/>
            </p:cNvSpPr>
            <p:nvPr/>
          </p:nvSpPr>
          <p:spPr bwMode="auto">
            <a:xfrm>
              <a:off x="3121" y="3085"/>
              <a:ext cx="588" cy="141"/>
            </a:xfrm>
            <a:prstGeom prst="rect">
              <a:avLst/>
            </a:prstGeom>
            <a:solidFill>
              <a:srgbClr val="72CF0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5781" tIns="40083" rIns="15781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HEALTH FACILITY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657" name="Line 1375"/>
            <p:cNvSpPr>
              <a:spLocks noChangeShapeType="1"/>
            </p:cNvSpPr>
            <p:nvPr/>
          </p:nvSpPr>
          <p:spPr bwMode="auto">
            <a:xfrm>
              <a:off x="2683" y="3219"/>
              <a:ext cx="0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58" name="Line 1377"/>
            <p:cNvSpPr>
              <a:spLocks noChangeShapeType="1"/>
            </p:cNvSpPr>
            <p:nvPr/>
          </p:nvSpPr>
          <p:spPr bwMode="auto">
            <a:xfrm>
              <a:off x="3017" y="3219"/>
              <a:ext cx="41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59" name="Line 1378"/>
            <p:cNvSpPr>
              <a:spLocks noChangeShapeType="1"/>
            </p:cNvSpPr>
            <p:nvPr/>
          </p:nvSpPr>
          <p:spPr bwMode="auto">
            <a:xfrm>
              <a:off x="3393" y="3219"/>
              <a:ext cx="0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60" name="Line 1379"/>
            <p:cNvSpPr>
              <a:spLocks noChangeShapeType="1"/>
            </p:cNvSpPr>
            <p:nvPr/>
          </p:nvSpPr>
          <p:spPr bwMode="auto">
            <a:xfrm>
              <a:off x="2933" y="3263"/>
              <a:ext cx="4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61" name="Line 1380"/>
            <p:cNvSpPr>
              <a:spLocks noChangeShapeType="1"/>
            </p:cNvSpPr>
            <p:nvPr/>
          </p:nvSpPr>
          <p:spPr bwMode="auto">
            <a:xfrm>
              <a:off x="2933" y="3263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62" name="Line 1381"/>
            <p:cNvSpPr>
              <a:spLocks noChangeShapeType="1"/>
            </p:cNvSpPr>
            <p:nvPr/>
          </p:nvSpPr>
          <p:spPr bwMode="auto">
            <a:xfrm>
              <a:off x="3017" y="3306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63" name="Line 1382"/>
            <p:cNvSpPr>
              <a:spLocks noChangeShapeType="1"/>
            </p:cNvSpPr>
            <p:nvPr/>
          </p:nvSpPr>
          <p:spPr bwMode="auto">
            <a:xfrm>
              <a:off x="3017" y="3306"/>
              <a:ext cx="8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64" name="Line 1383"/>
            <p:cNvSpPr>
              <a:spLocks noChangeShapeType="1"/>
            </p:cNvSpPr>
            <p:nvPr/>
          </p:nvSpPr>
          <p:spPr bwMode="auto">
            <a:xfrm flipV="1">
              <a:off x="3894" y="3219"/>
              <a:ext cx="0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65" name="Line 1384"/>
            <p:cNvSpPr>
              <a:spLocks noChangeShapeType="1"/>
            </p:cNvSpPr>
            <p:nvPr/>
          </p:nvSpPr>
          <p:spPr bwMode="auto">
            <a:xfrm>
              <a:off x="3101" y="3351"/>
              <a:ext cx="15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66" name="Line 1385"/>
            <p:cNvSpPr>
              <a:spLocks noChangeShapeType="1"/>
            </p:cNvSpPr>
            <p:nvPr/>
          </p:nvSpPr>
          <p:spPr bwMode="auto">
            <a:xfrm>
              <a:off x="4687" y="3219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67" name="Line 1386"/>
            <p:cNvSpPr>
              <a:spLocks noChangeShapeType="1"/>
            </p:cNvSpPr>
            <p:nvPr/>
          </p:nvSpPr>
          <p:spPr bwMode="auto">
            <a:xfrm>
              <a:off x="3101" y="3351"/>
              <a:ext cx="0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68" name="Line 1387"/>
            <p:cNvSpPr>
              <a:spLocks noChangeShapeType="1"/>
            </p:cNvSpPr>
            <p:nvPr/>
          </p:nvSpPr>
          <p:spPr bwMode="auto">
            <a:xfrm>
              <a:off x="4311" y="3219"/>
              <a:ext cx="0" cy="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69" name="Line 1388"/>
            <p:cNvSpPr>
              <a:spLocks noChangeShapeType="1"/>
            </p:cNvSpPr>
            <p:nvPr/>
          </p:nvSpPr>
          <p:spPr bwMode="auto">
            <a:xfrm flipH="1">
              <a:off x="3602" y="3482"/>
              <a:ext cx="7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70" name="Line 1389"/>
            <p:cNvSpPr>
              <a:spLocks noChangeShapeType="1"/>
            </p:cNvSpPr>
            <p:nvPr/>
          </p:nvSpPr>
          <p:spPr bwMode="auto">
            <a:xfrm>
              <a:off x="1347" y="3219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71" name="Line 1390"/>
            <p:cNvSpPr>
              <a:spLocks noChangeShapeType="1"/>
            </p:cNvSpPr>
            <p:nvPr/>
          </p:nvSpPr>
          <p:spPr bwMode="auto">
            <a:xfrm>
              <a:off x="1347" y="3351"/>
              <a:ext cx="11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72" name="Line 1391"/>
            <p:cNvSpPr>
              <a:spLocks noChangeShapeType="1"/>
            </p:cNvSpPr>
            <p:nvPr/>
          </p:nvSpPr>
          <p:spPr bwMode="auto">
            <a:xfrm>
              <a:off x="2474" y="3351"/>
              <a:ext cx="0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73" name="Line 1392"/>
            <p:cNvSpPr>
              <a:spLocks noChangeShapeType="1"/>
            </p:cNvSpPr>
            <p:nvPr/>
          </p:nvSpPr>
          <p:spPr bwMode="auto">
            <a:xfrm>
              <a:off x="1556" y="3219"/>
              <a:ext cx="0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74" name="Line 1393"/>
            <p:cNvSpPr>
              <a:spLocks noChangeShapeType="1"/>
            </p:cNvSpPr>
            <p:nvPr/>
          </p:nvSpPr>
          <p:spPr bwMode="auto">
            <a:xfrm>
              <a:off x="1556" y="3263"/>
              <a:ext cx="10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75" name="Line 1394"/>
            <p:cNvSpPr>
              <a:spLocks noChangeShapeType="1"/>
            </p:cNvSpPr>
            <p:nvPr/>
          </p:nvSpPr>
          <p:spPr bwMode="auto">
            <a:xfrm>
              <a:off x="2557" y="3263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76" name="Rectangle 1395"/>
            <p:cNvSpPr>
              <a:spLocks noChangeArrowheads="1"/>
            </p:cNvSpPr>
            <p:nvPr/>
          </p:nvSpPr>
          <p:spPr bwMode="auto">
            <a:xfrm>
              <a:off x="2266" y="3877"/>
              <a:ext cx="1377" cy="175"/>
            </a:xfrm>
            <a:prstGeom prst="rect">
              <a:avLst/>
            </a:prstGeom>
            <a:solidFill>
              <a:srgbClr val="72CF0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7342" tIns="40083" rIns="47342" bIns="40083" anchor="ctr"/>
            <a:lstStyle/>
            <a:p>
              <a:pPr algn="ctr" defTabSz="801688"/>
              <a:r>
                <a:rPr lang="en-GB" sz="700">
                  <a:cs typeface="Arial" charset="0"/>
                </a:rPr>
                <a:t>HEALTH FACILITY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677" name="Rectangle 1396"/>
            <p:cNvSpPr>
              <a:spLocks noChangeArrowheads="1"/>
            </p:cNvSpPr>
            <p:nvPr/>
          </p:nvSpPr>
          <p:spPr bwMode="auto">
            <a:xfrm>
              <a:off x="4941" y="3874"/>
              <a:ext cx="398" cy="141"/>
            </a:xfrm>
            <a:prstGeom prst="rect">
              <a:avLst/>
            </a:prstGeom>
            <a:solidFill>
              <a:srgbClr val="72CF0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7342" tIns="40083" rIns="47342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HOSPITAL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678" name="Rectangle 1397"/>
            <p:cNvSpPr>
              <a:spLocks noChangeArrowheads="1"/>
            </p:cNvSpPr>
            <p:nvPr/>
          </p:nvSpPr>
          <p:spPr bwMode="auto">
            <a:xfrm>
              <a:off x="594" y="3797"/>
              <a:ext cx="209" cy="287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7342" tIns="72591" rIns="47342" bIns="40083" anchor="ctr">
              <a:spAutoFit/>
            </a:bodyPr>
            <a:lstStyle/>
            <a:p>
              <a:pPr algn="ctr" defTabSz="801688"/>
              <a:r>
                <a:rPr lang="en-GB" sz="600">
                  <a:cs typeface="Arial" charset="0"/>
                </a:rPr>
                <a:t>TEC &amp;CCT</a:t>
              </a:r>
              <a:endParaRPr lang="en-US" sz="600">
                <a:cs typeface="Arial" charset="0"/>
              </a:endParaRPr>
            </a:p>
          </p:txBody>
        </p:sp>
        <p:sp>
          <p:nvSpPr>
            <p:cNvPr id="356679" name="Line 1398"/>
            <p:cNvSpPr>
              <a:spLocks noChangeShapeType="1"/>
            </p:cNvSpPr>
            <p:nvPr/>
          </p:nvSpPr>
          <p:spPr bwMode="auto">
            <a:xfrm>
              <a:off x="2766" y="3570"/>
              <a:ext cx="0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80" name="Line 1400"/>
            <p:cNvSpPr>
              <a:spLocks noChangeShapeType="1"/>
            </p:cNvSpPr>
            <p:nvPr/>
          </p:nvSpPr>
          <p:spPr bwMode="auto">
            <a:xfrm>
              <a:off x="2348" y="3570"/>
              <a:ext cx="0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81" name="Line 1401"/>
            <p:cNvSpPr>
              <a:spLocks noChangeShapeType="1"/>
            </p:cNvSpPr>
            <p:nvPr/>
          </p:nvSpPr>
          <p:spPr bwMode="auto">
            <a:xfrm>
              <a:off x="1889" y="3570"/>
              <a:ext cx="0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82" name="Line 1402"/>
            <p:cNvSpPr>
              <a:spLocks noChangeShapeType="1"/>
            </p:cNvSpPr>
            <p:nvPr/>
          </p:nvSpPr>
          <p:spPr bwMode="auto">
            <a:xfrm>
              <a:off x="2266" y="3570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83" name="Line 1403"/>
            <p:cNvSpPr>
              <a:spLocks noChangeShapeType="1"/>
            </p:cNvSpPr>
            <p:nvPr/>
          </p:nvSpPr>
          <p:spPr bwMode="auto">
            <a:xfrm>
              <a:off x="2266" y="3702"/>
              <a:ext cx="2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84" name="Line 1404"/>
            <p:cNvSpPr>
              <a:spLocks noChangeShapeType="1"/>
            </p:cNvSpPr>
            <p:nvPr/>
          </p:nvSpPr>
          <p:spPr bwMode="auto">
            <a:xfrm>
              <a:off x="4354" y="3702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85" name="Line 1405"/>
            <p:cNvSpPr>
              <a:spLocks noChangeShapeType="1"/>
            </p:cNvSpPr>
            <p:nvPr/>
          </p:nvSpPr>
          <p:spPr bwMode="auto">
            <a:xfrm>
              <a:off x="1138" y="3657"/>
              <a:ext cx="0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86" name="Line 1406"/>
            <p:cNvSpPr>
              <a:spLocks noChangeShapeType="1"/>
            </p:cNvSpPr>
            <p:nvPr/>
          </p:nvSpPr>
          <p:spPr bwMode="auto">
            <a:xfrm>
              <a:off x="1138" y="3745"/>
              <a:ext cx="30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87" name="Line 1407"/>
            <p:cNvSpPr>
              <a:spLocks noChangeShapeType="1"/>
            </p:cNvSpPr>
            <p:nvPr/>
          </p:nvSpPr>
          <p:spPr bwMode="auto">
            <a:xfrm>
              <a:off x="4186" y="3745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88" name="Line 1408"/>
            <p:cNvSpPr>
              <a:spLocks noChangeShapeType="1"/>
            </p:cNvSpPr>
            <p:nvPr/>
          </p:nvSpPr>
          <p:spPr bwMode="auto">
            <a:xfrm>
              <a:off x="678" y="3657"/>
              <a:ext cx="0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89" name="Line 1410"/>
            <p:cNvSpPr>
              <a:spLocks noChangeShapeType="1"/>
            </p:cNvSpPr>
            <p:nvPr/>
          </p:nvSpPr>
          <p:spPr bwMode="auto">
            <a:xfrm>
              <a:off x="3602" y="3526"/>
              <a:ext cx="15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90" name="Line 1411"/>
            <p:cNvSpPr>
              <a:spLocks noChangeShapeType="1"/>
            </p:cNvSpPr>
            <p:nvPr/>
          </p:nvSpPr>
          <p:spPr bwMode="auto">
            <a:xfrm>
              <a:off x="5105" y="3526"/>
              <a:ext cx="0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91" name="Rectangle 1412"/>
            <p:cNvSpPr>
              <a:spLocks noChangeArrowheads="1"/>
            </p:cNvSpPr>
            <p:nvPr/>
          </p:nvSpPr>
          <p:spPr bwMode="auto">
            <a:xfrm>
              <a:off x="1012" y="3877"/>
              <a:ext cx="544" cy="175"/>
            </a:xfrm>
            <a:prstGeom prst="rect">
              <a:avLst/>
            </a:prstGeom>
            <a:solidFill>
              <a:srgbClr val="72CF0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7342" tIns="40083" rIns="47342" bIns="40083" anchor="ctr"/>
            <a:lstStyle/>
            <a:p>
              <a:pPr algn="ctr" defTabSz="801688"/>
              <a:r>
                <a:rPr lang="en-GB" sz="700">
                  <a:cs typeface="Arial" charset="0"/>
                </a:rPr>
                <a:t>ZONAL BLOOD 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SAFETY CENTRE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692" name="Line 1413"/>
            <p:cNvSpPr>
              <a:spLocks noChangeShapeType="1"/>
            </p:cNvSpPr>
            <p:nvPr/>
          </p:nvSpPr>
          <p:spPr bwMode="auto">
            <a:xfrm flipH="1">
              <a:off x="1347" y="3570"/>
              <a:ext cx="417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93" name="Line 1414"/>
            <p:cNvSpPr>
              <a:spLocks noChangeShapeType="1"/>
            </p:cNvSpPr>
            <p:nvPr/>
          </p:nvSpPr>
          <p:spPr bwMode="auto">
            <a:xfrm>
              <a:off x="2933" y="3570"/>
              <a:ext cx="0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94" name="Line 1415"/>
            <p:cNvSpPr>
              <a:spLocks noChangeShapeType="1"/>
            </p:cNvSpPr>
            <p:nvPr/>
          </p:nvSpPr>
          <p:spPr bwMode="auto">
            <a:xfrm>
              <a:off x="2933" y="3657"/>
              <a:ext cx="1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95" name="Line 1416"/>
            <p:cNvSpPr>
              <a:spLocks noChangeShapeType="1"/>
            </p:cNvSpPr>
            <p:nvPr/>
          </p:nvSpPr>
          <p:spPr bwMode="auto">
            <a:xfrm>
              <a:off x="4479" y="3657"/>
              <a:ext cx="0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6696" name="Line 1417"/>
            <p:cNvSpPr>
              <a:spLocks noChangeShapeType="1"/>
            </p:cNvSpPr>
            <p:nvPr/>
          </p:nvSpPr>
          <p:spPr bwMode="auto">
            <a:xfrm>
              <a:off x="1012" y="3219"/>
              <a:ext cx="0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97" name="Line 1419"/>
            <p:cNvSpPr>
              <a:spLocks noChangeShapeType="1"/>
            </p:cNvSpPr>
            <p:nvPr/>
          </p:nvSpPr>
          <p:spPr bwMode="auto">
            <a:xfrm flipH="1">
              <a:off x="2056" y="3394"/>
              <a:ext cx="0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98" name="Line 1423"/>
            <p:cNvSpPr>
              <a:spLocks noChangeShapeType="1"/>
            </p:cNvSpPr>
            <p:nvPr/>
          </p:nvSpPr>
          <p:spPr bwMode="auto">
            <a:xfrm>
              <a:off x="1012" y="3394"/>
              <a:ext cx="10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699" name="Line 1424"/>
            <p:cNvSpPr>
              <a:spLocks noChangeShapeType="1"/>
            </p:cNvSpPr>
            <p:nvPr/>
          </p:nvSpPr>
          <p:spPr bwMode="auto">
            <a:xfrm>
              <a:off x="3685" y="2078"/>
              <a:ext cx="167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700" name="Line 1425"/>
            <p:cNvSpPr>
              <a:spLocks noChangeShapeType="1"/>
            </p:cNvSpPr>
            <p:nvPr/>
          </p:nvSpPr>
          <p:spPr bwMode="auto">
            <a:xfrm>
              <a:off x="1263" y="2166"/>
              <a:ext cx="0" cy="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701" name="Line 1426"/>
            <p:cNvSpPr>
              <a:spLocks noChangeShapeType="1"/>
            </p:cNvSpPr>
            <p:nvPr/>
          </p:nvSpPr>
          <p:spPr bwMode="auto">
            <a:xfrm>
              <a:off x="1263" y="2166"/>
              <a:ext cx="23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702" name="Line 1428"/>
            <p:cNvSpPr>
              <a:spLocks noChangeShapeType="1"/>
            </p:cNvSpPr>
            <p:nvPr/>
          </p:nvSpPr>
          <p:spPr bwMode="auto">
            <a:xfrm flipH="1">
              <a:off x="3643" y="2122"/>
              <a:ext cx="0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703" name="Line 1431"/>
            <p:cNvSpPr>
              <a:spLocks noChangeShapeType="1"/>
            </p:cNvSpPr>
            <p:nvPr/>
          </p:nvSpPr>
          <p:spPr bwMode="auto">
            <a:xfrm>
              <a:off x="2766" y="2981"/>
              <a:ext cx="1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704" name="Line 1432"/>
            <p:cNvSpPr>
              <a:spLocks noChangeShapeType="1"/>
            </p:cNvSpPr>
            <p:nvPr/>
          </p:nvSpPr>
          <p:spPr bwMode="auto">
            <a:xfrm>
              <a:off x="2766" y="2978"/>
              <a:ext cx="0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705" name="Line 1433"/>
            <p:cNvSpPr>
              <a:spLocks noChangeShapeType="1"/>
            </p:cNvSpPr>
            <p:nvPr/>
          </p:nvSpPr>
          <p:spPr bwMode="auto">
            <a:xfrm>
              <a:off x="4311" y="2868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706" name="Rectangle 1434"/>
            <p:cNvSpPr>
              <a:spLocks noChangeArrowheads="1"/>
            </p:cNvSpPr>
            <p:nvPr/>
          </p:nvSpPr>
          <p:spPr bwMode="auto">
            <a:xfrm>
              <a:off x="93" y="3833"/>
              <a:ext cx="376" cy="21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0165" tIns="40083" rIns="80165" bIns="40083" anchor="ctr"/>
            <a:lstStyle/>
            <a:p>
              <a:pPr algn="ctr" defTabSz="801688"/>
              <a:r>
                <a:rPr lang="fr-FR" sz="700">
                  <a:cs typeface="Arial" charset="0"/>
                </a:rPr>
                <a:t>Point of </a:t>
              </a:r>
            </a:p>
            <a:p>
              <a:pPr algn="ctr" defTabSz="801688"/>
              <a:r>
                <a:rPr lang="fr-FR" sz="700">
                  <a:cs typeface="Arial" charset="0"/>
                </a:rPr>
                <a:t>Distribution</a:t>
              </a:r>
            </a:p>
          </p:txBody>
        </p:sp>
        <p:sp>
          <p:nvSpPr>
            <p:cNvPr id="356707" name="AutoShape 1435"/>
            <p:cNvSpPr>
              <a:spLocks noChangeArrowheads="1"/>
            </p:cNvSpPr>
            <p:nvPr/>
          </p:nvSpPr>
          <p:spPr bwMode="auto">
            <a:xfrm>
              <a:off x="448" y="3832"/>
              <a:ext cx="124" cy="218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165" tIns="40083" rIns="80165" bIns="40083" anchor="ctr">
              <a:spAutoFit/>
            </a:bodyPr>
            <a:lstStyle/>
            <a:p>
              <a:pPr algn="ctr" defTabSz="801688"/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708" name="Rectangle 1436"/>
            <p:cNvSpPr>
              <a:spLocks noChangeArrowheads="1"/>
            </p:cNvSpPr>
            <p:nvPr/>
          </p:nvSpPr>
          <p:spPr bwMode="auto">
            <a:xfrm>
              <a:off x="2787" y="1635"/>
              <a:ext cx="649" cy="524"/>
            </a:xfrm>
            <a:prstGeom prst="rect">
              <a:avLst/>
            </a:prstGeom>
            <a:solidFill>
              <a:srgbClr val="72CF0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0165" tIns="40083" rIns="80165" bIns="40083" anchor="ctr">
              <a:spAutoFit/>
            </a:bodyPr>
            <a:lstStyle/>
            <a:p>
              <a:pPr algn="ctr" defTabSz="801688"/>
              <a:endParaRPr lang="en-GB" sz="700">
                <a:cs typeface="Arial" charset="0"/>
              </a:endParaRPr>
            </a:p>
            <a:p>
              <a:pPr algn="ctr" defTabSz="801688"/>
              <a:endParaRPr lang="en-GB" sz="700">
                <a:cs typeface="Arial" charset="0"/>
              </a:endParaRPr>
            </a:p>
            <a:p>
              <a:pPr algn="ctr" defTabSz="801688"/>
              <a:r>
                <a:rPr lang="en-GB" sz="700">
                  <a:cs typeface="Arial" charset="0"/>
                </a:rPr>
                <a:t>GOVERNMENT</a:t>
              </a:r>
            </a:p>
            <a:p>
              <a:pPr algn="ctr" defTabSz="801688"/>
              <a:endParaRPr lang="en-GB" sz="700">
                <a:cs typeface="Arial" charset="0"/>
              </a:endParaRPr>
            </a:p>
            <a:p>
              <a:pPr algn="ctr" defTabSz="801688"/>
              <a:endParaRPr lang="en-GB" sz="700">
                <a:cs typeface="Arial" charset="0"/>
              </a:endParaRPr>
            </a:p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09" name="Rectangle 1437"/>
            <p:cNvSpPr>
              <a:spLocks noChangeArrowheads="1"/>
            </p:cNvSpPr>
            <p:nvPr/>
          </p:nvSpPr>
          <p:spPr bwMode="auto">
            <a:xfrm>
              <a:off x="5229" y="1634"/>
              <a:ext cx="251" cy="523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0083" rIns="0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W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B</a:t>
              </a:r>
            </a:p>
            <a:p>
              <a:pPr algn="ctr" defTabSz="801688"/>
              <a:endParaRPr lang="en-GB" sz="700">
                <a:cs typeface="Arial" charset="0"/>
              </a:endParaRPr>
            </a:p>
            <a:p>
              <a:pPr algn="ctr" defTabSz="801688"/>
              <a:endParaRPr lang="en-GB" sz="700">
                <a:cs typeface="Arial" charset="0"/>
              </a:endParaRPr>
            </a:p>
            <a:p>
              <a:pPr algn="ctr" defTabSz="801688"/>
              <a:endParaRPr lang="en-GB" sz="700">
                <a:cs typeface="Arial" charset="0"/>
              </a:endParaRPr>
            </a:p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10" name="Rectangle 1438"/>
            <p:cNvSpPr>
              <a:spLocks noChangeArrowheads="1"/>
            </p:cNvSpPr>
            <p:nvPr/>
          </p:nvSpPr>
          <p:spPr bwMode="auto">
            <a:xfrm>
              <a:off x="1909" y="1631"/>
              <a:ext cx="334" cy="526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1030" rIns="0" bIns="41030" anchor="ctr" anchorCtr="1">
              <a:spAutoFit/>
            </a:bodyPr>
            <a:lstStyle/>
            <a:p>
              <a:pPr algn="ctr" defTabSz="801688"/>
              <a:endParaRPr lang="en-GB" sz="700">
                <a:cs typeface="Arial" charset="0"/>
              </a:endParaRPr>
            </a:p>
            <a:p>
              <a:pPr algn="ctr" defTabSz="801688"/>
              <a:r>
                <a:rPr lang="en-GB" sz="700">
                  <a:cs typeface="Arial" charset="0"/>
                </a:rPr>
                <a:t>GLOBAL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FUND</a:t>
              </a:r>
            </a:p>
            <a:p>
              <a:pPr algn="ctr" defTabSz="801688"/>
              <a:endParaRPr lang="en-GB" sz="700">
                <a:cs typeface="Arial" charset="0"/>
              </a:endParaRPr>
            </a:p>
            <a:p>
              <a:pPr algn="ctr" defTabSz="801688"/>
              <a:endParaRPr lang="en-GB" sz="700">
                <a:cs typeface="Arial" charset="0"/>
              </a:endParaRPr>
            </a:p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11" name="Rectangle 1439"/>
            <p:cNvSpPr>
              <a:spLocks noChangeAspect="1" noChangeArrowheads="1"/>
            </p:cNvSpPr>
            <p:nvPr/>
          </p:nvSpPr>
          <p:spPr bwMode="auto">
            <a:xfrm>
              <a:off x="845" y="1634"/>
              <a:ext cx="126" cy="523"/>
            </a:xfrm>
            <a:prstGeom prst="rect">
              <a:avLst/>
            </a:prstGeom>
            <a:solidFill>
              <a:srgbClr val="FFD8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0083" rIns="0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S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I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D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A</a:t>
              </a:r>
            </a:p>
            <a:p>
              <a:pPr algn="ctr" defTabSz="801688"/>
              <a:endParaRPr lang="en-GB" sz="700">
                <a:cs typeface="Arial" charset="0"/>
              </a:endParaRPr>
            </a:p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12" name="Rectangle 1440"/>
            <p:cNvSpPr>
              <a:spLocks noChangeArrowheads="1"/>
            </p:cNvSpPr>
            <p:nvPr/>
          </p:nvSpPr>
          <p:spPr bwMode="auto">
            <a:xfrm>
              <a:off x="1681" y="1634"/>
              <a:ext cx="208" cy="523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0165" tIns="40083" rIns="80165" bIns="40083" anchor="ctr" anchorCtr="1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P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E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P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F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A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R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713" name="Rectangle 1441"/>
            <p:cNvSpPr>
              <a:spLocks noChangeArrowheads="1"/>
            </p:cNvSpPr>
            <p:nvPr/>
          </p:nvSpPr>
          <p:spPr bwMode="auto">
            <a:xfrm>
              <a:off x="4896" y="1634"/>
              <a:ext cx="293" cy="523"/>
            </a:xfrm>
            <a:prstGeom prst="rect">
              <a:avLst/>
            </a:prstGeom>
            <a:solidFill>
              <a:srgbClr val="FFD8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0083" rIns="0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U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S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A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I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D</a:t>
              </a:r>
            </a:p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14" name="Rectangle 1442"/>
            <p:cNvSpPr>
              <a:spLocks noChangeArrowheads="1"/>
            </p:cNvSpPr>
            <p:nvPr/>
          </p:nvSpPr>
          <p:spPr bwMode="auto">
            <a:xfrm>
              <a:off x="4646" y="1634"/>
              <a:ext cx="209" cy="523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0165" tIns="40083" rIns="80165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U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N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I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C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E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F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715" name="Rectangle 1443"/>
            <p:cNvSpPr>
              <a:spLocks noChangeArrowheads="1"/>
            </p:cNvSpPr>
            <p:nvPr/>
          </p:nvSpPr>
          <p:spPr bwMode="auto">
            <a:xfrm>
              <a:off x="699" y="1709"/>
              <a:ext cx="126" cy="371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0083" rIns="0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W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H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O</a:t>
              </a:r>
            </a:p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16" name="Rectangle 1444"/>
            <p:cNvSpPr>
              <a:spLocks noChangeArrowheads="1"/>
            </p:cNvSpPr>
            <p:nvPr/>
          </p:nvSpPr>
          <p:spPr bwMode="auto">
            <a:xfrm>
              <a:off x="4020" y="1635"/>
              <a:ext cx="210" cy="524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0165" tIns="40083" rIns="80165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A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B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B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O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T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T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717" name="Rectangle 1445"/>
            <p:cNvSpPr>
              <a:spLocks noChangeArrowheads="1"/>
            </p:cNvSpPr>
            <p:nvPr/>
          </p:nvSpPr>
          <p:spPr bwMode="auto">
            <a:xfrm>
              <a:off x="572" y="1634"/>
              <a:ext cx="106" cy="523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0083" rIns="0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C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S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S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C</a:t>
              </a:r>
            </a:p>
            <a:p>
              <a:pPr algn="ctr" defTabSz="801688"/>
              <a:endParaRPr lang="en-GB" sz="700">
                <a:cs typeface="Arial" charset="0"/>
              </a:endParaRPr>
            </a:p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18" name="Rectangle 1447"/>
            <p:cNvSpPr>
              <a:spLocks noChangeArrowheads="1"/>
            </p:cNvSpPr>
            <p:nvPr/>
          </p:nvSpPr>
          <p:spPr bwMode="auto">
            <a:xfrm>
              <a:off x="3811" y="1635"/>
              <a:ext cx="166" cy="537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defTabSz="801688"/>
              <a:r>
                <a:rPr lang="en-GB" sz="600">
                  <a:cs typeface="Arial" charset="0"/>
                </a:rPr>
                <a:t>C</a:t>
              </a:r>
            </a:p>
            <a:p>
              <a:pPr algn="ctr" defTabSz="801688"/>
              <a:r>
                <a:rPr lang="en-GB" sz="600">
                  <a:cs typeface="Arial" charset="0"/>
                </a:rPr>
                <a:t>O</a:t>
              </a:r>
            </a:p>
            <a:p>
              <a:pPr algn="ctr" defTabSz="801688"/>
              <a:r>
                <a:rPr lang="en-GB" sz="600">
                  <a:cs typeface="Arial" charset="0"/>
                </a:rPr>
                <a:t>L</a:t>
              </a:r>
            </a:p>
            <a:p>
              <a:pPr algn="ctr" defTabSz="801688"/>
              <a:r>
                <a:rPr lang="en-GB" sz="600">
                  <a:cs typeface="Arial" charset="0"/>
                </a:rPr>
                <a:t>U</a:t>
              </a:r>
            </a:p>
            <a:p>
              <a:pPr algn="ctr" defTabSz="801688"/>
              <a:r>
                <a:rPr lang="en-GB" sz="600">
                  <a:cs typeface="Arial" charset="0"/>
                </a:rPr>
                <a:t>M</a:t>
              </a:r>
            </a:p>
            <a:p>
              <a:pPr algn="ctr" defTabSz="801688"/>
              <a:r>
                <a:rPr lang="en-GB" sz="600">
                  <a:cs typeface="Arial" charset="0"/>
                </a:rPr>
                <a:t>B</a:t>
              </a:r>
            </a:p>
            <a:p>
              <a:pPr algn="ctr" defTabSz="801688"/>
              <a:r>
                <a:rPr lang="en-GB" sz="600">
                  <a:cs typeface="Arial" charset="0"/>
                </a:rPr>
                <a:t>I</a:t>
              </a:r>
            </a:p>
            <a:p>
              <a:pPr algn="ctr" defTabSz="801688"/>
              <a:r>
                <a:rPr lang="en-GB" sz="600">
                  <a:cs typeface="Arial" charset="0"/>
                </a:rPr>
                <a:t>A</a:t>
              </a:r>
              <a:endParaRPr lang="en-US" sz="600">
                <a:cs typeface="Arial" charset="0"/>
              </a:endParaRPr>
            </a:p>
          </p:txBody>
        </p:sp>
        <p:sp>
          <p:nvSpPr>
            <p:cNvPr id="356719" name="Rectangle 1448"/>
            <p:cNvSpPr>
              <a:spLocks noChangeArrowheads="1"/>
            </p:cNvSpPr>
            <p:nvPr/>
          </p:nvSpPr>
          <p:spPr bwMode="auto">
            <a:xfrm>
              <a:off x="2641" y="1634"/>
              <a:ext cx="119" cy="523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0083" rIns="0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P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F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I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Z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E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R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720" name="Rectangle 1449"/>
            <p:cNvSpPr>
              <a:spLocks noChangeArrowheads="1"/>
            </p:cNvSpPr>
            <p:nvPr/>
          </p:nvSpPr>
          <p:spPr bwMode="auto">
            <a:xfrm>
              <a:off x="3456" y="1634"/>
              <a:ext cx="155" cy="523"/>
            </a:xfrm>
            <a:prstGeom prst="rect">
              <a:avLst/>
            </a:prstGeom>
            <a:solidFill>
              <a:srgbClr val="FFD8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0165" tIns="40083" rIns="80165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J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ICA</a:t>
              </a:r>
            </a:p>
            <a:p>
              <a:pPr algn="ctr" defTabSz="801688"/>
              <a:endParaRPr lang="en-GB" sz="700">
                <a:cs typeface="Arial" charset="0"/>
              </a:endParaRPr>
            </a:p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21" name="Rectangle 1450"/>
            <p:cNvSpPr>
              <a:spLocks noChangeArrowheads="1"/>
            </p:cNvSpPr>
            <p:nvPr/>
          </p:nvSpPr>
          <p:spPr bwMode="auto">
            <a:xfrm>
              <a:off x="2266" y="1635"/>
              <a:ext cx="167" cy="52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0165" tIns="40083" rIns="80165" bIns="40083" anchor="ctr">
              <a:spAutoFit/>
            </a:bodyPr>
            <a:lstStyle/>
            <a:p>
              <a:pPr algn="ctr" defTabSz="801688"/>
              <a:r>
                <a:rPr lang="en-GB" sz="600">
                  <a:cs typeface="Arial" charset="0"/>
                </a:rPr>
                <a:t>CL</a:t>
              </a:r>
            </a:p>
            <a:p>
              <a:pPr algn="ctr" defTabSz="801688"/>
              <a:r>
                <a:rPr lang="en-GB" sz="600">
                  <a:cs typeface="Arial" charset="0"/>
                </a:rPr>
                <a:t>I</a:t>
              </a:r>
            </a:p>
            <a:p>
              <a:pPr algn="ctr" defTabSz="801688"/>
              <a:r>
                <a:rPr lang="en-GB" sz="600">
                  <a:cs typeface="Arial" charset="0"/>
                </a:rPr>
                <a:t>NTON</a:t>
              </a:r>
              <a:endParaRPr lang="en-US" sz="600">
                <a:cs typeface="Arial" charset="0"/>
              </a:endParaRPr>
            </a:p>
          </p:txBody>
        </p:sp>
        <p:sp>
          <p:nvSpPr>
            <p:cNvPr id="356722" name="Rectangle 1451"/>
            <p:cNvSpPr>
              <a:spLocks noChangeArrowheads="1"/>
            </p:cNvSpPr>
            <p:nvPr/>
          </p:nvSpPr>
          <p:spPr bwMode="auto">
            <a:xfrm>
              <a:off x="1321" y="1634"/>
              <a:ext cx="151" cy="52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0165" tIns="40083" rIns="80165" bIns="40083" anchor="ctr">
              <a:spAutoFit/>
            </a:bodyPr>
            <a:lstStyle/>
            <a:p>
              <a:pPr algn="ctr" defTabSz="801688"/>
              <a:r>
                <a:rPr lang="en-GB" sz="600">
                  <a:cs typeface="Arial" charset="0"/>
                </a:rPr>
                <a:t>UN</a:t>
              </a:r>
            </a:p>
            <a:p>
              <a:pPr algn="ctr" defTabSz="801688"/>
              <a:r>
                <a:rPr lang="en-GB" sz="600">
                  <a:cs typeface="Arial" charset="0"/>
                </a:rPr>
                <a:t>I</a:t>
              </a:r>
            </a:p>
            <a:p>
              <a:pPr algn="ctr" defTabSz="801688"/>
              <a:r>
                <a:rPr lang="en-GB" sz="600">
                  <a:cs typeface="Arial" charset="0"/>
                </a:rPr>
                <a:t>TA</a:t>
              </a:r>
            </a:p>
            <a:p>
              <a:pPr algn="ctr" defTabSz="801688"/>
              <a:r>
                <a:rPr lang="en-GB" sz="600">
                  <a:cs typeface="Arial" charset="0"/>
                </a:rPr>
                <a:t>I</a:t>
              </a:r>
            </a:p>
            <a:p>
              <a:pPr algn="ctr" defTabSz="801688"/>
              <a:r>
                <a:rPr lang="en-GB" sz="600">
                  <a:cs typeface="Arial" charset="0"/>
                </a:rPr>
                <a:t>D</a:t>
              </a:r>
              <a:endParaRPr lang="en-US" sz="600">
                <a:cs typeface="Arial" charset="0"/>
              </a:endParaRPr>
            </a:p>
          </p:txBody>
        </p:sp>
        <p:sp>
          <p:nvSpPr>
            <p:cNvPr id="356723" name="Rectangle 1452"/>
            <p:cNvSpPr>
              <a:spLocks noChangeArrowheads="1"/>
            </p:cNvSpPr>
            <p:nvPr/>
          </p:nvSpPr>
          <p:spPr bwMode="auto">
            <a:xfrm>
              <a:off x="1148" y="1634"/>
              <a:ext cx="136" cy="523"/>
            </a:xfrm>
            <a:prstGeom prst="rect">
              <a:avLst/>
            </a:prstGeom>
            <a:solidFill>
              <a:srgbClr val="FFD8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0083" rIns="0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C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I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D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A</a:t>
              </a:r>
            </a:p>
            <a:p>
              <a:pPr algn="ctr" defTabSz="801688"/>
              <a:endParaRPr lang="en-GB" sz="700">
                <a:cs typeface="Arial" charset="0"/>
              </a:endParaRPr>
            </a:p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24" name="Rectangle 1453"/>
            <p:cNvSpPr>
              <a:spLocks noChangeArrowheads="1"/>
            </p:cNvSpPr>
            <p:nvPr/>
          </p:nvSpPr>
          <p:spPr bwMode="auto">
            <a:xfrm>
              <a:off x="3643" y="1634"/>
              <a:ext cx="124" cy="523"/>
            </a:xfrm>
            <a:prstGeom prst="rect">
              <a:avLst/>
            </a:prstGeom>
            <a:solidFill>
              <a:srgbClr val="FFD8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0083" rIns="0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C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D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C</a:t>
              </a:r>
            </a:p>
            <a:p>
              <a:pPr algn="ctr" defTabSz="801688"/>
              <a:endParaRPr lang="en-GB" sz="700">
                <a:cs typeface="Arial" charset="0"/>
              </a:endParaRPr>
            </a:p>
            <a:p>
              <a:pPr algn="ctr" defTabSz="801688"/>
              <a:endParaRPr lang="en-GB" sz="700">
                <a:cs typeface="Arial" charset="0"/>
              </a:endParaRPr>
            </a:p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25" name="Rectangle 1454"/>
            <p:cNvSpPr>
              <a:spLocks noChangeArrowheads="1"/>
            </p:cNvSpPr>
            <p:nvPr/>
          </p:nvSpPr>
          <p:spPr bwMode="auto">
            <a:xfrm>
              <a:off x="4270" y="1634"/>
              <a:ext cx="125" cy="523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0083" rIns="0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G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A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V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I</a:t>
              </a:r>
            </a:p>
            <a:p>
              <a:pPr algn="ctr" defTabSz="801688"/>
              <a:endParaRPr lang="en-GB" sz="700">
                <a:cs typeface="Arial" charset="0"/>
              </a:endParaRPr>
            </a:p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26" name="Rectangle 1455"/>
            <p:cNvSpPr>
              <a:spLocks noChangeArrowheads="1"/>
            </p:cNvSpPr>
            <p:nvPr/>
          </p:nvSpPr>
          <p:spPr bwMode="auto">
            <a:xfrm>
              <a:off x="4437" y="1634"/>
              <a:ext cx="187" cy="523"/>
            </a:xfrm>
            <a:prstGeom prst="rect">
              <a:avLst/>
            </a:prstGeom>
            <a:solidFill>
              <a:srgbClr val="FFD8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0083" rIns="0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C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U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A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M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M</a:t>
              </a:r>
            </a:p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27" name="Rectangle 1456"/>
            <p:cNvSpPr>
              <a:spLocks noChangeArrowheads="1"/>
            </p:cNvSpPr>
            <p:nvPr/>
          </p:nvSpPr>
          <p:spPr bwMode="auto">
            <a:xfrm>
              <a:off x="1513" y="1634"/>
              <a:ext cx="138" cy="523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0083" rIns="0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H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A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V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A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R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D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728" name="Rectangle 1457"/>
            <p:cNvSpPr>
              <a:spLocks noChangeArrowheads="1"/>
            </p:cNvSpPr>
            <p:nvPr/>
          </p:nvSpPr>
          <p:spPr bwMode="auto">
            <a:xfrm>
              <a:off x="991" y="1634"/>
              <a:ext cx="138" cy="523"/>
            </a:xfrm>
            <a:prstGeom prst="rect">
              <a:avLst/>
            </a:prstGeom>
            <a:solidFill>
              <a:srgbClr val="FFD8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0083" rIns="0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N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O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R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A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D</a:t>
              </a:r>
            </a:p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29" name="Rectangle 1498"/>
            <p:cNvSpPr>
              <a:spLocks noChangeArrowheads="1"/>
            </p:cNvSpPr>
            <p:nvPr/>
          </p:nvSpPr>
          <p:spPr bwMode="auto">
            <a:xfrm>
              <a:off x="3228" y="3436"/>
              <a:ext cx="397" cy="141"/>
            </a:xfrm>
            <a:prstGeom prst="rect">
              <a:avLst/>
            </a:prstGeom>
            <a:solidFill>
              <a:srgbClr val="72CF0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7342" tIns="40083" rIns="47342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HOSPITAL</a:t>
              </a:r>
              <a:endParaRPr lang="en-US" sz="700">
                <a:cs typeface="Arial" charset="0"/>
              </a:endParaRPr>
            </a:p>
          </p:txBody>
        </p:sp>
        <p:sp>
          <p:nvSpPr>
            <p:cNvPr id="356730" name="Rectangle 1499"/>
            <p:cNvSpPr>
              <a:spLocks noChangeArrowheads="1"/>
            </p:cNvSpPr>
            <p:nvPr/>
          </p:nvSpPr>
          <p:spPr bwMode="auto">
            <a:xfrm>
              <a:off x="946" y="2430"/>
              <a:ext cx="150" cy="43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0165" tIns="40083" rIns="80165" bIns="40083" anchor="ctr"/>
            <a:lstStyle/>
            <a:p>
              <a:pPr algn="ctr" defTabSz="801688"/>
              <a:endParaRPr lang="en-US" sz="600">
                <a:cs typeface="Arial" charset="0"/>
              </a:endParaRPr>
            </a:p>
          </p:txBody>
        </p:sp>
        <p:sp>
          <p:nvSpPr>
            <p:cNvPr id="356731" name="Rectangle 1500"/>
            <p:cNvSpPr>
              <a:spLocks noChangeArrowheads="1"/>
            </p:cNvSpPr>
            <p:nvPr/>
          </p:nvSpPr>
          <p:spPr bwMode="auto">
            <a:xfrm>
              <a:off x="1208" y="2429"/>
              <a:ext cx="139" cy="438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0083" rIns="0" bIns="40083" anchor="ctr"/>
            <a:lstStyle/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32" name="Rectangle 1501"/>
            <p:cNvSpPr>
              <a:spLocks noChangeArrowheads="1"/>
            </p:cNvSpPr>
            <p:nvPr/>
          </p:nvSpPr>
          <p:spPr bwMode="auto">
            <a:xfrm>
              <a:off x="637" y="2429"/>
              <a:ext cx="138" cy="438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0083" rIns="0" bIns="40083" anchor="ctr"/>
            <a:lstStyle/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33" name="Rectangle 1502"/>
            <p:cNvSpPr>
              <a:spLocks noChangeArrowheads="1"/>
            </p:cNvSpPr>
            <p:nvPr/>
          </p:nvSpPr>
          <p:spPr bwMode="auto">
            <a:xfrm>
              <a:off x="1429" y="2429"/>
              <a:ext cx="418" cy="438"/>
            </a:xfrm>
            <a:prstGeom prst="rect">
              <a:avLst/>
            </a:prstGeom>
            <a:solidFill>
              <a:srgbClr val="72CF0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0083" rIns="0" bIns="40083" anchor="ctr"/>
            <a:lstStyle/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34" name="Rectangle 1503"/>
            <p:cNvSpPr>
              <a:spLocks noChangeArrowheads="1"/>
            </p:cNvSpPr>
            <p:nvPr/>
          </p:nvSpPr>
          <p:spPr bwMode="auto">
            <a:xfrm>
              <a:off x="1889" y="2429"/>
              <a:ext cx="138" cy="438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0083" rIns="0" bIns="40083" anchor="ctr"/>
            <a:lstStyle/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35" name="Rectangle 1504"/>
            <p:cNvSpPr>
              <a:spLocks noChangeArrowheads="1"/>
            </p:cNvSpPr>
            <p:nvPr/>
          </p:nvSpPr>
          <p:spPr bwMode="auto">
            <a:xfrm>
              <a:off x="2098" y="2429"/>
              <a:ext cx="150" cy="43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0165" tIns="40083" rIns="80165" bIns="40083" anchor="ctr"/>
            <a:lstStyle/>
            <a:p>
              <a:pPr algn="ctr" defTabSz="801688"/>
              <a:endParaRPr lang="en-US" sz="600">
                <a:cs typeface="Arial" charset="0"/>
              </a:endParaRPr>
            </a:p>
          </p:txBody>
        </p:sp>
        <p:sp>
          <p:nvSpPr>
            <p:cNvPr id="356736" name="Rectangle 1505"/>
            <p:cNvSpPr>
              <a:spLocks noChangeArrowheads="1"/>
            </p:cNvSpPr>
            <p:nvPr/>
          </p:nvSpPr>
          <p:spPr bwMode="auto">
            <a:xfrm>
              <a:off x="2391" y="2429"/>
              <a:ext cx="138" cy="438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0083" rIns="0" bIns="40083" anchor="ctr"/>
            <a:lstStyle/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37" name="Rectangle 1506"/>
            <p:cNvSpPr>
              <a:spLocks noChangeArrowheads="1"/>
            </p:cNvSpPr>
            <p:nvPr/>
          </p:nvSpPr>
          <p:spPr bwMode="auto">
            <a:xfrm>
              <a:off x="2599" y="2429"/>
              <a:ext cx="180" cy="438"/>
            </a:xfrm>
            <a:prstGeom prst="rect">
              <a:avLst/>
            </a:prstGeom>
            <a:solidFill>
              <a:srgbClr val="72CF0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0083" rIns="0" bIns="40083" anchor="ctr"/>
            <a:lstStyle/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38" name="Rectangle 1507"/>
            <p:cNvSpPr>
              <a:spLocks noChangeArrowheads="1"/>
            </p:cNvSpPr>
            <p:nvPr/>
          </p:nvSpPr>
          <p:spPr bwMode="auto">
            <a:xfrm>
              <a:off x="2892" y="2429"/>
              <a:ext cx="138" cy="438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0083" rIns="0" bIns="40083" anchor="ctr"/>
            <a:lstStyle/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39" name="Rectangle 1508"/>
            <p:cNvSpPr>
              <a:spLocks noChangeArrowheads="1"/>
            </p:cNvSpPr>
            <p:nvPr/>
          </p:nvSpPr>
          <p:spPr bwMode="auto">
            <a:xfrm>
              <a:off x="3101" y="2429"/>
              <a:ext cx="150" cy="43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0165" tIns="40083" rIns="80165" bIns="40083" anchor="ctr"/>
            <a:lstStyle/>
            <a:p>
              <a:pPr algn="ctr" defTabSz="801688"/>
              <a:endParaRPr lang="en-US" sz="600">
                <a:cs typeface="Arial" charset="0"/>
              </a:endParaRPr>
            </a:p>
          </p:txBody>
        </p:sp>
        <p:sp>
          <p:nvSpPr>
            <p:cNvPr id="356740" name="Rectangle 1509"/>
            <p:cNvSpPr>
              <a:spLocks noChangeArrowheads="1"/>
            </p:cNvSpPr>
            <p:nvPr/>
          </p:nvSpPr>
          <p:spPr bwMode="auto">
            <a:xfrm>
              <a:off x="3435" y="2429"/>
              <a:ext cx="150" cy="438"/>
            </a:xfrm>
            <a:prstGeom prst="rect">
              <a:avLst/>
            </a:prstGeom>
            <a:solidFill>
              <a:srgbClr val="FFD8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0165" tIns="40083" rIns="80165" bIns="40083" anchor="ctr"/>
            <a:lstStyle/>
            <a:p>
              <a:pPr algn="ctr" defTabSz="801688"/>
              <a:endParaRPr lang="en-US" sz="600">
                <a:cs typeface="Arial" charset="0"/>
              </a:endParaRPr>
            </a:p>
          </p:txBody>
        </p:sp>
        <p:sp>
          <p:nvSpPr>
            <p:cNvPr id="356741" name="Rectangle 1511"/>
            <p:cNvSpPr>
              <a:spLocks noChangeArrowheads="1"/>
            </p:cNvSpPr>
            <p:nvPr/>
          </p:nvSpPr>
          <p:spPr bwMode="auto">
            <a:xfrm>
              <a:off x="3602" y="2429"/>
              <a:ext cx="150" cy="438"/>
            </a:xfrm>
            <a:prstGeom prst="rect">
              <a:avLst/>
            </a:prstGeom>
            <a:solidFill>
              <a:srgbClr val="FFD8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0165" tIns="40083" rIns="80165" bIns="40083" anchor="ctr"/>
            <a:lstStyle/>
            <a:p>
              <a:pPr algn="ctr" defTabSz="801688"/>
              <a:endParaRPr lang="en-US" sz="600">
                <a:cs typeface="Arial" charset="0"/>
              </a:endParaRPr>
            </a:p>
          </p:txBody>
        </p:sp>
        <p:sp>
          <p:nvSpPr>
            <p:cNvPr id="356742" name="Rectangle 1512"/>
            <p:cNvSpPr>
              <a:spLocks noChangeArrowheads="1"/>
            </p:cNvSpPr>
            <p:nvPr/>
          </p:nvSpPr>
          <p:spPr bwMode="auto">
            <a:xfrm>
              <a:off x="3811" y="2429"/>
              <a:ext cx="138" cy="438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0083" rIns="0" bIns="40083" anchor="ctr"/>
            <a:lstStyle/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43" name="Rectangle 1513"/>
            <p:cNvSpPr>
              <a:spLocks noChangeArrowheads="1"/>
            </p:cNvSpPr>
            <p:nvPr/>
          </p:nvSpPr>
          <p:spPr bwMode="auto">
            <a:xfrm>
              <a:off x="4061" y="2429"/>
              <a:ext cx="138" cy="438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0083" rIns="0" bIns="40083" anchor="ctr"/>
            <a:lstStyle/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44" name="Rectangle 1514"/>
            <p:cNvSpPr>
              <a:spLocks noChangeArrowheads="1"/>
            </p:cNvSpPr>
            <p:nvPr/>
          </p:nvSpPr>
          <p:spPr bwMode="auto">
            <a:xfrm>
              <a:off x="4229" y="2429"/>
              <a:ext cx="150" cy="43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0165" tIns="40083" rIns="80165" bIns="40083" anchor="ctr"/>
            <a:lstStyle/>
            <a:p>
              <a:pPr algn="ctr" defTabSz="801688"/>
              <a:endParaRPr lang="en-US" sz="600">
                <a:cs typeface="Arial" charset="0"/>
              </a:endParaRPr>
            </a:p>
          </p:txBody>
        </p:sp>
        <p:sp>
          <p:nvSpPr>
            <p:cNvPr id="356745" name="Rectangle 1515"/>
            <p:cNvSpPr>
              <a:spLocks noChangeArrowheads="1"/>
            </p:cNvSpPr>
            <p:nvPr/>
          </p:nvSpPr>
          <p:spPr bwMode="auto">
            <a:xfrm>
              <a:off x="4437" y="2429"/>
              <a:ext cx="150" cy="438"/>
            </a:xfrm>
            <a:prstGeom prst="rect">
              <a:avLst/>
            </a:prstGeom>
            <a:solidFill>
              <a:srgbClr val="FFD8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0165" tIns="40083" rIns="80165" bIns="40083" anchor="ctr"/>
            <a:lstStyle/>
            <a:p>
              <a:pPr algn="ctr" defTabSz="801688"/>
              <a:endParaRPr lang="en-US" sz="600">
                <a:cs typeface="Arial" charset="0"/>
              </a:endParaRPr>
            </a:p>
          </p:txBody>
        </p:sp>
        <p:sp>
          <p:nvSpPr>
            <p:cNvPr id="356746" name="Rectangle 1516"/>
            <p:cNvSpPr>
              <a:spLocks noChangeArrowheads="1"/>
            </p:cNvSpPr>
            <p:nvPr/>
          </p:nvSpPr>
          <p:spPr bwMode="auto">
            <a:xfrm>
              <a:off x="4717" y="2429"/>
              <a:ext cx="221" cy="438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0083" rIns="0" bIns="40083" anchor="ctr"/>
            <a:lstStyle/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47" name="Rectangle 1517"/>
            <p:cNvSpPr>
              <a:spLocks noChangeArrowheads="1"/>
            </p:cNvSpPr>
            <p:nvPr/>
          </p:nvSpPr>
          <p:spPr bwMode="auto">
            <a:xfrm>
              <a:off x="5064" y="2429"/>
              <a:ext cx="150" cy="438"/>
            </a:xfrm>
            <a:prstGeom prst="rect">
              <a:avLst/>
            </a:prstGeom>
            <a:solidFill>
              <a:srgbClr val="FFD8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0165" tIns="40083" rIns="80165" bIns="40083" anchor="ctr"/>
            <a:lstStyle/>
            <a:p>
              <a:pPr algn="ctr" defTabSz="801688"/>
              <a:endParaRPr lang="en-US" sz="600">
                <a:cs typeface="Arial" charset="0"/>
              </a:endParaRPr>
            </a:p>
          </p:txBody>
        </p:sp>
        <p:sp>
          <p:nvSpPr>
            <p:cNvPr id="356748" name="Rectangle 1518"/>
            <p:cNvSpPr>
              <a:spLocks noChangeArrowheads="1"/>
            </p:cNvSpPr>
            <p:nvPr/>
          </p:nvSpPr>
          <p:spPr bwMode="auto">
            <a:xfrm>
              <a:off x="5272" y="2429"/>
              <a:ext cx="150" cy="43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0165" tIns="40083" rIns="80165" bIns="40083" anchor="ctr"/>
            <a:lstStyle/>
            <a:p>
              <a:pPr algn="ctr" defTabSz="801688"/>
              <a:endParaRPr lang="en-US" sz="600">
                <a:cs typeface="Arial" charset="0"/>
              </a:endParaRPr>
            </a:p>
          </p:txBody>
        </p:sp>
        <p:sp>
          <p:nvSpPr>
            <p:cNvPr id="356749" name="Text Box 1520"/>
            <p:cNvSpPr txBox="1">
              <a:spLocks noChangeArrowheads="1"/>
            </p:cNvSpPr>
            <p:nvPr/>
          </p:nvSpPr>
          <p:spPr bwMode="auto">
            <a:xfrm>
              <a:off x="584" y="2473"/>
              <a:ext cx="242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65" tIns="40083" rIns="80165" bIns="40083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TEC</a:t>
              </a:r>
            </a:p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&amp;</a:t>
              </a:r>
            </a:p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CCT</a:t>
              </a:r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750" name="Text Box 1521"/>
            <p:cNvSpPr txBox="1">
              <a:spLocks noChangeArrowheads="1"/>
            </p:cNvSpPr>
            <p:nvPr/>
          </p:nvSpPr>
          <p:spPr bwMode="auto">
            <a:xfrm>
              <a:off x="949" y="2419"/>
              <a:ext cx="15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65" tIns="40083" rIns="80165" bIns="40083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500">
                  <a:latin typeface="Times New Roman" pitchFamily="18" charset="0"/>
                  <a:cs typeface="Times New Roman" pitchFamily="18" charset="0"/>
                </a:rPr>
                <a:t>C</a:t>
              </a:r>
            </a:p>
            <a:p>
              <a:pPr algn="ctr"/>
              <a:r>
                <a:rPr lang="en-GB" sz="500">
                  <a:latin typeface="Times New Roman" pitchFamily="18" charset="0"/>
                  <a:cs typeface="Times New Roman" pitchFamily="18" charset="0"/>
                </a:rPr>
                <a:t>L</a:t>
              </a:r>
            </a:p>
            <a:p>
              <a:pPr algn="ctr"/>
              <a:r>
                <a:rPr lang="en-GB" sz="500">
                  <a:latin typeface="Times New Roman" pitchFamily="18" charset="0"/>
                  <a:cs typeface="Times New Roman" pitchFamily="18" charset="0"/>
                </a:rPr>
                <a:t>I</a:t>
              </a:r>
            </a:p>
            <a:p>
              <a:pPr algn="ctr"/>
              <a:r>
                <a:rPr lang="en-GB" sz="500">
                  <a:latin typeface="Times New Roman" pitchFamily="18" charset="0"/>
                  <a:cs typeface="Times New Roman" pitchFamily="18" charset="0"/>
                </a:rPr>
                <a:t>N</a:t>
              </a:r>
            </a:p>
            <a:p>
              <a:pPr algn="ctr"/>
              <a:r>
                <a:rPr lang="en-GB" sz="500">
                  <a:latin typeface="Times New Roman" pitchFamily="18" charset="0"/>
                  <a:cs typeface="Times New Roman" pitchFamily="18" charset="0"/>
                </a:rPr>
                <a:t>T</a:t>
              </a:r>
            </a:p>
            <a:p>
              <a:pPr algn="ctr"/>
              <a:r>
                <a:rPr lang="en-GB" sz="500">
                  <a:latin typeface="Times New Roman" pitchFamily="18" charset="0"/>
                  <a:cs typeface="Times New Roman" pitchFamily="18" charset="0"/>
                </a:rPr>
                <a:t>O</a:t>
              </a:r>
            </a:p>
            <a:p>
              <a:pPr algn="ctr"/>
              <a:r>
                <a:rPr lang="en-GB" sz="50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751" name="Text Box 1522"/>
            <p:cNvSpPr txBox="1">
              <a:spLocks noChangeArrowheads="1"/>
            </p:cNvSpPr>
            <p:nvPr/>
          </p:nvSpPr>
          <p:spPr bwMode="auto">
            <a:xfrm>
              <a:off x="1195" y="2423"/>
              <a:ext cx="157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65" tIns="40083" rIns="80165" bIns="40083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H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V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R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752" name="Text Box 1523"/>
            <p:cNvSpPr txBox="1">
              <a:spLocks noChangeArrowheads="1"/>
            </p:cNvSpPr>
            <p:nvPr/>
          </p:nvSpPr>
          <p:spPr bwMode="auto">
            <a:xfrm>
              <a:off x="1424" y="2473"/>
              <a:ext cx="41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65" tIns="40083" rIns="80165" bIns="40083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MEDICAL</a:t>
              </a:r>
            </a:p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STORE</a:t>
              </a:r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753" name="Text Box 1524"/>
            <p:cNvSpPr txBox="1">
              <a:spLocks noChangeArrowheads="1"/>
            </p:cNvSpPr>
            <p:nvPr/>
          </p:nvSpPr>
          <p:spPr bwMode="auto">
            <a:xfrm>
              <a:off x="1883" y="2473"/>
              <a:ext cx="159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65" tIns="40083" rIns="80165" bIns="40083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C</a:t>
              </a:r>
            </a:p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R</a:t>
              </a:r>
            </a:p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754" name="Text Box 1525"/>
            <p:cNvSpPr txBox="1">
              <a:spLocks noChangeArrowheads="1"/>
            </p:cNvSpPr>
            <p:nvPr/>
          </p:nvSpPr>
          <p:spPr bwMode="auto">
            <a:xfrm>
              <a:off x="2084" y="2473"/>
              <a:ext cx="175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65" tIns="40083" rIns="80165" bIns="40083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S</a:t>
              </a:r>
            </a:p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C</a:t>
              </a:r>
            </a:p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M</a:t>
              </a:r>
            </a:p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755" name="Text Box 1526"/>
            <p:cNvSpPr txBox="1">
              <a:spLocks noChangeArrowheads="1"/>
            </p:cNvSpPr>
            <p:nvPr/>
          </p:nvSpPr>
          <p:spPr bwMode="auto">
            <a:xfrm>
              <a:off x="2384" y="2428"/>
              <a:ext cx="163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65" tIns="40083" rIns="80165" bIns="40083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E</a:t>
              </a:r>
            </a:p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G</a:t>
              </a:r>
            </a:p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P</a:t>
              </a:r>
            </a:p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756" name="Text Box 1527"/>
            <p:cNvSpPr txBox="1">
              <a:spLocks noChangeArrowheads="1"/>
            </p:cNvSpPr>
            <p:nvPr/>
          </p:nvSpPr>
          <p:spPr bwMode="auto">
            <a:xfrm>
              <a:off x="2554" y="2473"/>
              <a:ext cx="267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65" tIns="40083" rIns="80165" bIns="40083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MOH</a:t>
              </a:r>
            </a:p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&amp; </a:t>
              </a:r>
            </a:p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SW</a:t>
              </a:r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757" name="Text Box 1528"/>
            <p:cNvSpPr txBox="1">
              <a:spLocks noChangeArrowheads="1"/>
            </p:cNvSpPr>
            <p:nvPr/>
          </p:nvSpPr>
          <p:spPr bwMode="auto">
            <a:xfrm>
              <a:off x="2884" y="2428"/>
              <a:ext cx="16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65" tIns="40083" rIns="80165" bIns="40083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X</a:t>
              </a:r>
            </a:p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I</a:t>
              </a:r>
            </a:p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O</a:t>
              </a:r>
            </a:p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758" name="Text Box 1529"/>
            <p:cNvSpPr txBox="1">
              <a:spLocks noChangeArrowheads="1"/>
            </p:cNvSpPr>
            <p:nvPr/>
          </p:nvSpPr>
          <p:spPr bwMode="auto">
            <a:xfrm>
              <a:off x="3096" y="2428"/>
              <a:ext cx="157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65" tIns="40083" rIns="80165" bIns="40083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U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N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I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C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E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759" name="Text Box 1530"/>
            <p:cNvSpPr txBox="1">
              <a:spLocks noChangeArrowheads="1"/>
            </p:cNvSpPr>
            <p:nvPr/>
          </p:nvSpPr>
          <p:spPr bwMode="auto">
            <a:xfrm>
              <a:off x="3427" y="2473"/>
              <a:ext cx="163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65" tIns="40083" rIns="80165" bIns="40083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J</a:t>
              </a:r>
            </a:p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I</a:t>
              </a:r>
            </a:p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C</a:t>
              </a:r>
            </a:p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760" name="Text Box 1531"/>
            <p:cNvSpPr txBox="1">
              <a:spLocks noChangeArrowheads="1"/>
            </p:cNvSpPr>
            <p:nvPr/>
          </p:nvSpPr>
          <p:spPr bwMode="auto">
            <a:xfrm>
              <a:off x="3596" y="2501"/>
              <a:ext cx="1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65" tIns="40083" rIns="80165" bIns="40083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C</a:t>
              </a:r>
            </a:p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D</a:t>
              </a:r>
            </a:p>
            <a:p>
              <a:pPr algn="ctr"/>
              <a:r>
                <a:rPr lang="en-GB" sz="70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761" name="Text Box 1532"/>
            <p:cNvSpPr txBox="1">
              <a:spLocks noChangeArrowheads="1"/>
            </p:cNvSpPr>
            <p:nvPr/>
          </p:nvSpPr>
          <p:spPr bwMode="auto">
            <a:xfrm>
              <a:off x="3806" y="2440"/>
              <a:ext cx="149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65" tIns="40083" rIns="80165" bIns="40083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400">
                  <a:latin typeface="Times New Roman" pitchFamily="18" charset="0"/>
                  <a:cs typeface="Times New Roman" pitchFamily="18" charset="0"/>
                </a:rPr>
                <a:t>C</a:t>
              </a:r>
            </a:p>
            <a:p>
              <a:pPr algn="ctr"/>
              <a:r>
                <a:rPr lang="en-GB" sz="400">
                  <a:latin typeface="Times New Roman" pitchFamily="18" charset="0"/>
                  <a:cs typeface="Times New Roman" pitchFamily="18" charset="0"/>
                </a:rPr>
                <a:t>O</a:t>
              </a:r>
            </a:p>
            <a:p>
              <a:pPr algn="ctr"/>
              <a:r>
                <a:rPr lang="en-GB" sz="400">
                  <a:latin typeface="Times New Roman" pitchFamily="18" charset="0"/>
                  <a:cs typeface="Times New Roman" pitchFamily="18" charset="0"/>
                </a:rPr>
                <a:t>L</a:t>
              </a:r>
            </a:p>
            <a:p>
              <a:pPr algn="ctr"/>
              <a:r>
                <a:rPr lang="en-GB" sz="400">
                  <a:latin typeface="Times New Roman" pitchFamily="18" charset="0"/>
                  <a:cs typeface="Times New Roman" pitchFamily="18" charset="0"/>
                </a:rPr>
                <a:t>U</a:t>
              </a:r>
            </a:p>
            <a:p>
              <a:pPr algn="ctr"/>
              <a:r>
                <a:rPr lang="en-GB" sz="400">
                  <a:latin typeface="Times New Roman" pitchFamily="18" charset="0"/>
                  <a:cs typeface="Times New Roman" pitchFamily="18" charset="0"/>
                </a:rPr>
                <a:t>M</a:t>
              </a:r>
            </a:p>
            <a:p>
              <a:pPr algn="ctr"/>
              <a:r>
                <a:rPr lang="en-GB" sz="400">
                  <a:latin typeface="Times New Roman" pitchFamily="18" charset="0"/>
                  <a:cs typeface="Times New Roman" pitchFamily="18" charset="0"/>
                </a:rPr>
                <a:t>B</a:t>
              </a:r>
            </a:p>
            <a:p>
              <a:pPr algn="ctr"/>
              <a:r>
                <a:rPr lang="en-GB" sz="400">
                  <a:latin typeface="Times New Roman" pitchFamily="18" charset="0"/>
                  <a:cs typeface="Times New Roman" pitchFamily="18" charset="0"/>
                </a:rPr>
                <a:t>I</a:t>
              </a:r>
            </a:p>
            <a:p>
              <a:pPr algn="ctr"/>
              <a:r>
                <a:rPr lang="en-GB" sz="40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762" name="Text Box 1533"/>
            <p:cNvSpPr txBox="1">
              <a:spLocks noChangeArrowheads="1"/>
            </p:cNvSpPr>
            <p:nvPr/>
          </p:nvSpPr>
          <p:spPr bwMode="auto">
            <a:xfrm>
              <a:off x="4055" y="2428"/>
              <a:ext cx="157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65" tIns="40083" rIns="80165" bIns="40083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B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B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O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T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763" name="Text Box 1534"/>
            <p:cNvSpPr txBox="1">
              <a:spLocks noChangeArrowheads="1"/>
            </p:cNvSpPr>
            <p:nvPr/>
          </p:nvSpPr>
          <p:spPr bwMode="auto">
            <a:xfrm>
              <a:off x="4222" y="2473"/>
              <a:ext cx="157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65" tIns="40083" rIns="80165" bIns="40083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G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V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764" name="Text Box 1535"/>
            <p:cNvSpPr txBox="1">
              <a:spLocks noChangeArrowheads="1"/>
            </p:cNvSpPr>
            <p:nvPr/>
          </p:nvSpPr>
          <p:spPr bwMode="auto">
            <a:xfrm>
              <a:off x="4431" y="2428"/>
              <a:ext cx="16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65" tIns="40083" rIns="80165" bIns="40083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C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U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M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765" name="Text Box 1536"/>
            <p:cNvSpPr txBox="1">
              <a:spLocks noChangeArrowheads="1"/>
            </p:cNvSpPr>
            <p:nvPr/>
          </p:nvSpPr>
          <p:spPr bwMode="auto">
            <a:xfrm>
              <a:off x="4658" y="2473"/>
              <a:ext cx="33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65" tIns="40083" rIns="80165" bIns="40083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CROWN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AGENTS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766" name="Text Box 1537"/>
            <p:cNvSpPr txBox="1">
              <a:spLocks noChangeArrowheads="1"/>
            </p:cNvSpPr>
            <p:nvPr/>
          </p:nvSpPr>
          <p:spPr bwMode="auto">
            <a:xfrm>
              <a:off x="5056" y="2443"/>
              <a:ext cx="157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65" tIns="40083" rIns="80165" bIns="40083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U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S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I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767" name="Text Box 1538"/>
            <p:cNvSpPr txBox="1">
              <a:spLocks noChangeArrowheads="1"/>
            </p:cNvSpPr>
            <p:nvPr/>
          </p:nvSpPr>
          <p:spPr bwMode="auto">
            <a:xfrm>
              <a:off x="5261" y="2473"/>
              <a:ext cx="166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65" tIns="40083" rIns="80165" bIns="40083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T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M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/>
              <a:r>
                <a:rPr lang="en-GB" sz="60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768" name="Line 1539"/>
            <p:cNvSpPr>
              <a:spLocks noChangeShapeType="1"/>
            </p:cNvSpPr>
            <p:nvPr/>
          </p:nvSpPr>
          <p:spPr bwMode="auto">
            <a:xfrm>
              <a:off x="2557" y="2122"/>
              <a:ext cx="84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769" name="Rectangle 1541"/>
            <p:cNvSpPr>
              <a:spLocks noChangeArrowheads="1"/>
            </p:cNvSpPr>
            <p:nvPr/>
          </p:nvSpPr>
          <p:spPr bwMode="auto">
            <a:xfrm>
              <a:off x="2453" y="1634"/>
              <a:ext cx="167" cy="523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122" tIns="40083" rIns="63122" bIns="40083" anchor="ctr">
              <a:spAutoFit/>
            </a:bodyPr>
            <a:lstStyle/>
            <a:p>
              <a:pPr algn="ctr" defTabSz="801688"/>
              <a:r>
                <a:rPr lang="en-GB" sz="700">
                  <a:cs typeface="Arial" charset="0"/>
                </a:rPr>
                <a:t>A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X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I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O</a:t>
              </a:r>
            </a:p>
            <a:p>
              <a:pPr algn="ctr" defTabSz="801688"/>
              <a:r>
                <a:rPr lang="en-GB" sz="700">
                  <a:cs typeface="Arial" charset="0"/>
                </a:rPr>
                <a:t>S</a:t>
              </a:r>
            </a:p>
            <a:p>
              <a:pPr algn="ctr" defTabSz="801688"/>
              <a:endParaRPr lang="en-US" sz="700">
                <a:cs typeface="Arial" charset="0"/>
              </a:endParaRPr>
            </a:p>
          </p:txBody>
        </p:sp>
        <p:sp>
          <p:nvSpPr>
            <p:cNvPr id="356770" name="Rectangle 425"/>
            <p:cNvSpPr>
              <a:spLocks noChangeArrowheads="1"/>
            </p:cNvSpPr>
            <p:nvPr/>
          </p:nvSpPr>
          <p:spPr bwMode="auto">
            <a:xfrm>
              <a:off x="535" y="4153"/>
              <a:ext cx="5024" cy="95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276" tIns="0" rIns="87276" bIns="0" anchor="ctr">
              <a:spAutoFit/>
            </a:bodyPr>
            <a:lstStyle/>
            <a:p>
              <a:pPr algn="ctr" defTabSz="428625"/>
              <a:r>
                <a:rPr lang="en-GB" sz="800" b="1">
                  <a:cs typeface="Arial" charset="0"/>
                </a:rPr>
                <a:t>PATIENT</a:t>
              </a:r>
              <a:endParaRPr lang="en-US" sz="800" b="1">
                <a:cs typeface="Arial" charset="0"/>
              </a:endParaRPr>
            </a:p>
          </p:txBody>
        </p:sp>
        <p:sp>
          <p:nvSpPr>
            <p:cNvPr id="356771" name="Line 426"/>
            <p:cNvSpPr>
              <a:spLocks noChangeShapeType="1"/>
            </p:cNvSpPr>
            <p:nvPr/>
          </p:nvSpPr>
          <p:spPr bwMode="auto">
            <a:xfrm>
              <a:off x="669" y="405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72" name="Line 427"/>
            <p:cNvSpPr>
              <a:spLocks noChangeShapeType="1"/>
            </p:cNvSpPr>
            <p:nvPr/>
          </p:nvSpPr>
          <p:spPr bwMode="auto">
            <a:xfrm>
              <a:off x="1290" y="405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73" name="Line 429"/>
            <p:cNvSpPr>
              <a:spLocks noChangeShapeType="1"/>
            </p:cNvSpPr>
            <p:nvPr/>
          </p:nvSpPr>
          <p:spPr bwMode="auto">
            <a:xfrm>
              <a:off x="2608" y="405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74" name="Line 430"/>
            <p:cNvSpPr>
              <a:spLocks noChangeShapeType="1"/>
            </p:cNvSpPr>
            <p:nvPr/>
          </p:nvSpPr>
          <p:spPr bwMode="auto">
            <a:xfrm>
              <a:off x="4005" y="405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75" name="Line 431"/>
            <p:cNvSpPr>
              <a:spLocks noChangeShapeType="1"/>
            </p:cNvSpPr>
            <p:nvPr/>
          </p:nvSpPr>
          <p:spPr bwMode="auto">
            <a:xfrm>
              <a:off x="5130" y="4012"/>
              <a:ext cx="0" cy="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6776" name="Rectangle 424"/>
          <p:cNvSpPr>
            <a:spLocks noGrp="1" noChangeArrowheads="1"/>
          </p:cNvSpPr>
          <p:nvPr>
            <p:ph type="title"/>
          </p:nvPr>
        </p:nvSpPr>
        <p:spPr>
          <a:xfrm>
            <a:off x="239713" y="76200"/>
            <a:ext cx="6846887" cy="436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r>
              <a:rPr lang="en-US"/>
              <a:t>Systems are increasingly fragmented</a:t>
            </a:r>
            <a:r>
              <a:rPr lang="en-US" sz="1800"/>
              <a:t/>
            </a:r>
            <a:br>
              <a:rPr lang="en-US" sz="1800"/>
            </a:br>
            <a:r>
              <a:rPr lang="en-US" sz="1600"/>
              <a:t>Medicines &amp; Technologies building block – Tanzania 2007</a:t>
            </a:r>
          </a:p>
        </p:txBody>
      </p:sp>
      <p:sp>
        <p:nvSpPr>
          <p:cNvPr id="356777" name="Text Box 425"/>
          <p:cNvSpPr txBox="1">
            <a:spLocks noChangeArrowheads="1"/>
          </p:cNvSpPr>
          <p:nvPr/>
        </p:nvSpPr>
        <p:spPr bwMode="auto">
          <a:xfrm>
            <a:off x="0" y="6438900"/>
            <a:ext cx="91440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And the supply-demand information for this is fragmented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6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6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7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Essential </a:t>
            </a:r>
            <a:r>
              <a:rPr lang="de-CH" dirty="0" err="1" smtClean="0"/>
              <a:t>tools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technologies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NCD </a:t>
            </a:r>
            <a:r>
              <a:rPr lang="de-CH" dirty="0" err="1" smtClean="0"/>
              <a:t>at</a:t>
            </a:r>
            <a:r>
              <a:rPr lang="de-CH" dirty="0" smtClean="0"/>
              <a:t> PHC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9A89-CD6B-4D43-8AC7-B13CB1FC6BC4}" type="datetime1">
              <a:rPr lang="en-GB" smtClean="0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0A32-4E8F-4F2C-87DE-58A942DCAEB7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330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90832"/>
            <a:ext cx="4896543" cy="480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52319" y="6053858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Source: WHO 2010</a:t>
            </a:r>
            <a:r>
              <a:rPr lang="de-CH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284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Core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medicine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NCD </a:t>
            </a:r>
            <a:r>
              <a:rPr lang="de-CH" dirty="0" err="1" smtClean="0"/>
              <a:t>at</a:t>
            </a:r>
            <a:r>
              <a:rPr lang="de-CH" dirty="0" smtClean="0"/>
              <a:t> PHC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9A89-CD6B-4D43-8AC7-B13CB1FC6BC4}" type="datetime1">
              <a:rPr lang="en-GB" smtClean="0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0A32-4E8F-4F2C-87DE-58A942DCAEB7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452319" y="6053858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Source: WHO 2010</a:t>
            </a:r>
            <a:r>
              <a:rPr lang="de-CH" dirty="0" smtClean="0"/>
              <a:t> </a:t>
            </a:r>
            <a:endParaRPr lang="en-GB" dirty="0"/>
          </a:p>
        </p:txBody>
      </p:sp>
      <p:pic>
        <p:nvPicPr>
          <p:cNvPr id="331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69078"/>
            <a:ext cx="5112568" cy="463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895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Contribution of WHO PEN to Health System Building </a:t>
            </a:r>
            <a:r>
              <a:rPr lang="en-GB" dirty="0" smtClean="0">
                <a:solidFill>
                  <a:srgbClr val="FF0000"/>
                </a:solidFill>
              </a:rPr>
              <a:t>Blocks (2010)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2060848"/>
            <a:ext cx="8061325" cy="4068490"/>
          </a:xfrm>
        </p:spPr>
        <p:txBody>
          <a:bodyPr/>
          <a:lstStyle/>
          <a:p>
            <a:pPr marL="342900" indent="-342900" defTabSz="914400"/>
            <a:r>
              <a:rPr lang="en-US" sz="1800" dirty="0" smtClean="0"/>
              <a:t>Medical products and devices: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GB" sz="1800" dirty="0"/>
              <a:t>Define prerequisites for integrating a core set of </a:t>
            </a:r>
            <a:r>
              <a:rPr lang="en-GB" sz="1800" dirty="0" smtClean="0"/>
              <a:t>essential NCD </a:t>
            </a:r>
            <a:r>
              <a:rPr lang="en-GB" sz="1800" dirty="0"/>
              <a:t>interventions into primary care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GB" sz="1800" dirty="0" smtClean="0"/>
              <a:t>Develop </a:t>
            </a:r>
            <a:r>
              <a:rPr lang="en-GB" sz="1800" dirty="0"/>
              <a:t>an affordable list of essential medicines </a:t>
            </a:r>
            <a:r>
              <a:rPr lang="en-GB" sz="1800" dirty="0" smtClean="0"/>
              <a:t>and appropriate </a:t>
            </a:r>
            <a:r>
              <a:rPr lang="en-GB" sz="1800" dirty="0"/>
              <a:t>technologies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GB" sz="1800" dirty="0" smtClean="0"/>
              <a:t>Improve </a:t>
            </a:r>
            <a:r>
              <a:rPr lang="en-GB" sz="1800" dirty="0"/>
              <a:t>access to essential medicines.</a:t>
            </a:r>
            <a:endParaRPr lang="en-GB" sz="1800" dirty="0" smtClean="0"/>
          </a:p>
          <a:p>
            <a:pPr defTabSz="914400"/>
            <a:r>
              <a:rPr lang="de-CH" sz="1800" dirty="0" err="1" smtClean="0"/>
              <a:t>Health</a:t>
            </a:r>
            <a:r>
              <a:rPr lang="de-CH" sz="1800" dirty="0" smtClean="0"/>
              <a:t> </a:t>
            </a:r>
            <a:r>
              <a:rPr lang="de-CH" sz="1800" dirty="0" err="1" smtClean="0"/>
              <a:t>information</a:t>
            </a:r>
            <a:r>
              <a:rPr lang="de-CH" sz="1800" dirty="0" smtClean="0"/>
              <a:t>:</a:t>
            </a:r>
          </a:p>
          <a:p>
            <a:pPr marL="285750" indent="-285750" defTabSz="914400">
              <a:buFont typeface="Arial" pitchFamily="34" charset="0"/>
              <a:buChar char="•"/>
            </a:pPr>
            <a:r>
              <a:rPr lang="en-GB" sz="1800" dirty="0"/>
              <a:t>Provide templates to gather reliable health information </a:t>
            </a:r>
            <a:r>
              <a:rPr lang="en-GB" sz="1800" dirty="0" smtClean="0"/>
              <a:t>of people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A4EC-DD42-4CB9-B9D8-26A984D5642D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5BE3-71BE-4FD1-8527-121FF9663212}" type="slidenum">
              <a:rPr lang="en-GB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4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1BB8-F09E-414E-B220-BAF022E14005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5872-4DBE-4A2B-A8EC-020DCEE2069B}" type="slidenum">
              <a:rPr lang="en-GB"/>
              <a:pPr/>
              <a:t>28</a:t>
            </a:fld>
            <a:endParaRPr lang="en-GB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4925" y="836613"/>
            <a:ext cx="5545138" cy="3108325"/>
          </a:xfrm>
          <a:noFill/>
        </p:spPr>
        <p:txBody>
          <a:bodyPr>
            <a:spAutoFit/>
          </a:bodyPr>
          <a:lstStyle/>
          <a:p>
            <a:pPr algn="ctr" defTabSz="914400"/>
            <a:r>
              <a:rPr lang="en-US" sz="6000" b="1"/>
              <a:t>The start is not </a:t>
            </a:r>
          </a:p>
          <a:p>
            <a:pPr algn="ctr" defTabSz="914400"/>
            <a:r>
              <a:rPr lang="en-US" sz="6000" b="1">
                <a:solidFill>
                  <a:schemeClr val="tx2"/>
                </a:solidFill>
              </a:rPr>
              <a:t>Data</a:t>
            </a:r>
            <a:endParaRPr lang="en-GB" sz="6000" b="1"/>
          </a:p>
        </p:txBody>
      </p:sp>
      <p:sp>
        <p:nvSpPr>
          <p:cNvPr id="359427" name="Line 3"/>
          <p:cNvSpPr>
            <a:spLocks noChangeShapeType="1"/>
          </p:cNvSpPr>
          <p:nvPr/>
        </p:nvSpPr>
        <p:spPr bwMode="auto">
          <a:xfrm>
            <a:off x="1835150" y="2276475"/>
            <a:ext cx="20875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4643438" y="3573463"/>
            <a:ext cx="4392612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spcAft>
                <a:spcPct val="40000"/>
              </a:spcAft>
              <a:buFont typeface="Arial" charset="0"/>
              <a:buNone/>
            </a:pPr>
            <a:r>
              <a:rPr lang="en-US" sz="2000" b="1">
                <a:latin typeface="Verdana" pitchFamily="34" charset="0"/>
              </a:rPr>
              <a:t>Finagle’s Law of information</a:t>
            </a:r>
            <a:endParaRPr lang="en-US" sz="2000" b="1" i="1">
              <a:latin typeface="Verdana" pitchFamily="34" charset="0"/>
            </a:endParaRPr>
          </a:p>
          <a:p>
            <a:pPr marL="609600" indent="-609600">
              <a:lnSpc>
                <a:spcPct val="90000"/>
              </a:lnSpc>
              <a:spcAft>
                <a:spcPct val="40000"/>
              </a:spcAft>
              <a:buFont typeface="Arial" charset="0"/>
              <a:buNone/>
            </a:pPr>
            <a:r>
              <a:rPr lang="en-US" sz="1400" i="1">
                <a:latin typeface="Verdana" pitchFamily="34" charset="0"/>
              </a:rPr>
              <a:t>“The data we have…</a:t>
            </a:r>
          </a:p>
          <a:p>
            <a:pPr marL="609600" indent="-609600">
              <a:lnSpc>
                <a:spcPct val="90000"/>
              </a:lnSpc>
              <a:spcAft>
                <a:spcPct val="40000"/>
              </a:spcAft>
              <a:buFont typeface="Arial" charset="0"/>
              <a:buNone/>
            </a:pPr>
            <a:r>
              <a:rPr lang="en-US" sz="1400" i="1">
                <a:latin typeface="Verdana" pitchFamily="34" charset="0"/>
              </a:rPr>
              <a:t>	are not the data we want.”</a:t>
            </a:r>
          </a:p>
          <a:p>
            <a:pPr marL="609600" indent="-609600">
              <a:lnSpc>
                <a:spcPct val="90000"/>
              </a:lnSpc>
              <a:spcAft>
                <a:spcPct val="40000"/>
              </a:spcAft>
              <a:buFont typeface="Arial" charset="0"/>
              <a:buNone/>
            </a:pPr>
            <a:endParaRPr lang="en-US" sz="1400">
              <a:latin typeface="Verdana" pitchFamily="34" charset="0"/>
            </a:endParaRPr>
          </a:p>
          <a:p>
            <a:pPr marL="609600" indent="-609600">
              <a:lnSpc>
                <a:spcPct val="90000"/>
              </a:lnSpc>
              <a:spcAft>
                <a:spcPct val="40000"/>
              </a:spcAft>
              <a:buFont typeface="Arial" charset="0"/>
              <a:buNone/>
            </a:pPr>
            <a:r>
              <a:rPr lang="en-US" sz="1400" i="1">
                <a:latin typeface="Verdana" pitchFamily="34" charset="0"/>
              </a:rPr>
              <a:t>“The data we want…                 </a:t>
            </a:r>
          </a:p>
          <a:p>
            <a:pPr marL="609600" indent="-609600">
              <a:lnSpc>
                <a:spcPct val="90000"/>
              </a:lnSpc>
              <a:spcAft>
                <a:spcPct val="40000"/>
              </a:spcAft>
              <a:buFont typeface="Arial" charset="0"/>
              <a:buNone/>
            </a:pPr>
            <a:r>
              <a:rPr lang="en-US" sz="1400" i="1">
                <a:latin typeface="Verdana" pitchFamily="34" charset="0"/>
              </a:rPr>
              <a:t>	are not the data we need.”</a:t>
            </a:r>
          </a:p>
          <a:p>
            <a:pPr marL="609600" indent="-609600">
              <a:lnSpc>
                <a:spcPct val="90000"/>
              </a:lnSpc>
              <a:spcAft>
                <a:spcPct val="40000"/>
              </a:spcAft>
              <a:buFont typeface="Arial" charset="0"/>
              <a:buNone/>
            </a:pPr>
            <a:endParaRPr lang="en-US" sz="1400">
              <a:latin typeface="Verdana" pitchFamily="34" charset="0"/>
            </a:endParaRPr>
          </a:p>
          <a:p>
            <a:pPr marL="609600" indent="-609600">
              <a:lnSpc>
                <a:spcPct val="90000"/>
              </a:lnSpc>
              <a:spcAft>
                <a:spcPct val="40000"/>
              </a:spcAft>
              <a:buFont typeface="Arial" charset="0"/>
              <a:buNone/>
            </a:pPr>
            <a:r>
              <a:rPr lang="en-US" sz="1400" i="1">
                <a:latin typeface="Verdana" pitchFamily="34" charset="0"/>
              </a:rPr>
              <a:t>“The data we need ….                  </a:t>
            </a:r>
          </a:p>
          <a:p>
            <a:pPr marL="609600" indent="-609600">
              <a:lnSpc>
                <a:spcPct val="90000"/>
              </a:lnSpc>
              <a:spcAft>
                <a:spcPct val="40000"/>
              </a:spcAft>
              <a:buFont typeface="Arial" charset="0"/>
              <a:buNone/>
            </a:pPr>
            <a:r>
              <a:rPr lang="en-US" sz="1400" i="1">
                <a:latin typeface="Verdana" pitchFamily="34" charset="0"/>
              </a:rPr>
              <a:t>	are not available.”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FF6A-20D1-4DFF-A814-7524DE23832C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0659-6222-44A1-9AAB-BFD4FFF14016}" type="slidenum">
              <a:rPr lang="en-GB"/>
              <a:pPr/>
              <a:t>29</a:t>
            </a:fld>
            <a:endParaRPr lang="en-GB"/>
          </a:p>
        </p:txBody>
      </p:sp>
      <p:graphicFrame>
        <p:nvGraphicFramePr>
          <p:cNvPr id="362498" name="Group 2"/>
          <p:cNvGraphicFramePr>
            <a:graphicFrameLocks noGrp="1"/>
          </p:cNvGraphicFramePr>
          <p:nvPr/>
        </p:nvGraphicFramePr>
        <p:xfrm>
          <a:off x="112713" y="836613"/>
          <a:ext cx="8651875" cy="5610480"/>
        </p:xfrm>
        <a:graphic>
          <a:graphicData uri="http://schemas.openxmlformats.org/drawingml/2006/table">
            <a:tbl>
              <a:tblPr/>
              <a:tblGrid>
                <a:gridCol w="1800225"/>
                <a:gridCol w="1944687"/>
                <a:gridCol w="1871663"/>
                <a:gridCol w="30353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Data / information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Knowledge (translation)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Understanding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(guidelines)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(Policy) decisions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Problems / Needs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1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1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Which health system goal(s) or problem(s) should we focus on?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HMIS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Surveys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Indicators to assess health systems performance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Evidence on indicators and alternative framings synthesised into a unique body of knowledge.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Inputs (e.g. shortage of specialised health workforce)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92075" marR="0" lvl="0" indent="-920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Processes (e.g. lack of supervision)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92075" marR="0" lvl="0" indent="-920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Output (e.g. coverage remains low despite massive investments)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Interventions / services / programmes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1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1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Which health system arrangements should we modify or introduce?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Reviews of effectiveness studies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Positive effects (benefits) of each policy or programme option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Evidence on options, positive effects, negative effects, cost-effectiveness…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92075" marR="0" lvl="0" indent="-920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Financial arrangements (e.g. introduction of universal coverage, conditional cash transfers)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Economic evaluations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Cost-effectiveness of options in relation to current financial burden and flows.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Implementation / management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1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1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Which implementation strategy for a new health system arrangement?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Reviews of effectiveness studies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Effects of appropriately targeted implementation strategies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Evidence on barriers and effects of strategies synthesised into a unique body of knowledge.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Patients (e.g. home based DOTS)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92075" marR="0" lvl="0" indent="-920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Health workers (e.g. tasks shifting)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7242-D250-4679-9AE9-E6475324DC74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9375-0340-45D4-A4F3-123FD66C4D2D}" type="slidenum">
              <a:rPr lang="en-GB"/>
              <a:pPr/>
              <a:t>3</a:t>
            </a:fld>
            <a:endParaRPr lang="en-GB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>
                <a:solidFill>
                  <a:schemeClr val="tx2"/>
                </a:solidFill>
                <a:ea typeface="SimSun" pitchFamily="2" charset="-122"/>
              </a:rPr>
              <a:t>Structure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1666875"/>
            <a:ext cx="7597775" cy="2914650"/>
          </a:xfrm>
        </p:spPr>
        <p:txBody>
          <a:bodyPr/>
          <a:lstStyle/>
          <a:p>
            <a:pPr marL="285750" indent="-285750" defTabSz="914400">
              <a:lnSpc>
                <a:spcPct val="90000"/>
              </a:lnSpc>
              <a:buFont typeface="Arial" pitchFamily="34" charset="0"/>
              <a:buChar char="•"/>
            </a:pPr>
            <a:r>
              <a:rPr lang="de-CH" altLang="zh-CN" dirty="0" err="1">
                <a:ea typeface="SimSun" pitchFamily="2" charset="-122"/>
              </a:rPr>
              <a:t>Health</a:t>
            </a:r>
            <a:r>
              <a:rPr lang="de-CH" altLang="zh-CN" dirty="0">
                <a:ea typeface="SimSun" pitchFamily="2" charset="-122"/>
              </a:rPr>
              <a:t> </a:t>
            </a:r>
            <a:r>
              <a:rPr lang="de-CH" altLang="zh-CN" dirty="0" err="1">
                <a:ea typeface="SimSun" pitchFamily="2" charset="-122"/>
              </a:rPr>
              <a:t>systems</a:t>
            </a:r>
            <a:r>
              <a:rPr lang="de-CH" altLang="zh-CN" dirty="0">
                <a:ea typeface="SimSun" pitchFamily="2" charset="-122"/>
              </a:rPr>
              <a:t> </a:t>
            </a:r>
            <a:r>
              <a:rPr lang="de-CH" altLang="zh-CN" dirty="0" err="1">
                <a:ea typeface="SimSun" pitchFamily="2" charset="-122"/>
              </a:rPr>
              <a:t>and</a:t>
            </a:r>
            <a:r>
              <a:rPr lang="de-CH" altLang="zh-CN" dirty="0">
                <a:ea typeface="SimSun" pitchFamily="2" charset="-122"/>
              </a:rPr>
              <a:t> </a:t>
            </a:r>
            <a:r>
              <a:rPr lang="de-CH" altLang="zh-CN" dirty="0" err="1">
                <a:ea typeface="SimSun" pitchFamily="2" charset="-122"/>
              </a:rPr>
              <a:t>building</a:t>
            </a:r>
            <a:r>
              <a:rPr lang="de-CH" altLang="zh-CN" dirty="0">
                <a:ea typeface="SimSun" pitchFamily="2" charset="-122"/>
              </a:rPr>
              <a:t> </a:t>
            </a:r>
            <a:r>
              <a:rPr lang="de-CH" altLang="zh-CN" dirty="0" err="1">
                <a:ea typeface="SimSun" pitchFamily="2" charset="-122"/>
              </a:rPr>
              <a:t>blocks</a:t>
            </a:r>
            <a:r>
              <a:rPr lang="de-CH" altLang="zh-CN" dirty="0">
                <a:ea typeface="SimSun" pitchFamily="2" charset="-122"/>
              </a:rPr>
              <a:t> </a:t>
            </a:r>
            <a:r>
              <a:rPr lang="de-CH" altLang="zh-CN" dirty="0" err="1">
                <a:ea typeface="SimSun" pitchFamily="2" charset="-122"/>
              </a:rPr>
              <a:t>and</a:t>
            </a:r>
            <a:r>
              <a:rPr lang="de-CH" altLang="zh-CN" dirty="0">
                <a:ea typeface="SimSun" pitchFamily="2" charset="-122"/>
              </a:rPr>
              <a:t> </a:t>
            </a:r>
            <a:r>
              <a:rPr lang="de-CH" altLang="zh-CN" dirty="0" err="1">
                <a:ea typeface="SimSun" pitchFamily="2" charset="-122"/>
              </a:rPr>
              <a:t>their</a:t>
            </a:r>
            <a:r>
              <a:rPr lang="de-CH" altLang="zh-CN" dirty="0">
                <a:ea typeface="SimSun" pitchFamily="2" charset="-122"/>
              </a:rPr>
              <a:t> </a:t>
            </a:r>
            <a:r>
              <a:rPr lang="de-CH" altLang="zh-CN" dirty="0" err="1">
                <a:ea typeface="SimSun" pitchFamily="2" charset="-122"/>
              </a:rPr>
              <a:t>relations</a:t>
            </a:r>
            <a:r>
              <a:rPr lang="de-CH" altLang="zh-CN" dirty="0">
                <a:ea typeface="SimSun" pitchFamily="2" charset="-122"/>
              </a:rPr>
              <a:t> </a:t>
            </a:r>
            <a:r>
              <a:rPr lang="de-CH" altLang="zh-CN" dirty="0" err="1">
                <a:ea typeface="SimSun" pitchFamily="2" charset="-122"/>
              </a:rPr>
              <a:t>to</a:t>
            </a:r>
            <a:r>
              <a:rPr lang="de-CH" altLang="zh-CN" dirty="0">
                <a:ea typeface="SimSun" pitchFamily="2" charset="-122"/>
              </a:rPr>
              <a:t> PHC </a:t>
            </a:r>
            <a:r>
              <a:rPr lang="de-CH" altLang="zh-CN" dirty="0" err="1">
                <a:ea typeface="SimSun" pitchFamily="2" charset="-122"/>
              </a:rPr>
              <a:t>and</a:t>
            </a:r>
            <a:r>
              <a:rPr lang="de-CH" altLang="zh-CN" dirty="0">
                <a:ea typeface="SimSun" pitchFamily="2" charset="-122"/>
              </a:rPr>
              <a:t> </a:t>
            </a:r>
            <a:r>
              <a:rPr lang="de-CH" altLang="zh-CN" dirty="0" smtClean="0">
                <a:ea typeface="SimSun" pitchFamily="2" charset="-122"/>
              </a:rPr>
              <a:t>NCDs </a:t>
            </a:r>
          </a:p>
          <a:p>
            <a:pPr marL="285750" indent="-285750" defTabSz="914400">
              <a:lnSpc>
                <a:spcPct val="90000"/>
              </a:lnSpc>
              <a:buFont typeface="Arial" pitchFamily="34" charset="0"/>
              <a:buChar char="•"/>
            </a:pPr>
            <a:r>
              <a:rPr lang="en-GB" altLang="zh-CN" dirty="0">
                <a:ea typeface="SimSun" pitchFamily="2" charset="-122"/>
              </a:rPr>
              <a:t>Relate the health systems performance framework with NCD control, primary care services and the Package of Essential </a:t>
            </a:r>
            <a:r>
              <a:rPr lang="en-GB" altLang="zh-CN" dirty="0" err="1">
                <a:ea typeface="SimSun" pitchFamily="2" charset="-122"/>
              </a:rPr>
              <a:t>Noncommunicable</a:t>
            </a:r>
            <a:r>
              <a:rPr lang="en-GB" altLang="zh-CN" dirty="0">
                <a:ea typeface="SimSun" pitchFamily="2" charset="-122"/>
              </a:rPr>
              <a:t> (PEN) Disease </a:t>
            </a:r>
            <a:r>
              <a:rPr lang="en-GB" altLang="zh-CN" dirty="0" smtClean="0">
                <a:ea typeface="SimSun" pitchFamily="2" charset="-122"/>
              </a:rPr>
              <a:t>Interventions</a:t>
            </a:r>
          </a:p>
          <a:p>
            <a:pPr marL="285750" indent="-285750" defTabSz="914400">
              <a:lnSpc>
                <a:spcPct val="90000"/>
              </a:lnSpc>
              <a:buFont typeface="Arial" pitchFamily="34" charset="0"/>
              <a:buChar char="•"/>
            </a:pPr>
            <a:r>
              <a:rPr lang="en-GB" altLang="zh-CN" dirty="0" smtClean="0">
                <a:ea typeface="SimSun" pitchFamily="2" charset="-122"/>
              </a:rPr>
              <a:t>Summary of critical aspects </a:t>
            </a:r>
            <a:r>
              <a:rPr lang="en-US" altLang="zh-CN" dirty="0" smtClean="0">
                <a:ea typeface="SimSun" pitchFamily="2" charset="-122"/>
              </a:rPr>
              <a:t>for NCD control and health systems strengthening</a:t>
            </a:r>
            <a:endParaRPr lang="zh-CN" altLang="en-GB" dirty="0">
              <a:ea typeface="SimSun" pitchFamily="2" charset="-122"/>
            </a:endParaRPr>
          </a:p>
        </p:txBody>
      </p:sp>
      <p:pic>
        <p:nvPicPr>
          <p:cNvPr id="263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4149080"/>
            <a:ext cx="7343775" cy="20367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EDA5-D380-4FBF-B4AA-9DC6C43664A7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8761-F4F6-41E6-88D2-1CF4EBD63F06}" type="slidenum">
              <a:rPr lang="en-GB"/>
              <a:pPr/>
              <a:t>30</a:t>
            </a:fld>
            <a:endParaRPr lang="en-GB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838200"/>
            <a:ext cx="8066087" cy="503238"/>
          </a:xfrm>
        </p:spPr>
        <p:txBody>
          <a:bodyPr/>
          <a:lstStyle/>
          <a:p>
            <a:r>
              <a:rPr lang="en-US" sz="2000"/>
              <a:t>Ad hoc priority setting and rational priority setting</a:t>
            </a:r>
          </a:p>
        </p:txBody>
      </p:sp>
      <p:pic>
        <p:nvPicPr>
          <p:cNvPr id="3502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24000"/>
            <a:ext cx="3983038" cy="4738688"/>
          </a:xfrm>
          <a:noFill/>
          <a:ln/>
        </p:spPr>
      </p:pic>
      <p:pic>
        <p:nvPicPr>
          <p:cNvPr id="3502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4263" y="1524000"/>
            <a:ext cx="4249737" cy="4752975"/>
          </a:xfrm>
          <a:noFill/>
          <a:ln/>
        </p:spPr>
      </p:pic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0" y="6524625"/>
            <a:ext cx="8316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Source: Baltussen and Niessen (2006) Cost effectiveness and Resource Allocation 4:14-23.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C0EB-EDBA-431E-8769-055824CEAC36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9238-290C-49F4-8B9E-0BCEE8362D95}" type="slidenum">
              <a:rPr lang="en-GB"/>
              <a:pPr/>
              <a:t>31</a:t>
            </a:fld>
            <a:endParaRPr lang="en-GB"/>
          </a:p>
        </p:txBody>
      </p:sp>
      <p:graphicFrame>
        <p:nvGraphicFramePr>
          <p:cNvPr id="325634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790575" y="692150"/>
          <a:ext cx="8353425" cy="591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44" name="Document" r:id="rId3" imgW="5261040" imgH="3724200" progId="Word.Document.8">
                  <p:embed/>
                </p:oleObj>
              </mc:Choice>
              <mc:Fallback>
                <p:oleObj name="Document" r:id="rId3" imgW="5261040" imgH="3724200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692150"/>
                        <a:ext cx="8353425" cy="591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1262-D51B-49FE-A218-C46E636B684F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77B7-02E2-4CD2-ABDF-EB82A8DAEF4B}" type="slidenum">
              <a:rPr lang="en-GB"/>
              <a:pPr/>
              <a:t>32</a:t>
            </a:fld>
            <a:endParaRPr lang="en-GB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7343775" cy="4530725"/>
          </a:xfrm>
        </p:spPr>
        <p:txBody>
          <a:bodyPr/>
          <a:lstStyle/>
          <a:p>
            <a:pPr marL="342900" indent="-342900" defTabSz="914400"/>
            <a:r>
              <a:rPr lang="en-US" sz="1800"/>
              <a:t>Production of health services is labour intensive</a:t>
            </a:r>
          </a:p>
          <a:p>
            <a:pPr marL="342900" indent="-342900" defTabSz="914400"/>
            <a:r>
              <a:rPr lang="en-US" sz="1800"/>
              <a:t>HR as “the most important of the health system’s inputs”</a:t>
            </a:r>
          </a:p>
          <a:p>
            <a:pPr marL="342900" indent="-342900" defTabSz="914400"/>
            <a:r>
              <a:rPr lang="en-US" sz="1800"/>
              <a:t>HR accounts for a large proportion of health sector budgets (60-80%)</a:t>
            </a:r>
          </a:p>
          <a:p>
            <a:pPr marL="342900" indent="-342900" defTabSz="914400"/>
            <a:r>
              <a:rPr lang="en-US" sz="1800"/>
              <a:t>Costs of poor HR management are high (low productivity, poor retention)</a:t>
            </a:r>
          </a:p>
          <a:p>
            <a:pPr marL="342900" indent="-342900" defTabSz="914400"/>
            <a:r>
              <a:rPr lang="en-US" sz="1800"/>
              <a:t>HR are an important factor for quality of care, patient satisfaction, or in other words health outcomes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11388" y="1119188"/>
            <a:ext cx="6503987" cy="252412"/>
          </a:xfrm>
        </p:spPr>
        <p:txBody>
          <a:bodyPr/>
          <a:lstStyle/>
          <a:p>
            <a:r>
              <a:rPr lang="en-US"/>
              <a:t>Relevance of 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BEC8-5DBB-468A-921C-C3E66F7B613B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47F9-676B-4943-96A9-80B1A559C8B7}" type="slidenum">
              <a:rPr lang="en-GB"/>
              <a:pPr/>
              <a:t>33</a:t>
            </a:fld>
            <a:endParaRPr lang="en-GB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solidFill>
                  <a:srgbClr val="FF0000"/>
                </a:solidFill>
              </a:rPr>
              <a:t>Human Resource distribution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1666875"/>
            <a:ext cx="3946525" cy="4462463"/>
          </a:xfrm>
        </p:spPr>
        <p:txBody>
          <a:bodyPr/>
          <a:lstStyle/>
          <a:p>
            <a:pPr marL="1022350" lvl="2" indent="-350838" defTabSz="914400"/>
            <a:endParaRPr lang="en-US" sz="1400"/>
          </a:p>
          <a:p>
            <a:pPr marL="495300" indent="-495300" defTabSz="914400"/>
            <a:endParaRPr lang="en-US" sz="1800"/>
          </a:p>
        </p:txBody>
      </p:sp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1185863" y="404813"/>
            <a:ext cx="61896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2400" b="1">
              <a:latin typeface="Verdana" pitchFamily="34" charset="0"/>
            </a:endParaRPr>
          </a:p>
        </p:txBody>
      </p:sp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971550" y="1196975"/>
            <a:ext cx="91408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Aft>
                <a:spcPct val="40000"/>
              </a:spcAft>
              <a:buFont typeface="Arial" charset="0"/>
              <a:buNone/>
            </a:pPr>
            <a:endParaRPr lang="en-US" sz="2000">
              <a:latin typeface="Verdana" pitchFamily="34" charset="0"/>
            </a:endParaRPr>
          </a:p>
        </p:txBody>
      </p:sp>
      <p:graphicFrame>
        <p:nvGraphicFramePr>
          <p:cNvPr id="32768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684213" y="1557338"/>
          <a:ext cx="7885112" cy="444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6" name="Chart" r:id="rId3" imgW="5410358" imgH="3047880" progId="Excel.Chart.8">
                  <p:embed/>
                </p:oleObj>
              </mc:Choice>
              <mc:Fallback>
                <p:oleObj name="Chart" r:id="rId3" imgW="5410358" imgH="3047880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557338"/>
                        <a:ext cx="7885112" cy="444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06AF-62CA-463F-BDE2-A1DF208C6986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AEC0-F1C7-4B4F-83DD-68854EB62B40}" type="slidenum">
              <a:rPr lang="en-GB"/>
              <a:pPr/>
              <a:t>34</a:t>
            </a:fld>
            <a:endParaRPr lang="en-GB"/>
          </a:p>
        </p:txBody>
      </p:sp>
      <p:graphicFrame>
        <p:nvGraphicFramePr>
          <p:cNvPr id="32870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646113" y="2349500"/>
          <a:ext cx="8497887" cy="422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7" name="Worksheet" r:id="rId3" imgW="5591556" imgH="2781605" progId="Excel.Sheet.8">
                  <p:embed/>
                </p:oleObj>
              </mc:Choice>
              <mc:Fallback>
                <p:oleObj name="Worksheet" r:id="rId3" imgW="5591556" imgH="278160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2349500"/>
                        <a:ext cx="8497887" cy="422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Workforce composition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9FB3-1F55-46AD-B1FF-DBE0B2AB2A3D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D6E8-899E-4E12-A5EE-D04744B14023}" type="slidenum">
              <a:rPr lang="en-GB"/>
              <a:pPr/>
              <a:t>35</a:t>
            </a:fld>
            <a:endParaRPr lang="en-GB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68413"/>
            <a:ext cx="6503988" cy="254000"/>
          </a:xfrm>
        </p:spPr>
        <p:txBody>
          <a:bodyPr/>
          <a:lstStyle/>
          <a:p>
            <a:r>
              <a:rPr lang="en-US"/>
              <a:t>Performance and productivity of HRH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844675"/>
            <a:ext cx="7993062" cy="4176713"/>
          </a:xfrm>
        </p:spPr>
        <p:txBody>
          <a:bodyPr/>
          <a:lstStyle/>
          <a:p>
            <a:pPr marL="342900" indent="-342900" defTabSz="914400"/>
            <a:r>
              <a:rPr lang="en-US"/>
              <a:t>Challenge:</a:t>
            </a:r>
          </a:p>
          <a:p>
            <a:pPr marL="669925" lvl="1" indent="-325438" defTabSz="914400"/>
            <a:r>
              <a:rPr lang="en-US"/>
              <a:t>Performance improvement (quality of services, equity) and staff retention under adverse conditions</a:t>
            </a:r>
          </a:p>
          <a:p>
            <a:pPr marL="342900" indent="-342900" defTabSz="914400"/>
            <a:r>
              <a:rPr lang="en-US"/>
              <a:t>Related key HRH problems:</a:t>
            </a:r>
          </a:p>
          <a:p>
            <a:pPr marL="669925" lvl="1" indent="-325438" defTabSz="914400"/>
            <a:r>
              <a:rPr lang="en-US"/>
              <a:t>Low motivation, staff shortages, skill levels</a:t>
            </a:r>
          </a:p>
          <a:p>
            <a:pPr marL="342900" indent="-342900" defTabSz="914400"/>
            <a:r>
              <a:rPr lang="en-US"/>
              <a:t>Determinants for motivation: </a:t>
            </a:r>
          </a:p>
          <a:p>
            <a:pPr marL="669925" lvl="1" indent="-325438" defTabSz="914400"/>
            <a:r>
              <a:rPr lang="en-US"/>
              <a:t>Financial and non-financial incentives, </a:t>
            </a:r>
          </a:p>
          <a:p>
            <a:pPr marL="669925" lvl="1" indent="-325438" defTabSz="914400"/>
            <a:r>
              <a:rPr lang="en-US"/>
              <a:t>incl. HRM related Quality Management tools</a:t>
            </a:r>
          </a:p>
          <a:p>
            <a:pPr marL="342900" indent="-342900" defTabSz="914400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Contribution of WHO PEN to Health System Building </a:t>
            </a:r>
            <a:r>
              <a:rPr lang="en-GB" dirty="0" smtClean="0">
                <a:solidFill>
                  <a:srgbClr val="FF0000"/>
                </a:solidFill>
              </a:rPr>
              <a:t>Blocks (2010)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844824"/>
            <a:ext cx="8061325" cy="4284514"/>
          </a:xfrm>
        </p:spPr>
        <p:txBody>
          <a:bodyPr/>
          <a:lstStyle/>
          <a:p>
            <a:pPr defTabSz="914400"/>
            <a:r>
              <a:rPr lang="en-US" sz="1800" dirty="0" smtClean="0"/>
              <a:t>Human resources:</a:t>
            </a:r>
          </a:p>
          <a:p>
            <a:pPr marL="285750" indent="-285750" defTabSz="914400">
              <a:buFont typeface="Arial" pitchFamily="34" charset="0"/>
              <a:buChar char="•"/>
            </a:pPr>
            <a:r>
              <a:rPr lang="en-GB" sz="1800" dirty="0"/>
              <a:t>Provide training material to enhance knowledge and skills </a:t>
            </a:r>
            <a:r>
              <a:rPr lang="en-GB" sz="1800" dirty="0" smtClean="0"/>
              <a:t>for NCDs </a:t>
            </a:r>
            <a:r>
              <a:rPr lang="en-GB" sz="1800" dirty="0"/>
              <a:t>prevention and control</a:t>
            </a:r>
          </a:p>
          <a:p>
            <a:pPr marL="285750" indent="-285750" defTabSz="914400">
              <a:buFont typeface="Arial" pitchFamily="34" charset="0"/>
              <a:buChar char="•"/>
            </a:pPr>
            <a:r>
              <a:rPr lang="en-GB" sz="1800" dirty="0" smtClean="0"/>
              <a:t>Audit </a:t>
            </a:r>
            <a:r>
              <a:rPr lang="en-GB" sz="1800" dirty="0"/>
              <a:t>performance</a:t>
            </a:r>
            <a:endParaRPr lang="en-US" sz="1800" dirty="0" smtClean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A4EC-DD42-4CB9-B9D8-26A984D5642D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5BE3-71BE-4FD1-8527-121FF9663212}" type="slidenum">
              <a:rPr lang="en-GB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1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51F8-016C-4D22-9D4E-F0B7B7B69268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8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EFE1-B1C1-4E77-9D8E-9EF3F4A8B1F8}" type="slidenum">
              <a:rPr lang="en-GB"/>
              <a:pPr/>
              <a:t>37</a:t>
            </a:fld>
            <a:endParaRPr lang="en-GB"/>
          </a:p>
        </p:txBody>
      </p:sp>
      <p:graphicFrame>
        <p:nvGraphicFramePr>
          <p:cNvPr id="313346" name="Group 2"/>
          <p:cNvGraphicFramePr>
            <a:graphicFrameLocks noGrp="1"/>
          </p:cNvGraphicFramePr>
          <p:nvPr/>
        </p:nvGraphicFramePr>
        <p:xfrm>
          <a:off x="611188" y="2039938"/>
          <a:ext cx="8353425" cy="2715260"/>
        </p:xfrm>
        <a:graphic>
          <a:graphicData uri="http://schemas.openxmlformats.org/drawingml/2006/table">
            <a:tbl>
              <a:tblPr/>
              <a:tblGrid>
                <a:gridCol w="1450975"/>
                <a:gridCol w="827087"/>
                <a:gridCol w="1905000"/>
                <a:gridCol w="1576388"/>
                <a:gridCol w="1412875"/>
                <a:gridCol w="11811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Hallmark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Year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‘Ideology’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What to deliver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How to deliver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To whom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‘Classic’ public health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Post II WW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Campaigns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Specific diseases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Campaigns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Whole population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Alma-Ata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1978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Universal Primary Health Care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Holistic package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Primary Health Care network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Whole population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Walsh and Warren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1979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Selective Primary Health Care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Selected interventions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Services; programmes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Whole population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UNICEF report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1982-83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Children’s revolution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GOBI-FF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Programmes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Target groups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Investing in Health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1993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Health Sector Reform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Cost-effective interventions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Reducing government role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Whole population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Global Health Initiatives, MDG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Interventions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Disease specific programmes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Public-private partnerships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Target groups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2000s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Health Systems strengthening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Organisational interventions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Reforms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The system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3415" name="Oval 71"/>
          <p:cNvSpPr>
            <a:spLocks noChangeArrowheads="1"/>
          </p:cNvSpPr>
          <p:nvPr/>
        </p:nvSpPr>
        <p:spPr bwMode="auto">
          <a:xfrm>
            <a:off x="4787900" y="1989138"/>
            <a:ext cx="4211638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3416" name="Line 72"/>
          <p:cNvSpPr>
            <a:spLocks noChangeShapeType="1"/>
          </p:cNvSpPr>
          <p:nvPr/>
        </p:nvSpPr>
        <p:spPr bwMode="auto">
          <a:xfrm>
            <a:off x="323850" y="2276475"/>
            <a:ext cx="0" cy="3603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3417" name="Line 73"/>
          <p:cNvSpPr>
            <a:spLocks noChangeShapeType="1"/>
          </p:cNvSpPr>
          <p:nvPr/>
        </p:nvSpPr>
        <p:spPr bwMode="auto">
          <a:xfrm flipH="1">
            <a:off x="179388" y="2924175"/>
            <a:ext cx="287337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3418" name="Line 74"/>
          <p:cNvSpPr>
            <a:spLocks noChangeShapeType="1"/>
          </p:cNvSpPr>
          <p:nvPr/>
        </p:nvSpPr>
        <p:spPr bwMode="auto">
          <a:xfrm>
            <a:off x="322263" y="4508500"/>
            <a:ext cx="0" cy="3603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3419" name="Line 75"/>
          <p:cNvSpPr>
            <a:spLocks noChangeShapeType="1"/>
          </p:cNvSpPr>
          <p:nvPr/>
        </p:nvSpPr>
        <p:spPr bwMode="auto">
          <a:xfrm flipH="1">
            <a:off x="214313" y="3644900"/>
            <a:ext cx="215900" cy="1444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3420" name="Line 76"/>
          <p:cNvSpPr>
            <a:spLocks noChangeShapeType="1"/>
          </p:cNvSpPr>
          <p:nvPr/>
        </p:nvSpPr>
        <p:spPr bwMode="auto">
          <a:xfrm flipH="1">
            <a:off x="215900" y="4005263"/>
            <a:ext cx="215900" cy="14446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3421" name="Rectangle 77"/>
          <p:cNvSpPr>
            <a:spLocks noChangeArrowheads="1"/>
          </p:cNvSpPr>
          <p:nvPr/>
        </p:nvSpPr>
        <p:spPr bwMode="auto">
          <a:xfrm>
            <a:off x="827088" y="1196975"/>
            <a:ext cx="2330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chemeClr val="accent2"/>
                </a:solidFill>
              </a:rPr>
              <a:t>Verticalisation of delivery</a:t>
            </a:r>
          </a:p>
        </p:txBody>
      </p:sp>
      <p:cxnSp>
        <p:nvCxnSpPr>
          <p:cNvPr id="313422" name="AutoShape 78"/>
          <p:cNvCxnSpPr>
            <a:cxnSpLocks noChangeShapeType="1"/>
            <a:stCxn id="313421" idx="1"/>
          </p:cNvCxnSpPr>
          <p:nvPr/>
        </p:nvCxnSpPr>
        <p:spPr bwMode="auto">
          <a:xfrm rot="10800000" flipV="1">
            <a:off x="323850" y="1349375"/>
            <a:ext cx="503238" cy="5683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423" name="Line 79"/>
          <p:cNvSpPr>
            <a:spLocks noChangeShapeType="1"/>
          </p:cNvSpPr>
          <p:nvPr/>
        </p:nvSpPr>
        <p:spPr bwMode="auto">
          <a:xfrm flipH="1">
            <a:off x="241300" y="3276600"/>
            <a:ext cx="215900" cy="1444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3424" name="Rectangle 80"/>
          <p:cNvSpPr>
            <a:spLocks noGrp="1" noChangeArrowheads="1"/>
          </p:cNvSpPr>
          <p:nvPr>
            <p:ph type="title"/>
          </p:nvPr>
        </p:nvSpPr>
        <p:spPr>
          <a:xfrm>
            <a:off x="430213" y="846138"/>
            <a:ext cx="8066088" cy="503237"/>
          </a:xfrm>
        </p:spPr>
        <p:txBody>
          <a:bodyPr/>
          <a:lstStyle/>
          <a:p>
            <a:r>
              <a:rPr lang="en-US" dirty="0"/>
              <a:t>Vertical – Horizontal - Diagonal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E0CA-1E4C-4156-BCF8-9CE6A64106B1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5A91-EAA8-4348-AD4F-9ED3FAD7FB17}" type="slidenum">
              <a:rPr lang="en-GB"/>
              <a:pPr/>
              <a:t>38</a:t>
            </a:fld>
            <a:endParaRPr lang="en-GB"/>
          </a:p>
        </p:txBody>
      </p:sp>
      <p:pic>
        <p:nvPicPr>
          <p:cNvPr id="315394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071688"/>
            <a:ext cx="8497888" cy="3805237"/>
          </a:xfrm>
          <a:noFill/>
          <a:ln/>
        </p:spPr>
      </p:pic>
      <p:sp>
        <p:nvSpPr>
          <p:cNvPr id="315395" name="Rectangle 3"/>
          <p:cNvSpPr>
            <a:spLocks noChangeArrowheads="1"/>
          </p:cNvSpPr>
          <p:nvPr/>
        </p:nvSpPr>
        <p:spPr bwMode="auto">
          <a:xfrm>
            <a:off x="457200" y="1062038"/>
            <a:ext cx="8229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 b="1">
                <a:latin typeface="Verdana" pitchFamily="34" charset="0"/>
              </a:rPr>
              <a:t>How to deliver: decentralisation modes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F61E-4BC1-415F-ABD2-4F8071D74B87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B9AF-E723-4D17-AB0C-34F51FABC335}" type="slidenum">
              <a:rPr lang="en-GB"/>
              <a:pPr/>
              <a:t>39</a:t>
            </a:fld>
            <a:endParaRPr lang="en-GB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rgbClr val="FF0000"/>
                </a:solidFill>
              </a:rPr>
              <a:t>Broad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range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of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health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providers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916832"/>
            <a:ext cx="4032250" cy="4497387"/>
          </a:xfrm>
        </p:spPr>
        <p:txBody>
          <a:bodyPr/>
          <a:lstStyle/>
          <a:p>
            <a:pPr marL="495300" indent="-495300" defTabSz="914400">
              <a:lnSpc>
                <a:spcPct val="90000"/>
              </a:lnSpc>
            </a:pPr>
            <a:r>
              <a:rPr lang="de-DE" sz="1800" dirty="0"/>
              <a:t>Drug </a:t>
            </a:r>
            <a:r>
              <a:rPr lang="de-DE" sz="1800" dirty="0" err="1"/>
              <a:t>sellers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outlets</a:t>
            </a:r>
            <a:endParaRPr lang="de-DE" sz="1800" dirty="0"/>
          </a:p>
          <a:p>
            <a:pPr marL="495300" indent="-495300" defTabSz="914400">
              <a:lnSpc>
                <a:spcPct val="90000"/>
              </a:lnSpc>
            </a:pPr>
            <a:r>
              <a:rPr lang="de-DE" sz="1800" dirty="0" err="1"/>
              <a:t>Pharmacies</a:t>
            </a:r>
            <a:endParaRPr lang="de-DE" sz="1800" dirty="0"/>
          </a:p>
          <a:p>
            <a:pPr marL="495300" indent="-495300" defTabSz="914400">
              <a:lnSpc>
                <a:spcPct val="90000"/>
              </a:lnSpc>
            </a:pPr>
            <a:r>
              <a:rPr lang="de-DE" sz="1800" dirty="0"/>
              <a:t>Public </a:t>
            </a:r>
            <a:r>
              <a:rPr lang="de-DE" sz="1800" dirty="0" err="1"/>
              <a:t>providers</a:t>
            </a:r>
            <a:endParaRPr lang="de-DE" sz="1800" dirty="0"/>
          </a:p>
          <a:p>
            <a:pPr marL="495300" indent="-495300" defTabSz="914400">
              <a:lnSpc>
                <a:spcPct val="90000"/>
              </a:lnSpc>
            </a:pPr>
            <a:r>
              <a:rPr lang="de-DE" sz="1800" dirty="0"/>
              <a:t>	</a:t>
            </a:r>
            <a:r>
              <a:rPr lang="de-DE" sz="1800" dirty="0" err="1"/>
              <a:t>Referral</a:t>
            </a:r>
            <a:r>
              <a:rPr lang="de-DE" sz="1800" dirty="0"/>
              <a:t> </a:t>
            </a:r>
            <a:r>
              <a:rPr lang="de-DE" sz="1800" dirty="0" err="1"/>
              <a:t>hospitals</a:t>
            </a:r>
            <a:r>
              <a:rPr lang="de-DE" sz="1800" dirty="0"/>
              <a:t> (</a:t>
            </a:r>
            <a:r>
              <a:rPr lang="de-DE" sz="1800" dirty="0" err="1"/>
              <a:t>including</a:t>
            </a:r>
            <a:r>
              <a:rPr lang="de-DE" sz="1800" dirty="0"/>
              <a:t> </a:t>
            </a:r>
            <a:r>
              <a:rPr lang="de-DE" sz="1800" dirty="0" err="1"/>
              <a:t>university</a:t>
            </a:r>
            <a:r>
              <a:rPr lang="de-DE" sz="1800" dirty="0"/>
              <a:t> </a:t>
            </a:r>
            <a:r>
              <a:rPr lang="de-DE" sz="1800" dirty="0" err="1"/>
              <a:t>hospitals</a:t>
            </a:r>
            <a:r>
              <a:rPr lang="de-DE" sz="1800" dirty="0"/>
              <a:t>)</a:t>
            </a:r>
          </a:p>
          <a:p>
            <a:pPr marL="495300" indent="-495300" defTabSz="914400">
              <a:lnSpc>
                <a:spcPct val="90000"/>
              </a:lnSpc>
            </a:pPr>
            <a:r>
              <a:rPr lang="de-DE" sz="1800" dirty="0"/>
              <a:t>	Regional </a:t>
            </a:r>
            <a:r>
              <a:rPr lang="de-DE" sz="1800" dirty="0" err="1"/>
              <a:t>hospitals</a:t>
            </a:r>
            <a:endParaRPr lang="de-DE" sz="1800" dirty="0"/>
          </a:p>
          <a:p>
            <a:pPr marL="495300" indent="-495300" defTabSz="914400">
              <a:lnSpc>
                <a:spcPct val="90000"/>
              </a:lnSpc>
            </a:pPr>
            <a:r>
              <a:rPr lang="de-DE" sz="1800" dirty="0"/>
              <a:t>	</a:t>
            </a:r>
            <a:r>
              <a:rPr lang="de-DE" sz="1800" dirty="0" err="1"/>
              <a:t>District</a:t>
            </a:r>
            <a:r>
              <a:rPr lang="de-DE" sz="1800" dirty="0"/>
              <a:t> </a:t>
            </a:r>
            <a:r>
              <a:rPr lang="de-DE" sz="1800" dirty="0" err="1"/>
              <a:t>hospitals</a:t>
            </a:r>
            <a:endParaRPr lang="de-DE" sz="1800" dirty="0"/>
          </a:p>
          <a:p>
            <a:pPr marL="495300" indent="-495300" defTabSz="914400">
              <a:lnSpc>
                <a:spcPct val="90000"/>
              </a:lnSpc>
            </a:pPr>
            <a:r>
              <a:rPr lang="de-DE" sz="1800" dirty="0"/>
              <a:t>	Primary </a:t>
            </a:r>
            <a:r>
              <a:rPr lang="de-DE" sz="1800" dirty="0" err="1"/>
              <a:t>care</a:t>
            </a:r>
            <a:r>
              <a:rPr lang="de-DE" sz="1800" dirty="0"/>
              <a:t> </a:t>
            </a:r>
            <a:r>
              <a:rPr lang="de-DE" sz="1800" dirty="0" err="1"/>
              <a:t>providers</a:t>
            </a:r>
            <a:endParaRPr lang="de-DE" sz="1800" dirty="0"/>
          </a:p>
          <a:p>
            <a:pPr marL="495300" indent="-495300" defTabSz="914400">
              <a:lnSpc>
                <a:spcPct val="90000"/>
              </a:lnSpc>
            </a:pPr>
            <a:r>
              <a:rPr lang="de-DE" sz="1800" dirty="0"/>
              <a:t>Private non </a:t>
            </a:r>
            <a:r>
              <a:rPr lang="de-DE" sz="1800" dirty="0" err="1"/>
              <a:t>profit</a:t>
            </a:r>
            <a:r>
              <a:rPr lang="de-DE" sz="1800" dirty="0"/>
              <a:t> </a:t>
            </a:r>
            <a:r>
              <a:rPr lang="de-DE" sz="1800" dirty="0" err="1"/>
              <a:t>making</a:t>
            </a:r>
            <a:r>
              <a:rPr lang="de-DE" sz="1800" dirty="0"/>
              <a:t> </a:t>
            </a:r>
            <a:r>
              <a:rPr lang="de-DE" sz="1800" dirty="0" err="1"/>
              <a:t>providers</a:t>
            </a:r>
            <a:r>
              <a:rPr lang="de-DE" sz="1800" dirty="0"/>
              <a:t> </a:t>
            </a:r>
          </a:p>
          <a:p>
            <a:pPr marL="495300" indent="-495300" defTabSz="914400">
              <a:lnSpc>
                <a:spcPct val="90000"/>
              </a:lnSpc>
            </a:pPr>
            <a:r>
              <a:rPr lang="de-DE" sz="1800" dirty="0"/>
              <a:t>Private </a:t>
            </a:r>
            <a:r>
              <a:rPr lang="de-DE" sz="1800" dirty="0" err="1"/>
              <a:t>profit</a:t>
            </a:r>
            <a:r>
              <a:rPr lang="de-DE" sz="1800" dirty="0"/>
              <a:t> </a:t>
            </a:r>
            <a:r>
              <a:rPr lang="de-DE" sz="1800" dirty="0" err="1"/>
              <a:t>making</a:t>
            </a:r>
            <a:r>
              <a:rPr lang="de-DE" sz="1800" dirty="0"/>
              <a:t> </a:t>
            </a:r>
            <a:r>
              <a:rPr lang="de-DE" sz="1800" dirty="0" err="1"/>
              <a:t>providers</a:t>
            </a:r>
            <a:endParaRPr lang="de-DE" sz="1800" dirty="0"/>
          </a:p>
        </p:txBody>
      </p:sp>
      <p:pic>
        <p:nvPicPr>
          <p:cNvPr id="204804" name="Picture 4" descr="0618 ECCH Dentist Sept 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84425"/>
            <a:ext cx="4392613" cy="3294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38F7-ECA5-4601-B3AD-A7508D22C056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F739-8A6C-4CE1-AA6E-E73B9D4907AC}" type="slidenum">
              <a:rPr lang="en-GB"/>
              <a:pPr/>
              <a:t>4</a:t>
            </a:fld>
            <a:endParaRPr lang="en-GB"/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7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9775"/>
            <a:ext cx="9144000" cy="3633788"/>
          </a:xfrm>
          <a:noFill/>
          <a:ln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6DBE-4869-4B64-BACC-8BD2C0C10B80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AE83-B795-4A65-B466-8C57271C3BC4}" type="slidenum">
              <a:rPr lang="en-GB"/>
              <a:pPr/>
              <a:t>40</a:t>
            </a:fld>
            <a:endParaRPr lang="en-GB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b="0">
                <a:solidFill>
                  <a:srgbClr val="FF0000"/>
                </a:solidFill>
              </a:rPr>
              <a:t>Providers</a:t>
            </a:r>
            <a:endParaRPr lang="en-US" b="0">
              <a:solidFill>
                <a:srgbClr val="FF0000"/>
              </a:solidFill>
            </a:endParaRPr>
          </a:p>
        </p:txBody>
      </p:sp>
      <p:pic>
        <p:nvPicPr>
          <p:cNvPr id="208899" name="Picture 3" descr="lom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8588" y="1666875"/>
            <a:ext cx="670242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97B1-EF5E-4216-9F8A-A5FB8C39249A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A3DC-9CAB-445A-8913-CB595BF99588}" type="slidenum">
              <a:rPr lang="en-GB"/>
              <a:pPr/>
              <a:t>41</a:t>
            </a:fld>
            <a:endParaRPr lang="en-GB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b="0">
                <a:solidFill>
                  <a:srgbClr val="FF0000"/>
                </a:solidFill>
              </a:rPr>
              <a:t>Providers</a:t>
            </a:r>
            <a:endParaRPr lang="en-US" b="0">
              <a:solidFill>
                <a:srgbClr val="FF0000"/>
              </a:solidFill>
            </a:endParaRPr>
          </a:p>
        </p:txBody>
      </p:sp>
      <p:pic>
        <p:nvPicPr>
          <p:cNvPr id="210947" name="Picture 3" descr="lome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8588" y="1666875"/>
            <a:ext cx="670242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3741-A8F1-4429-8F4D-A81D777A236A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1E8F-369B-462C-B176-C77ECBAB05B4}" type="slidenum">
              <a:rPr lang="en-GB"/>
              <a:pPr/>
              <a:t>42</a:t>
            </a:fld>
            <a:endParaRPr lang="en-GB"/>
          </a:p>
        </p:txBody>
      </p:sp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0" y="6381750"/>
            <a:ext cx="1493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200"/>
              <a:t>Source: WHR 2008</a:t>
            </a:r>
            <a:endParaRPr lang="en-US" sz="1200"/>
          </a:p>
        </p:txBody>
      </p:sp>
      <p:pic>
        <p:nvPicPr>
          <p:cNvPr id="364547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49363"/>
            <a:ext cx="8893175" cy="50879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Contribution of WHO PEN to Health System Building </a:t>
            </a:r>
            <a:r>
              <a:rPr lang="en-GB" dirty="0" smtClean="0">
                <a:solidFill>
                  <a:srgbClr val="FF0000"/>
                </a:solidFill>
              </a:rPr>
              <a:t>Blocks (2010)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844824"/>
            <a:ext cx="8061325" cy="4284514"/>
          </a:xfrm>
        </p:spPr>
        <p:txBody>
          <a:bodyPr/>
          <a:lstStyle/>
          <a:p>
            <a:pPr marL="342900" indent="-342900" defTabSz="914400"/>
            <a:endParaRPr lang="en-US" sz="1800" dirty="0" smtClean="0"/>
          </a:p>
          <a:p>
            <a:pPr marL="342900" indent="-342900" defTabSz="914400"/>
            <a:r>
              <a:rPr lang="en-US" sz="1800" dirty="0" smtClean="0"/>
              <a:t>Service delivery: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GB" sz="1800" dirty="0"/>
              <a:t>Improve access to essential preventive and curative </a:t>
            </a:r>
            <a:r>
              <a:rPr lang="en-GB" sz="1800" dirty="0" smtClean="0"/>
              <a:t>NCD interventions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GB" sz="1800" dirty="0" smtClean="0"/>
              <a:t>Provide </a:t>
            </a:r>
            <a:r>
              <a:rPr lang="en-GB" sz="1800" dirty="0"/>
              <a:t>equitable opportunities for early </a:t>
            </a:r>
            <a:r>
              <a:rPr lang="en-GB" sz="1800" dirty="0" smtClean="0"/>
              <a:t>detection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GB" sz="1800" dirty="0" smtClean="0"/>
              <a:t>Define </a:t>
            </a:r>
            <a:r>
              <a:rPr lang="en-GB" sz="1800" dirty="0"/>
              <a:t>core set of cost-effective NCD </a:t>
            </a:r>
            <a:r>
              <a:rPr lang="en-GB" sz="1800" dirty="0" smtClean="0"/>
              <a:t>interventions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GB" sz="1800" dirty="0" smtClean="0"/>
              <a:t>Provide </a:t>
            </a:r>
            <a:r>
              <a:rPr lang="en-GB" sz="1800" dirty="0"/>
              <a:t>tools for their </a:t>
            </a:r>
            <a:r>
              <a:rPr lang="en-GB" sz="1800" dirty="0" smtClean="0"/>
              <a:t>implementation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GB" sz="1800" dirty="0" smtClean="0"/>
              <a:t>Improve </a:t>
            </a:r>
            <a:r>
              <a:rPr lang="en-GB" sz="1800" dirty="0"/>
              <a:t>quality of </a:t>
            </a:r>
            <a:r>
              <a:rPr lang="en-GB" sz="1800" dirty="0" smtClean="0"/>
              <a:t>care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GB" sz="1800" dirty="0" smtClean="0"/>
              <a:t>Improve </a:t>
            </a:r>
            <a:r>
              <a:rPr lang="en-GB" sz="1800" dirty="0"/>
              <a:t>gate-keeper function of primary </a:t>
            </a:r>
            <a:r>
              <a:rPr lang="en-GB" sz="1800" dirty="0" smtClean="0"/>
              <a:t>care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GB" sz="1800" dirty="0" smtClean="0"/>
              <a:t>Reduce </a:t>
            </a:r>
            <a:r>
              <a:rPr lang="en-GB" sz="1800" dirty="0"/>
              <a:t>costs due to hospital admissions and complications</a:t>
            </a:r>
            <a:endParaRPr lang="en-US" sz="1800" dirty="0" smtClean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A4EC-DD42-4CB9-B9D8-26A984D5642D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5BE3-71BE-4FD1-8527-121FF9663212}" type="slidenum">
              <a:rPr lang="en-GB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EF36-EE74-46B3-9812-19245865F1AA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C045-FB9E-4E96-88A2-99389A4DE928}" type="slidenum">
              <a:rPr lang="en-GB"/>
              <a:pPr/>
              <a:t>44</a:t>
            </a:fld>
            <a:endParaRPr lang="en-GB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solidFill>
                  <a:srgbClr val="FF0000"/>
                </a:solidFill>
              </a:rPr>
              <a:t>NCD and the role of primary care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1666875"/>
            <a:ext cx="4573587" cy="4498975"/>
          </a:xfrm>
        </p:spPr>
        <p:txBody>
          <a:bodyPr/>
          <a:lstStyle/>
          <a:p>
            <a:pPr marL="342900" indent="-342900" defTabSz="914400">
              <a:lnSpc>
                <a:spcPct val="80000"/>
              </a:lnSpc>
              <a:buFont typeface="Arial" charset="0"/>
              <a:buChar char="–"/>
            </a:pPr>
            <a:r>
              <a:rPr lang="en-US"/>
              <a:t>Cost-efficient services</a:t>
            </a:r>
          </a:p>
          <a:p>
            <a:pPr marL="342900" indent="-342900" defTabSz="914400">
              <a:lnSpc>
                <a:spcPct val="80000"/>
              </a:lnSpc>
              <a:buFont typeface="Arial" charset="0"/>
              <a:buChar char="–"/>
            </a:pPr>
            <a:r>
              <a:rPr lang="en-US"/>
              <a:t>Allow to give weight to prevention and promotion</a:t>
            </a:r>
          </a:p>
          <a:p>
            <a:pPr marL="342900" indent="-342900" defTabSz="914400">
              <a:lnSpc>
                <a:spcPct val="80000"/>
              </a:lnSpc>
              <a:buFont typeface="Arial" charset="0"/>
              <a:buChar char="–"/>
            </a:pPr>
            <a:r>
              <a:rPr lang="en-US"/>
              <a:t>Allow to include the demand of the population and community participation (e.g. air quality, water, etc.)</a:t>
            </a:r>
          </a:p>
          <a:p>
            <a:pPr marL="342900" indent="-342900" defTabSz="914400">
              <a:lnSpc>
                <a:spcPct val="80000"/>
              </a:lnSpc>
              <a:buFont typeface="Arial" charset="0"/>
              <a:buChar char="–"/>
            </a:pPr>
            <a:r>
              <a:rPr lang="en-US"/>
              <a:t>Comprehensive approach</a:t>
            </a:r>
          </a:p>
          <a:p>
            <a:pPr marL="342900" indent="-342900" defTabSz="914400">
              <a:lnSpc>
                <a:spcPct val="80000"/>
              </a:lnSpc>
              <a:buFont typeface="Arial" charset="0"/>
              <a:buChar char="–"/>
            </a:pPr>
            <a:r>
              <a:rPr lang="en-US"/>
              <a:t>Personal relation between provider and patient</a:t>
            </a:r>
          </a:p>
          <a:p>
            <a:pPr marL="342900" indent="-342900" defTabSz="914400">
              <a:lnSpc>
                <a:spcPct val="80000"/>
              </a:lnSpc>
              <a:buFont typeface="Arial" charset="0"/>
              <a:buChar char="–"/>
            </a:pPr>
            <a:r>
              <a:rPr lang="en-US"/>
              <a:t>Cultural and geographical proximity</a:t>
            </a:r>
          </a:p>
          <a:p>
            <a:pPr marL="342900" indent="-342900" defTabSz="914400">
              <a:lnSpc>
                <a:spcPct val="80000"/>
              </a:lnSpc>
              <a:buFont typeface="Arial" charset="0"/>
              <a:buChar char="–"/>
            </a:pPr>
            <a:r>
              <a:rPr lang="en-US"/>
              <a:t>Continuity of services</a:t>
            </a:r>
          </a:p>
        </p:txBody>
      </p:sp>
      <p:pic>
        <p:nvPicPr>
          <p:cNvPr id="190468" name="Picture 4" descr="0686 Enshi people Sept 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9538" y="2843213"/>
            <a:ext cx="3775075" cy="283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F71-E3A0-4FC8-954F-D749E960CD6B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9826-16B7-407B-BA20-D88F3F1B5670}" type="slidenum">
              <a:rPr lang="en-GB"/>
              <a:pPr/>
              <a:t>45</a:t>
            </a:fld>
            <a:endParaRPr lang="en-GB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>
                <a:solidFill>
                  <a:schemeClr val="tx2"/>
                </a:solidFill>
                <a:ea typeface="SimSun" pitchFamily="2" charset="-122"/>
              </a:rPr>
              <a:t>Group work:</a:t>
            </a:r>
            <a:br>
              <a:rPr lang="en-GB" altLang="zh-CN">
                <a:solidFill>
                  <a:schemeClr val="tx2"/>
                </a:solidFill>
                <a:ea typeface="SimSun" pitchFamily="2" charset="-122"/>
              </a:rPr>
            </a:br>
            <a:r>
              <a:rPr lang="en-GB" altLang="zh-CN">
                <a:solidFill>
                  <a:schemeClr val="tx2"/>
                </a:solidFill>
                <a:ea typeface="SimSun" pitchFamily="2" charset="-122"/>
              </a:rPr>
              <a:t>A</a:t>
            </a:r>
            <a:r>
              <a:rPr lang="en-US" altLang="zh-CN">
                <a:solidFill>
                  <a:schemeClr val="tx2"/>
                </a:solidFill>
                <a:ea typeface="SimSun" pitchFamily="2" charset="-122"/>
              </a:rPr>
              <a:t>nalysis of options for aligning NCD control with health systems strengthening</a:t>
            </a:r>
            <a:endParaRPr lang="en-GB" altLang="zh-CN">
              <a:solidFill>
                <a:schemeClr val="tx2"/>
              </a:solidFill>
              <a:ea typeface="SimSun" pitchFamily="2" charset="-122"/>
            </a:endParaRP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2205038"/>
            <a:ext cx="7813675" cy="3924300"/>
          </a:xfrm>
        </p:spPr>
        <p:txBody>
          <a:bodyPr/>
          <a:lstStyle/>
          <a:p>
            <a:pPr marL="342900" indent="-342900" defTabSz="914400">
              <a:buFont typeface="Arial" charset="0"/>
              <a:buChar char="–"/>
            </a:pPr>
            <a:r>
              <a:rPr lang="en-US" altLang="zh-CN" sz="1800">
                <a:ea typeface="SimSun" pitchFamily="2" charset="-122"/>
              </a:rPr>
              <a:t>Discuss practical and concrete steps to adjust heath services delivery to NCDs thereby focusing on primary care:</a:t>
            </a:r>
          </a:p>
          <a:p>
            <a:pPr marL="342900" indent="-342900" defTabSz="914400">
              <a:buFont typeface="Arial" charset="0"/>
              <a:buChar char="–"/>
            </a:pPr>
            <a:r>
              <a:rPr lang="en-US" altLang="zh-CN" sz="1800">
                <a:ea typeface="SimSun" pitchFamily="2" charset="-122"/>
              </a:rPr>
              <a:t>What is needed in terms of:</a:t>
            </a:r>
          </a:p>
          <a:p>
            <a:pPr marL="742950" lvl="1" indent="-285750" defTabSz="914400"/>
            <a:r>
              <a:rPr lang="en-US" altLang="zh-CN" sz="1800">
                <a:ea typeface="SimSun" pitchFamily="2" charset="-122"/>
              </a:rPr>
              <a:t>Organization of service delivery</a:t>
            </a:r>
          </a:p>
          <a:p>
            <a:pPr marL="742950" lvl="1" indent="-285750" defTabSz="914400"/>
            <a:r>
              <a:rPr lang="en-US" altLang="zh-CN" sz="1800">
                <a:ea typeface="SimSun" pitchFamily="2" charset="-122"/>
              </a:rPr>
              <a:t>Human Resources for Health</a:t>
            </a:r>
          </a:p>
          <a:p>
            <a:pPr marL="742950" lvl="1" indent="-285750" defTabSz="914400"/>
            <a:r>
              <a:rPr lang="en-US" altLang="zh-CN" sz="1800">
                <a:ea typeface="SimSun" pitchFamily="2" charset="-122"/>
              </a:rPr>
              <a:t>Drugs and supply chains</a:t>
            </a:r>
          </a:p>
          <a:p>
            <a:pPr marL="742950" lvl="1" indent="-285750" defTabSz="914400"/>
            <a:r>
              <a:rPr lang="en-US" altLang="zh-CN" sz="1800">
                <a:ea typeface="SimSun" pitchFamily="2" charset="-122"/>
              </a:rPr>
              <a:t>Financing</a:t>
            </a:r>
          </a:p>
          <a:p>
            <a:pPr marL="742950" lvl="1" indent="-285750" defTabSz="914400"/>
            <a:r>
              <a:rPr lang="en-US" altLang="zh-CN" sz="1800">
                <a:ea typeface="SimSun" pitchFamily="2" charset="-122"/>
              </a:rPr>
              <a:t>Governance (and information)</a:t>
            </a:r>
          </a:p>
          <a:p>
            <a:pPr marL="342900" indent="-342900" defTabSz="914400">
              <a:buFont typeface="Arial" charset="0"/>
              <a:buChar char="–"/>
            </a:pPr>
            <a:endParaRPr lang="zh-CN" altLang="en-GB" sz="1800">
              <a:ea typeface="SimSun" pitchFamily="2" charset="-122"/>
            </a:endParaRPr>
          </a:p>
        </p:txBody>
      </p:sp>
      <p:pic>
        <p:nvPicPr>
          <p:cNvPr id="3655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4076700"/>
            <a:ext cx="2122487" cy="19700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36C1-2131-430E-9DF7-A9A4542DA488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05F1-C8B6-4370-B111-C22AF8FBCB2C}" type="slidenum">
              <a:rPr lang="en-GB"/>
              <a:pPr/>
              <a:t>46</a:t>
            </a:fld>
            <a:endParaRPr lang="en-GB"/>
          </a:p>
        </p:txBody>
      </p:sp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457200" y="1062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CH" sz="2400" b="1">
                <a:solidFill>
                  <a:srgbClr val="FF0000"/>
                </a:solidFill>
                <a:latin typeface="Verdana" pitchFamily="34" charset="0"/>
              </a:rPr>
              <a:t>Relations between functions and objectives of a health system</a:t>
            </a:r>
            <a:br>
              <a:rPr lang="de-CH" sz="2400" b="1">
                <a:solidFill>
                  <a:srgbClr val="FF0000"/>
                </a:solidFill>
                <a:latin typeface="Verdana" pitchFamily="34" charset="0"/>
              </a:rPr>
            </a:br>
            <a:endParaRPr lang="en-US" sz="1900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6732588" y="6092825"/>
            <a:ext cx="154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200"/>
              <a:t>Source: WHO, 2007</a:t>
            </a:r>
            <a:endParaRPr lang="en-US" sz="1200"/>
          </a:p>
        </p:txBody>
      </p:sp>
      <p:pic>
        <p:nvPicPr>
          <p:cNvPr id="291844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133600"/>
            <a:ext cx="8229600" cy="3819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9A89-CD6B-4D43-8AC7-B13CB1FC6BC4}" type="datetime1">
              <a:rPr lang="en-GB" smtClean="0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0A32-4E8F-4F2C-87DE-58A942DCAEB7}" type="slidenum">
              <a:rPr lang="en-GB" smtClean="0"/>
              <a:pPr/>
              <a:t>47</a:t>
            </a:fld>
            <a:endParaRPr lang="en-GB"/>
          </a:p>
        </p:txBody>
      </p:sp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56836"/>
            <a:ext cx="6336704" cy="552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61161" y="6223691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Source: WHO 2010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548223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BC50-E345-4A2F-9DB4-4CC44B175DE6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A76F-7602-4CC1-9698-6F5E97C6F34E}" type="slidenum">
              <a:rPr lang="en-GB"/>
              <a:pPr/>
              <a:t>48</a:t>
            </a:fld>
            <a:endParaRPr lang="en-GB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Key </a:t>
            </a:r>
            <a:r>
              <a:rPr lang="de-DE" dirty="0" err="1" smtClean="0">
                <a:solidFill>
                  <a:srgbClr val="FF0000"/>
                </a:solidFill>
              </a:rPr>
              <a:t>messages</a:t>
            </a:r>
            <a:r>
              <a:rPr lang="de-DE" dirty="0" smtClean="0">
                <a:solidFill>
                  <a:srgbClr val="FF0000"/>
                </a:solidFill>
              </a:rPr>
              <a:t> / </a:t>
            </a:r>
            <a:r>
              <a:rPr lang="de-DE" dirty="0" err="1" smtClean="0">
                <a:solidFill>
                  <a:srgbClr val="FF0000"/>
                </a:solidFill>
              </a:rPr>
              <a:t>conclusions</a:t>
            </a:r>
            <a:r>
              <a:rPr lang="de-DE" dirty="0" smtClean="0">
                <a:solidFill>
                  <a:srgbClr val="FF0000"/>
                </a:solidFill>
              </a:rPr>
              <a:t> (1)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700213"/>
            <a:ext cx="8064500" cy="4535487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de-CH" dirty="0"/>
              <a:t>PHC </a:t>
            </a:r>
            <a:r>
              <a:rPr lang="de-CH" dirty="0" err="1"/>
              <a:t>has</a:t>
            </a:r>
            <a:r>
              <a:rPr lang="de-CH" dirty="0"/>
              <a:t> an essential </a:t>
            </a:r>
            <a:r>
              <a:rPr lang="de-CH" dirty="0" err="1"/>
              <a:t>role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 smtClean="0"/>
              <a:t>play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NCD </a:t>
            </a:r>
            <a:r>
              <a:rPr lang="de-CH" dirty="0" err="1" smtClean="0"/>
              <a:t>control</a:t>
            </a:r>
            <a:r>
              <a:rPr lang="de-CH" dirty="0" smtClean="0"/>
              <a:t>:</a:t>
            </a:r>
          </a:p>
          <a:p>
            <a:pPr marL="666750" lvl="1" indent="-285750">
              <a:buFont typeface="Arial" pitchFamily="34" charset="0"/>
              <a:buChar char="•"/>
            </a:pPr>
            <a:r>
              <a:rPr lang="en-GB" sz="1800" dirty="0" smtClean="0"/>
              <a:t>Allow </a:t>
            </a:r>
            <a:r>
              <a:rPr lang="en-GB" sz="1800" dirty="0"/>
              <a:t>to give weight to prevention and promotion</a:t>
            </a:r>
          </a:p>
          <a:p>
            <a:pPr marL="666750" lvl="1" indent="-285750">
              <a:buFont typeface="Arial" pitchFamily="34" charset="0"/>
              <a:buChar char="•"/>
            </a:pPr>
            <a:r>
              <a:rPr lang="en-GB" sz="1800" dirty="0" smtClean="0"/>
              <a:t>Personal </a:t>
            </a:r>
            <a:r>
              <a:rPr lang="en-GB" sz="1800" dirty="0"/>
              <a:t>relation between provider and patient</a:t>
            </a:r>
          </a:p>
          <a:p>
            <a:pPr marL="666750" lvl="1" indent="-285750">
              <a:buFont typeface="Arial" pitchFamily="34" charset="0"/>
              <a:buChar char="•"/>
            </a:pPr>
            <a:r>
              <a:rPr lang="en-GB" sz="1800" dirty="0"/>
              <a:t>Cultural and geographical proximity</a:t>
            </a:r>
          </a:p>
          <a:p>
            <a:pPr marL="666750" lvl="1" indent="-285750">
              <a:buFont typeface="Arial" pitchFamily="34" charset="0"/>
              <a:buChar char="•"/>
            </a:pPr>
            <a:r>
              <a:rPr lang="en-GB" sz="1800" dirty="0"/>
              <a:t>Continuity of </a:t>
            </a:r>
            <a:r>
              <a:rPr lang="en-GB" sz="1800" dirty="0" smtClean="0"/>
              <a:t>services, comprehensive approach</a:t>
            </a:r>
            <a:endParaRPr lang="de-CH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CH" dirty="0" err="1" smtClean="0"/>
              <a:t>H</a:t>
            </a:r>
            <a:r>
              <a:rPr lang="de-CH" altLang="zh-CN" dirty="0" err="1" smtClean="0">
                <a:ea typeface="SimSun" pitchFamily="2" charset="-122"/>
              </a:rPr>
              <a:t>ealth</a:t>
            </a:r>
            <a:r>
              <a:rPr lang="de-CH" altLang="zh-CN" dirty="0" smtClean="0">
                <a:ea typeface="SimSun" pitchFamily="2" charset="-122"/>
              </a:rPr>
              <a:t> </a:t>
            </a:r>
            <a:r>
              <a:rPr lang="de-CH" altLang="zh-CN" dirty="0" err="1">
                <a:ea typeface="SimSun" pitchFamily="2" charset="-122"/>
              </a:rPr>
              <a:t>systems</a:t>
            </a:r>
            <a:r>
              <a:rPr lang="de-CH" altLang="zh-CN" dirty="0">
                <a:ea typeface="SimSun" pitchFamily="2" charset="-122"/>
              </a:rPr>
              <a:t> </a:t>
            </a:r>
            <a:r>
              <a:rPr lang="de-CH" altLang="zh-CN" dirty="0" err="1">
                <a:ea typeface="SimSun" pitchFamily="2" charset="-122"/>
              </a:rPr>
              <a:t>strengthening</a:t>
            </a:r>
            <a:r>
              <a:rPr lang="de-CH" altLang="zh-CN" dirty="0">
                <a:ea typeface="SimSun" pitchFamily="2" charset="-122"/>
              </a:rPr>
              <a:t> </a:t>
            </a:r>
            <a:r>
              <a:rPr lang="de-CH" altLang="zh-CN" dirty="0" err="1">
                <a:ea typeface="SimSun" pitchFamily="2" charset="-122"/>
              </a:rPr>
              <a:t>relies</a:t>
            </a:r>
            <a:r>
              <a:rPr lang="de-CH" altLang="zh-CN" dirty="0">
                <a:ea typeface="SimSun" pitchFamily="2" charset="-122"/>
              </a:rPr>
              <a:t> on 6 </a:t>
            </a:r>
            <a:r>
              <a:rPr lang="de-CH" altLang="zh-CN" dirty="0" err="1">
                <a:ea typeface="SimSun" pitchFamily="2" charset="-122"/>
              </a:rPr>
              <a:t>building</a:t>
            </a:r>
            <a:r>
              <a:rPr lang="de-CH" altLang="zh-CN" dirty="0">
                <a:ea typeface="SimSun" pitchFamily="2" charset="-122"/>
              </a:rPr>
              <a:t> </a:t>
            </a:r>
            <a:r>
              <a:rPr lang="de-CH" altLang="zh-CN" dirty="0" err="1">
                <a:ea typeface="SimSun" pitchFamily="2" charset="-122"/>
              </a:rPr>
              <a:t>blocks</a:t>
            </a:r>
            <a:r>
              <a:rPr lang="de-CH" altLang="zh-CN" dirty="0">
                <a:ea typeface="SimSun" pitchFamily="2" charset="-122"/>
              </a:rPr>
              <a:t> </a:t>
            </a:r>
            <a:r>
              <a:rPr lang="de-CH" altLang="zh-CN" dirty="0" err="1">
                <a:ea typeface="SimSun" pitchFamily="2" charset="-122"/>
              </a:rPr>
              <a:t>which</a:t>
            </a:r>
            <a:r>
              <a:rPr lang="de-CH" altLang="zh-CN" dirty="0">
                <a:ea typeface="SimSun" pitchFamily="2" charset="-122"/>
              </a:rPr>
              <a:t> </a:t>
            </a:r>
            <a:r>
              <a:rPr lang="de-CH" altLang="zh-CN" dirty="0" err="1">
                <a:ea typeface="SimSun" pitchFamily="2" charset="-122"/>
              </a:rPr>
              <a:t>are</a:t>
            </a:r>
            <a:r>
              <a:rPr lang="de-CH" altLang="zh-CN" dirty="0">
                <a:ea typeface="SimSun" pitchFamily="2" charset="-122"/>
              </a:rPr>
              <a:t> </a:t>
            </a:r>
            <a:r>
              <a:rPr lang="de-CH" altLang="zh-CN" dirty="0" err="1">
                <a:ea typeface="SimSun" pitchFamily="2" charset="-122"/>
              </a:rPr>
              <a:t>interacting</a:t>
            </a:r>
            <a:endParaRPr lang="en-US" altLang="zh-CN" dirty="0">
              <a:ea typeface="SimSun" pitchFamily="2" charset="-122"/>
            </a:endParaRPr>
          </a:p>
          <a:p>
            <a:pPr marL="763588" lvl="1" indent="-419100" defTabSz="914400">
              <a:lnSpc>
                <a:spcPct val="90000"/>
              </a:lnSpc>
            </a:pPr>
            <a:r>
              <a:rPr lang="de-CH" altLang="zh-CN" sz="1800" dirty="0" err="1">
                <a:ea typeface="SimSun" pitchFamily="2" charset="-122"/>
              </a:rPr>
              <a:t>Governance</a:t>
            </a:r>
            <a:endParaRPr lang="de-CH" altLang="zh-CN" sz="1800" dirty="0">
              <a:ea typeface="SimSun" pitchFamily="2" charset="-122"/>
            </a:endParaRPr>
          </a:p>
          <a:p>
            <a:pPr marL="763588" lvl="1" indent="-419100" defTabSz="914400">
              <a:lnSpc>
                <a:spcPct val="90000"/>
              </a:lnSpc>
            </a:pPr>
            <a:r>
              <a:rPr lang="de-CH" altLang="zh-CN" sz="1800" dirty="0">
                <a:ea typeface="SimSun" pitchFamily="2" charset="-122"/>
              </a:rPr>
              <a:t>Service </a:t>
            </a:r>
            <a:r>
              <a:rPr lang="de-CH" altLang="zh-CN" sz="1800" dirty="0" err="1">
                <a:ea typeface="SimSun" pitchFamily="2" charset="-122"/>
              </a:rPr>
              <a:t>delivery</a:t>
            </a:r>
            <a:endParaRPr lang="de-CH" altLang="zh-CN" sz="1800" dirty="0">
              <a:ea typeface="SimSun" pitchFamily="2" charset="-122"/>
            </a:endParaRPr>
          </a:p>
          <a:p>
            <a:pPr marL="763588" lvl="1" indent="-419100" defTabSz="914400">
              <a:lnSpc>
                <a:spcPct val="90000"/>
              </a:lnSpc>
            </a:pPr>
            <a:r>
              <a:rPr lang="de-CH" altLang="zh-CN" sz="1800" dirty="0">
                <a:ea typeface="SimSun" pitchFamily="2" charset="-122"/>
              </a:rPr>
              <a:t>Medical </a:t>
            </a:r>
            <a:r>
              <a:rPr lang="de-CH" altLang="zh-CN" sz="1800" dirty="0" err="1">
                <a:ea typeface="SimSun" pitchFamily="2" charset="-122"/>
              </a:rPr>
              <a:t>products</a:t>
            </a:r>
            <a:r>
              <a:rPr lang="de-CH" altLang="zh-CN" sz="1800" dirty="0">
                <a:ea typeface="SimSun" pitchFamily="2" charset="-122"/>
              </a:rPr>
              <a:t> </a:t>
            </a:r>
            <a:r>
              <a:rPr lang="de-CH" altLang="zh-CN" sz="1800" dirty="0" err="1">
                <a:ea typeface="SimSun" pitchFamily="2" charset="-122"/>
              </a:rPr>
              <a:t>and</a:t>
            </a:r>
            <a:r>
              <a:rPr lang="de-CH" altLang="zh-CN" sz="1800" dirty="0">
                <a:ea typeface="SimSun" pitchFamily="2" charset="-122"/>
              </a:rPr>
              <a:t> </a:t>
            </a:r>
            <a:r>
              <a:rPr lang="de-CH" altLang="zh-CN" sz="1800" dirty="0" err="1">
                <a:ea typeface="SimSun" pitchFamily="2" charset="-122"/>
              </a:rPr>
              <a:t>technology</a:t>
            </a:r>
            <a:endParaRPr lang="de-CH" altLang="zh-CN" sz="1800" dirty="0">
              <a:ea typeface="SimSun" pitchFamily="2" charset="-122"/>
            </a:endParaRPr>
          </a:p>
          <a:p>
            <a:pPr marL="763588" lvl="1" indent="-419100" defTabSz="914400">
              <a:lnSpc>
                <a:spcPct val="90000"/>
              </a:lnSpc>
            </a:pPr>
            <a:r>
              <a:rPr lang="de-CH" altLang="zh-CN" sz="1800" dirty="0">
                <a:ea typeface="SimSun" pitchFamily="2" charset="-122"/>
              </a:rPr>
              <a:t>Human </a:t>
            </a:r>
            <a:r>
              <a:rPr lang="de-CH" altLang="zh-CN" sz="1800" dirty="0" err="1">
                <a:ea typeface="SimSun" pitchFamily="2" charset="-122"/>
              </a:rPr>
              <a:t>resources</a:t>
            </a:r>
            <a:endParaRPr lang="de-CH" altLang="zh-CN" sz="1800" dirty="0">
              <a:ea typeface="SimSun" pitchFamily="2" charset="-122"/>
            </a:endParaRPr>
          </a:p>
          <a:p>
            <a:pPr marL="763588" lvl="1" indent="-419100" defTabSz="914400">
              <a:lnSpc>
                <a:spcPct val="90000"/>
              </a:lnSpc>
            </a:pPr>
            <a:r>
              <a:rPr lang="de-CH" altLang="zh-CN" sz="1800" dirty="0" smtClean="0">
                <a:ea typeface="SimSun" pitchFamily="2" charset="-122"/>
              </a:rPr>
              <a:t>Information</a:t>
            </a:r>
          </a:p>
          <a:p>
            <a:pPr marL="763588" lvl="1" indent="-419100" defTabSz="914400">
              <a:lnSpc>
                <a:spcPct val="90000"/>
              </a:lnSpc>
            </a:pPr>
            <a:r>
              <a:rPr lang="de-CH" altLang="zh-CN" sz="1800" dirty="0" err="1" smtClean="0">
                <a:ea typeface="SimSun" pitchFamily="2" charset="-122"/>
              </a:rPr>
              <a:t>Financing</a:t>
            </a:r>
            <a:endParaRPr lang="de-CH" altLang="zh-CN" sz="1800" dirty="0" smtClean="0">
              <a:ea typeface="SimSun" pitchFamily="2" charset="-122"/>
            </a:endParaRPr>
          </a:p>
          <a:p>
            <a:pPr marL="382588" indent="-419100" defTabSz="914400">
              <a:lnSpc>
                <a:spcPct val="90000"/>
              </a:lnSpc>
            </a:pPr>
            <a:endParaRPr lang="en-US" altLang="zh-CN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BC50-E345-4A2F-9DB4-4CC44B175DE6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A76F-7602-4CC1-9698-6F5E97C6F34E}" type="slidenum">
              <a:rPr lang="en-GB"/>
              <a:pPr/>
              <a:t>49</a:t>
            </a:fld>
            <a:endParaRPr lang="en-GB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Key </a:t>
            </a:r>
            <a:r>
              <a:rPr lang="de-DE" dirty="0" err="1" smtClean="0">
                <a:solidFill>
                  <a:srgbClr val="FF0000"/>
                </a:solidFill>
              </a:rPr>
              <a:t>messages</a:t>
            </a:r>
            <a:r>
              <a:rPr lang="de-DE" dirty="0" smtClean="0">
                <a:solidFill>
                  <a:srgbClr val="FF0000"/>
                </a:solidFill>
              </a:rPr>
              <a:t> / </a:t>
            </a:r>
            <a:r>
              <a:rPr lang="de-DE" dirty="0" err="1" smtClean="0">
                <a:solidFill>
                  <a:srgbClr val="FF0000"/>
                </a:solidFill>
              </a:rPr>
              <a:t>conclusions</a:t>
            </a:r>
            <a:r>
              <a:rPr lang="de-DE" dirty="0" smtClean="0">
                <a:solidFill>
                  <a:srgbClr val="FF0000"/>
                </a:solidFill>
              </a:rPr>
              <a:t> (2)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700213"/>
            <a:ext cx="8064500" cy="4535487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From acute episodic treatment to prevention/early intervention</a:t>
            </a:r>
          </a:p>
          <a:p>
            <a:pPr lvl="2">
              <a:buFontTx/>
              <a:buChar char="•"/>
            </a:pPr>
            <a:r>
              <a:rPr lang="de-CH" dirty="0" smtClean="0"/>
              <a:t> </a:t>
            </a:r>
            <a:r>
              <a:rPr lang="de-CH" dirty="0" err="1" smtClean="0"/>
              <a:t>Screeing</a:t>
            </a:r>
            <a:r>
              <a:rPr lang="de-CH" dirty="0" smtClean="0"/>
              <a:t> </a:t>
            </a:r>
            <a:r>
              <a:rPr lang="de-CH" dirty="0" err="1"/>
              <a:t>for</a:t>
            </a:r>
            <a:r>
              <a:rPr lang="de-CH" dirty="0"/>
              <a:t> NCD </a:t>
            </a:r>
            <a:r>
              <a:rPr lang="de-CH" dirty="0" err="1"/>
              <a:t>risks</a:t>
            </a:r>
            <a:r>
              <a:rPr lang="de-CH" dirty="0"/>
              <a:t> </a:t>
            </a:r>
            <a:r>
              <a:rPr lang="de-CH" dirty="0" err="1" smtClean="0"/>
              <a:t>factors</a:t>
            </a: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Health systems need to be transformed to provide person-centred care with improved outreach and self-management to effectively manage risk factors, illness episodes, and </a:t>
            </a:r>
            <a:r>
              <a:rPr lang="en-GB" dirty="0" err="1"/>
              <a:t>multimorbidity</a:t>
            </a:r>
            <a:r>
              <a:rPr lang="en-GB" dirty="0"/>
              <a:t> over many years</a:t>
            </a:r>
          </a:p>
          <a:p>
            <a:pPr lvl="2">
              <a:buFontTx/>
              <a:buChar char="•"/>
            </a:pPr>
            <a:r>
              <a:rPr lang="de-CH" dirty="0" smtClean="0"/>
              <a:t> New form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service</a:t>
            </a:r>
            <a:r>
              <a:rPr lang="de-CH" dirty="0" smtClean="0"/>
              <a:t> </a:t>
            </a:r>
            <a:r>
              <a:rPr lang="de-CH" dirty="0" err="1" smtClean="0"/>
              <a:t>providers</a:t>
            </a:r>
            <a:r>
              <a:rPr lang="de-CH" dirty="0" smtClean="0"/>
              <a:t> (e.g. </a:t>
            </a:r>
            <a:r>
              <a:rPr lang="de-CH" dirty="0" err="1"/>
              <a:t>community</a:t>
            </a:r>
            <a:r>
              <a:rPr lang="de-CH" dirty="0"/>
              <a:t> </a:t>
            </a:r>
            <a:r>
              <a:rPr lang="de-CH" dirty="0" err="1" smtClean="0"/>
              <a:t>nursing</a:t>
            </a:r>
            <a:r>
              <a:rPr lang="de-CH" dirty="0" smtClean="0"/>
              <a:t>)</a:t>
            </a: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Long-term care and risk management that includes follow-up at clinic and repeat prescriptions are a new idea for many patients and health staff</a:t>
            </a:r>
          </a:p>
          <a:p>
            <a:pPr marL="723900" lvl="3" indent="-342900">
              <a:buFont typeface="Arial" charset="0"/>
              <a:buChar char="•"/>
            </a:pPr>
            <a:r>
              <a:rPr lang="de-CH" dirty="0" smtClean="0"/>
              <a:t>Performance </a:t>
            </a:r>
            <a:r>
              <a:rPr lang="de-CH" dirty="0" err="1" smtClean="0"/>
              <a:t>rewards</a:t>
            </a:r>
            <a:r>
              <a:rPr lang="de-CH" dirty="0" smtClean="0"/>
              <a:t>?</a:t>
            </a:r>
            <a:endParaRPr lang="de-CH" dirty="0"/>
          </a:p>
          <a:p>
            <a:pPr marL="382588" indent="-419100" defTabSz="914400">
              <a:lnSpc>
                <a:spcPct val="90000"/>
              </a:lnSpc>
            </a:pPr>
            <a:endParaRPr lang="en-US" altLang="zh-CN" dirty="0" smtClean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62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FF0000"/>
                </a:solidFill>
              </a:rPr>
              <a:t>Global </a:t>
            </a:r>
            <a:r>
              <a:rPr lang="de-CH" dirty="0" err="1" smtClean="0">
                <a:solidFill>
                  <a:srgbClr val="FF0000"/>
                </a:solidFill>
              </a:rPr>
              <a:t>burden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of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disease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sz="1800" b="0" i="1" dirty="0" smtClean="0">
                <a:solidFill>
                  <a:srgbClr val="FF0000"/>
                </a:solidFill>
              </a:rPr>
              <a:t>(Murray et al. Lancet 2012)</a:t>
            </a:r>
            <a:endParaRPr lang="en-GB" sz="1800" b="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200" b="1" dirty="0" smtClean="0"/>
              <a:t>Size </a:t>
            </a:r>
            <a:r>
              <a:rPr lang="de-CH" sz="2200" b="1" dirty="0" err="1" smtClean="0"/>
              <a:t>of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the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problem</a:t>
            </a:r>
            <a:endParaRPr lang="en-GB" sz="22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Increase from 43</a:t>
            </a:r>
            <a:r>
              <a:rPr lang="en-GB" sz="2200" dirty="0"/>
              <a:t>% </a:t>
            </a:r>
            <a:r>
              <a:rPr lang="en-GB" sz="2200" dirty="0" smtClean="0"/>
              <a:t>(1990) to 54% (2010) of DALYs from NCDs</a:t>
            </a:r>
          </a:p>
          <a:p>
            <a:endParaRPr lang="de-CH" sz="2200" dirty="0"/>
          </a:p>
          <a:p>
            <a:r>
              <a:rPr lang="de-CH" sz="2200" b="1" dirty="0" smtClean="0"/>
              <a:t>Major </a:t>
            </a:r>
            <a:r>
              <a:rPr lang="de-CH" sz="2200" b="1" dirty="0" err="1" smtClean="0"/>
              <a:t>risk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factors</a:t>
            </a:r>
            <a:endParaRPr lang="de-CH" sz="22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de-CH" sz="2200" dirty="0" err="1"/>
              <a:t>a</a:t>
            </a:r>
            <a:r>
              <a:rPr lang="de-CH" sz="2200" dirty="0" err="1" smtClean="0"/>
              <a:t>geing</a:t>
            </a:r>
            <a:r>
              <a:rPr lang="de-CH" sz="2200" dirty="0" smtClean="0"/>
              <a:t> </a:t>
            </a:r>
            <a:r>
              <a:rPr lang="de-CH" sz="2200" dirty="0" err="1" smtClean="0"/>
              <a:t>population</a:t>
            </a:r>
            <a:endParaRPr lang="de-CH" sz="2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de-CH" sz="2200" dirty="0" err="1"/>
              <a:t>l</a:t>
            </a:r>
            <a:r>
              <a:rPr lang="de-CH" sz="2200" dirty="0" err="1" smtClean="0"/>
              <a:t>ower</a:t>
            </a:r>
            <a:r>
              <a:rPr lang="de-CH" sz="2200" dirty="0" smtClean="0"/>
              <a:t> </a:t>
            </a:r>
            <a:r>
              <a:rPr lang="de-CH" sz="2200" dirty="0" err="1" smtClean="0"/>
              <a:t>mortality</a:t>
            </a:r>
            <a:r>
              <a:rPr lang="de-CH" sz="2200" dirty="0" smtClean="0"/>
              <a:t> </a:t>
            </a:r>
            <a:r>
              <a:rPr lang="de-CH" sz="2200" dirty="0" err="1" smtClean="0"/>
              <a:t>of</a:t>
            </a:r>
            <a:r>
              <a:rPr lang="de-CH" sz="2200" dirty="0" smtClean="0"/>
              <a:t> </a:t>
            </a:r>
            <a:r>
              <a:rPr lang="de-CH" sz="2200" dirty="0" err="1" smtClean="0"/>
              <a:t>children</a:t>
            </a:r>
            <a:r>
              <a:rPr lang="de-CH" sz="2200" dirty="0" smtClean="0"/>
              <a:t> &lt; 5 </a:t>
            </a:r>
            <a:r>
              <a:rPr lang="de-CH" sz="2200" dirty="0" err="1" smtClean="0"/>
              <a:t>years</a:t>
            </a:r>
            <a:endParaRPr lang="de-CH" sz="2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de-CH" sz="2200" dirty="0" err="1" smtClean="0"/>
              <a:t>changes</a:t>
            </a:r>
            <a:r>
              <a:rPr lang="de-CH" sz="2200" dirty="0" smtClean="0"/>
              <a:t> in </a:t>
            </a:r>
            <a:r>
              <a:rPr lang="de-CH" sz="2200" dirty="0" err="1" smtClean="0"/>
              <a:t>risk</a:t>
            </a:r>
            <a:r>
              <a:rPr lang="de-CH" sz="2200" dirty="0" smtClean="0"/>
              <a:t> </a:t>
            </a:r>
            <a:r>
              <a:rPr lang="de-CH" sz="2200" dirty="0" err="1" smtClean="0"/>
              <a:t>factor</a:t>
            </a:r>
            <a:r>
              <a:rPr lang="de-CH" sz="2200" dirty="0" smtClean="0"/>
              <a:t> </a:t>
            </a:r>
            <a:r>
              <a:rPr lang="de-CH" sz="2200" dirty="0" err="1" smtClean="0"/>
              <a:t>exposure</a:t>
            </a:r>
            <a:r>
              <a:rPr lang="de-CH" sz="2200" dirty="0" smtClean="0"/>
              <a:t> (</a:t>
            </a:r>
            <a:r>
              <a:rPr lang="de-CH" sz="2200" dirty="0" err="1" smtClean="0"/>
              <a:t>globalization</a:t>
            </a:r>
            <a:r>
              <a:rPr lang="de-CH" sz="2200" dirty="0" smtClean="0"/>
              <a:t> &amp; </a:t>
            </a:r>
            <a:r>
              <a:rPr lang="de-CH" sz="2200" dirty="0" err="1" smtClean="0"/>
              <a:t>urbanization</a:t>
            </a:r>
            <a:r>
              <a:rPr lang="de-CH" sz="2200" dirty="0" smtClean="0"/>
              <a:t> </a:t>
            </a:r>
            <a:r>
              <a:rPr lang="de-CH" sz="2200" dirty="0" err="1" smtClean="0"/>
              <a:t>of</a:t>
            </a:r>
            <a:r>
              <a:rPr lang="de-CH" sz="2200" dirty="0" smtClean="0"/>
              <a:t> </a:t>
            </a:r>
            <a:r>
              <a:rPr lang="de-CH" sz="2200" dirty="0" err="1" smtClean="0"/>
              <a:t>lifestyle</a:t>
            </a:r>
            <a:r>
              <a:rPr lang="de-CH" sz="2200" dirty="0" smtClean="0"/>
              <a:t>/ </a:t>
            </a:r>
            <a:r>
              <a:rPr lang="de-CH" sz="2200" dirty="0" err="1" smtClean="0"/>
              <a:t>environment</a:t>
            </a:r>
            <a:r>
              <a:rPr lang="de-CH" sz="2200" dirty="0" smtClean="0"/>
              <a:t>)</a:t>
            </a: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2639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BC50-E345-4A2F-9DB4-4CC44B175DE6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A76F-7602-4CC1-9698-6F5E97C6F34E}" type="slidenum">
              <a:rPr lang="en-GB"/>
              <a:pPr/>
              <a:t>50</a:t>
            </a:fld>
            <a:endParaRPr lang="en-GB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Key </a:t>
            </a:r>
            <a:r>
              <a:rPr lang="de-DE" dirty="0" err="1" smtClean="0">
                <a:solidFill>
                  <a:srgbClr val="FF0000"/>
                </a:solidFill>
              </a:rPr>
              <a:t>messages</a:t>
            </a:r>
            <a:r>
              <a:rPr lang="de-DE" dirty="0" smtClean="0">
                <a:solidFill>
                  <a:srgbClr val="FF0000"/>
                </a:solidFill>
              </a:rPr>
              <a:t> / </a:t>
            </a:r>
            <a:r>
              <a:rPr lang="de-DE" dirty="0" err="1" smtClean="0">
                <a:solidFill>
                  <a:srgbClr val="FF0000"/>
                </a:solidFill>
              </a:rPr>
              <a:t>conclusions</a:t>
            </a:r>
            <a:r>
              <a:rPr lang="de-DE" dirty="0" smtClean="0">
                <a:solidFill>
                  <a:srgbClr val="FF0000"/>
                </a:solidFill>
              </a:rPr>
              <a:t> (3)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700213"/>
            <a:ext cx="8064500" cy="4535487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Importance of building health services that profile the risks of NCDs and </a:t>
            </a:r>
            <a:r>
              <a:rPr lang="en-GB" dirty="0" err="1"/>
              <a:t>multimorbidity</a:t>
            </a:r>
            <a:r>
              <a:rPr lang="en-GB" dirty="0"/>
              <a:t> in their population using for example HIV and/or TB services as a starting point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Practitioners </a:t>
            </a:r>
            <a:r>
              <a:rPr lang="en-GB" dirty="0"/>
              <a:t>need to be train and continuous medical education systems need to be set-up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PHC needs </a:t>
            </a:r>
            <a:r>
              <a:rPr lang="en-GB" dirty="0"/>
              <a:t>to be related to </a:t>
            </a:r>
            <a:endParaRPr lang="en-GB" dirty="0" smtClean="0"/>
          </a:p>
          <a:p>
            <a:pPr marL="723900" lvl="1" indent="-342900">
              <a:buFont typeface="Arial" pitchFamily="34" charset="0"/>
              <a:buChar char="•"/>
            </a:pPr>
            <a:r>
              <a:rPr lang="en-GB" dirty="0" smtClean="0"/>
              <a:t>Social services</a:t>
            </a:r>
          </a:p>
          <a:p>
            <a:pPr marL="723900" lvl="1" indent="-342900">
              <a:buFont typeface="Arial" pitchFamily="34" charset="0"/>
              <a:buChar char="•"/>
            </a:pPr>
            <a:r>
              <a:rPr lang="en-GB" dirty="0" smtClean="0"/>
              <a:t>Community </a:t>
            </a:r>
            <a:r>
              <a:rPr lang="en-GB" dirty="0"/>
              <a:t>development</a:t>
            </a:r>
            <a:endParaRPr lang="en-US" altLang="zh-CN" dirty="0" smtClean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23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52" y="908720"/>
            <a:ext cx="9236364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657101"/>
            <a:ext cx="8066087" cy="503237"/>
          </a:xfrm>
        </p:spPr>
        <p:txBody>
          <a:bodyPr/>
          <a:lstStyle/>
          <a:p>
            <a:r>
              <a:rPr lang="de-CH" dirty="0" err="1" smtClean="0">
                <a:solidFill>
                  <a:srgbClr val="FF0000"/>
                </a:solidFill>
              </a:rPr>
              <a:t>Years</a:t>
            </a:r>
            <a:r>
              <a:rPr lang="de-CH" dirty="0" smtClean="0">
                <a:solidFill>
                  <a:srgbClr val="FF0000"/>
                </a:solidFill>
              </a:rPr>
              <a:t> lost due </a:t>
            </a:r>
            <a:r>
              <a:rPr lang="de-CH" dirty="0" err="1" smtClean="0">
                <a:solidFill>
                  <a:srgbClr val="FF0000"/>
                </a:solidFill>
              </a:rPr>
              <a:t>to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disability</a:t>
            </a:r>
            <a:r>
              <a:rPr lang="de-CH" dirty="0" smtClean="0">
                <a:solidFill>
                  <a:srgbClr val="FF0000"/>
                </a:solidFill>
              </a:rPr>
              <a:t>: </a:t>
            </a:r>
            <a:r>
              <a:rPr lang="de-CH" b="0" dirty="0" err="1" smtClean="0">
                <a:solidFill>
                  <a:srgbClr val="FF0000"/>
                </a:solidFill>
              </a:rPr>
              <a:t>leading</a:t>
            </a:r>
            <a:r>
              <a:rPr lang="de-CH" b="0" dirty="0" smtClean="0">
                <a:solidFill>
                  <a:srgbClr val="FF0000"/>
                </a:solidFill>
              </a:rPr>
              <a:t> </a:t>
            </a:r>
            <a:r>
              <a:rPr lang="de-CH" b="0" dirty="0" err="1" smtClean="0">
                <a:solidFill>
                  <a:srgbClr val="FF0000"/>
                </a:solidFill>
              </a:rPr>
              <a:t>causes</a:t>
            </a:r>
            <a:r>
              <a:rPr lang="de-CH" b="0" dirty="0" smtClean="0">
                <a:solidFill>
                  <a:srgbClr val="FF0000"/>
                </a:solidFill>
              </a:rPr>
              <a:t> </a:t>
            </a:r>
            <a:r>
              <a:rPr lang="de-CH" b="0" dirty="0" err="1" smtClean="0">
                <a:solidFill>
                  <a:srgbClr val="FF0000"/>
                </a:solidFill>
              </a:rPr>
              <a:t>by</a:t>
            </a:r>
            <a:r>
              <a:rPr lang="de-CH" b="0" dirty="0" smtClean="0">
                <a:solidFill>
                  <a:srgbClr val="FF0000"/>
                </a:solidFill>
              </a:rPr>
              <a:t> </a:t>
            </a:r>
            <a:r>
              <a:rPr lang="de-CH" b="0" dirty="0" err="1" smtClean="0">
                <a:solidFill>
                  <a:srgbClr val="FF0000"/>
                </a:solidFill>
              </a:rPr>
              <a:t>region</a:t>
            </a:r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35496" y="1916832"/>
            <a:ext cx="1800200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1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6775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9" y="3573016"/>
            <a:ext cx="8667750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9904" y="5241394"/>
            <a:ext cx="6530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latin typeface="+mj-lt"/>
              </a:rPr>
              <a:t>% DALY 2010; </a:t>
            </a:r>
            <a:r>
              <a:rPr lang="de-CH" sz="2000" dirty="0" err="1" smtClean="0">
                <a:latin typeface="+mj-lt"/>
              </a:rPr>
              <a:t>age</a:t>
            </a:r>
            <a:r>
              <a:rPr lang="de-CH" sz="2000" dirty="0" smtClean="0">
                <a:latin typeface="+mj-lt"/>
              </a:rPr>
              <a:t> </a:t>
            </a:r>
            <a:r>
              <a:rPr lang="de-CH" sz="2000" dirty="0" err="1" smtClean="0">
                <a:latin typeface="+mj-lt"/>
              </a:rPr>
              <a:t>group</a:t>
            </a:r>
            <a:r>
              <a:rPr lang="de-CH" sz="2000" dirty="0" smtClean="0">
                <a:latin typeface="+mj-lt"/>
              </a:rPr>
              <a:t> 5-14; Eastern Europe; </a:t>
            </a:r>
          </a:p>
          <a:p>
            <a:r>
              <a:rPr lang="de-CH" sz="2000" dirty="0" smtClean="0">
                <a:latin typeface="+mj-lt"/>
              </a:rPr>
              <a:t>MEN &amp; WOMEN (</a:t>
            </a:r>
            <a:r>
              <a:rPr lang="de-CH" sz="2000" dirty="0" err="1" smtClean="0">
                <a:latin typeface="+mj-lt"/>
              </a:rPr>
              <a:t>no</a:t>
            </a:r>
            <a:r>
              <a:rPr lang="de-CH" sz="2000" dirty="0" smtClean="0">
                <a:latin typeface="+mj-lt"/>
              </a:rPr>
              <a:t> </a:t>
            </a:r>
            <a:r>
              <a:rPr lang="de-CH" sz="2000" dirty="0" err="1" smtClean="0">
                <a:latin typeface="+mj-lt"/>
              </a:rPr>
              <a:t>gender</a:t>
            </a:r>
            <a:r>
              <a:rPr lang="de-CH" sz="2000" dirty="0" smtClean="0">
                <a:latin typeface="+mj-lt"/>
              </a:rPr>
              <a:t> </a:t>
            </a:r>
            <a:r>
              <a:rPr lang="de-CH" sz="2000" dirty="0" err="1" smtClean="0">
                <a:latin typeface="+mj-lt"/>
              </a:rPr>
              <a:t>difference</a:t>
            </a:r>
            <a:r>
              <a:rPr lang="de-CH" sz="2000" dirty="0" smtClean="0">
                <a:latin typeface="+mj-lt"/>
              </a:rPr>
              <a:t>)</a:t>
            </a:r>
            <a:endParaRPr lang="en-GB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1988840"/>
            <a:ext cx="6603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latin typeface="+mj-lt"/>
              </a:rPr>
              <a:t>% DALY 2010; </a:t>
            </a:r>
            <a:r>
              <a:rPr lang="de-CH" sz="2000" dirty="0" err="1" smtClean="0">
                <a:latin typeface="+mj-lt"/>
              </a:rPr>
              <a:t>age</a:t>
            </a:r>
            <a:r>
              <a:rPr lang="de-CH" sz="2000" dirty="0" smtClean="0">
                <a:latin typeface="+mj-lt"/>
              </a:rPr>
              <a:t> </a:t>
            </a:r>
            <a:r>
              <a:rPr lang="de-CH" sz="2000" dirty="0" err="1" smtClean="0">
                <a:latin typeface="+mj-lt"/>
              </a:rPr>
              <a:t>group</a:t>
            </a:r>
            <a:r>
              <a:rPr lang="de-CH" sz="2000" dirty="0" smtClean="0">
                <a:latin typeface="+mj-lt"/>
              </a:rPr>
              <a:t> 15-49; Eastern Europe;</a:t>
            </a:r>
          </a:p>
          <a:p>
            <a:r>
              <a:rPr lang="de-CH" sz="2000" dirty="0" smtClean="0">
                <a:latin typeface="+mj-lt"/>
              </a:rPr>
              <a:t>MEN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27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B195-39B0-423C-9973-D33A0AB07FF0}" type="datetime1">
              <a:rPr lang="en-GB"/>
              <a:pPr/>
              <a:t>06/06/2013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Aligning NCD control with health systems strengthening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F7DE-A875-4FEE-820B-BF63AA88AEAA}" type="slidenum">
              <a:rPr lang="en-GB"/>
              <a:pPr/>
              <a:t>8</a:t>
            </a:fld>
            <a:endParaRPr lang="en-GB"/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1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4443" y="1628800"/>
            <a:ext cx="7118350" cy="3662363"/>
          </a:xfrm>
          <a:noFill/>
          <a:ln/>
        </p:spPr>
      </p:pic>
      <p:sp>
        <p:nvSpPr>
          <p:cNvPr id="2" name="TextBox 1"/>
          <p:cNvSpPr txBox="1"/>
          <p:nvPr/>
        </p:nvSpPr>
        <p:spPr>
          <a:xfrm>
            <a:off x="6732240" y="5301208"/>
            <a:ext cx="1516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Source: WHO 2005</a:t>
            </a:r>
            <a:endParaRPr lang="en-GB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NCD </a:t>
            </a:r>
            <a:r>
              <a:rPr lang="de-CH" dirty="0" err="1" smtClean="0"/>
              <a:t>control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role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services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983300"/>
              </p:ext>
            </p:extLst>
          </p:nvPr>
        </p:nvGraphicFramePr>
        <p:xfrm>
          <a:off x="719138" y="1666875"/>
          <a:ext cx="8061324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108"/>
                <a:gridCol w="2687108"/>
                <a:gridCol w="2687108"/>
              </a:tblGrid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Non-health sector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Health services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Primary prevention of NCDs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Actors outside</a:t>
                      </a:r>
                      <a:r>
                        <a:rPr lang="en-US" baseline="0" noProof="0" dirty="0" smtClean="0"/>
                        <a:t> the health sector have an important role to play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Some</a:t>
                      </a:r>
                      <a:r>
                        <a:rPr lang="en-US" baseline="0" noProof="0" smtClean="0"/>
                        <a:t> role, for example in terms education and behavioural change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Secondary prevention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School</a:t>
                      </a:r>
                      <a:r>
                        <a:rPr lang="en-US" baseline="0" noProof="0" dirty="0" smtClean="0"/>
                        <a:t> health and others have limited role to play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Most interventions are health service related. PHC has an important role to play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Treatment/care of NCDs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Social</a:t>
                      </a:r>
                      <a:r>
                        <a:rPr lang="en-US" baseline="0" noProof="0" dirty="0" smtClean="0"/>
                        <a:t> sector has some a role to play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Most</a:t>
                      </a:r>
                      <a:r>
                        <a:rPr lang="en-US" baseline="0" noProof="0" dirty="0" smtClean="0"/>
                        <a:t> interventions are health service related with an emphasis on PHC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9A89-CD6B-4D43-8AC7-B13CB1FC6BC4}" type="datetime1">
              <a:rPr lang="en-GB" smtClean="0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Aligning NCD control with health systems strengthening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0A32-4E8F-4F2C-87DE-58A942DCAEB7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436096" y="2924944"/>
            <a:ext cx="3528392" cy="3312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347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HVER" val="1.0"/>
  <p:tag name="TPHLANGUAGE" val="D"/>
</p:tagLst>
</file>

<file path=ppt/theme/theme1.xml><?xml version="1.0" encoding="utf-8"?>
<a:theme xmlns:a="http://schemas.openxmlformats.org/drawingml/2006/main" name="2.0 Swiss TPH ppt Template">
  <a:themeElements>
    <a:clrScheme name="2.0 Swiss TPH ppt Template 1">
      <a:dk1>
        <a:srgbClr val="000000"/>
      </a:dk1>
      <a:lt1>
        <a:srgbClr val="FFFFFF"/>
      </a:lt1>
      <a:dk2>
        <a:srgbClr val="BF3227"/>
      </a:dk2>
      <a:lt2>
        <a:srgbClr val="468AB2"/>
      </a:lt2>
      <a:accent1>
        <a:srgbClr val="E5E5D0"/>
      </a:accent1>
      <a:accent2>
        <a:srgbClr val="8E8A82"/>
      </a:accent2>
      <a:accent3>
        <a:srgbClr val="FFFFFF"/>
      </a:accent3>
      <a:accent4>
        <a:srgbClr val="000000"/>
      </a:accent4>
      <a:accent5>
        <a:srgbClr val="F0F0E4"/>
      </a:accent5>
      <a:accent6>
        <a:srgbClr val="807D75"/>
      </a:accent6>
      <a:hlink>
        <a:srgbClr val="526B62"/>
      </a:hlink>
      <a:folHlink>
        <a:srgbClr val="B2C654"/>
      </a:folHlink>
    </a:clrScheme>
    <a:fontScheme name="2.0 Swiss TPH ppt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.0 Swiss TPH ppt Template 1">
        <a:dk1>
          <a:srgbClr val="000000"/>
        </a:dk1>
        <a:lt1>
          <a:srgbClr val="FFFFFF"/>
        </a:lt1>
        <a:dk2>
          <a:srgbClr val="BF3227"/>
        </a:dk2>
        <a:lt2>
          <a:srgbClr val="468AB2"/>
        </a:lt2>
        <a:accent1>
          <a:srgbClr val="E5E5D0"/>
        </a:accent1>
        <a:accent2>
          <a:srgbClr val="8E8A82"/>
        </a:accent2>
        <a:accent3>
          <a:srgbClr val="FFFFFF"/>
        </a:accent3>
        <a:accent4>
          <a:srgbClr val="000000"/>
        </a:accent4>
        <a:accent5>
          <a:srgbClr val="F0F0E4"/>
        </a:accent5>
        <a:accent6>
          <a:srgbClr val="807D75"/>
        </a:accent6>
        <a:hlink>
          <a:srgbClr val="526B62"/>
        </a:hlink>
        <a:folHlink>
          <a:srgbClr val="B2C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2.0 Swiss TPH ppt Template</Template>
  <TotalTime>0</TotalTime>
  <Words>3068</Words>
  <Application>Microsoft Office PowerPoint</Application>
  <PresentationFormat>On-screen Show (4:3)</PresentationFormat>
  <Paragraphs>825</Paragraphs>
  <Slides>50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2.0 Swiss TPH ppt Template</vt:lpstr>
      <vt:lpstr>Document</vt:lpstr>
      <vt:lpstr>Chart</vt:lpstr>
      <vt:lpstr>Worksheet</vt:lpstr>
      <vt:lpstr>Swiss Centre for International Health  Health Systems Support Unit</vt:lpstr>
      <vt:lpstr>Objectives of the session</vt:lpstr>
      <vt:lpstr>Structure</vt:lpstr>
      <vt:lpstr>PowerPoint Presentation</vt:lpstr>
      <vt:lpstr>Global burden of disease (Murray et al. Lancet 2012)</vt:lpstr>
      <vt:lpstr>Years lost due to disability: leading causes by region</vt:lpstr>
      <vt:lpstr>PowerPoint Presentation</vt:lpstr>
      <vt:lpstr>PowerPoint Presentation</vt:lpstr>
      <vt:lpstr>NCD control and the role of health services</vt:lpstr>
      <vt:lpstr>Global Strategies</vt:lpstr>
      <vt:lpstr>Foundations</vt:lpstr>
      <vt:lpstr>PowerPoint Presentation</vt:lpstr>
      <vt:lpstr>Dynamic architecture and interconnectedness of the health system building blocks</vt:lpstr>
      <vt:lpstr>Governance Functions according to WHR 2000</vt:lpstr>
      <vt:lpstr>Health System Governance Principles  (Siddiqi et al. 2009)</vt:lpstr>
      <vt:lpstr>Governance principles</vt:lpstr>
      <vt:lpstr>Governance principles</vt:lpstr>
      <vt:lpstr>Three ways of moving towards universal coverage</vt:lpstr>
      <vt:lpstr>Characteristics of different health insurance mechanisms</vt:lpstr>
      <vt:lpstr>Health financing for NCDs – key points</vt:lpstr>
      <vt:lpstr>Financing and delivery - four basic health systems</vt:lpstr>
      <vt:lpstr>Financing and delivery - four basic health systems </vt:lpstr>
      <vt:lpstr>Contribution of WHO PEN to Health System Building Blocks (2010)</vt:lpstr>
      <vt:lpstr>Systems are increasingly fragmented Medicines &amp; Technologies building block – Tanzania 2007</vt:lpstr>
      <vt:lpstr>Essential tools and technologies for NCD at PHC</vt:lpstr>
      <vt:lpstr>Core of medicine for NCD at PHC</vt:lpstr>
      <vt:lpstr>Contribution of WHO PEN to Health System Building Blocks (2010)</vt:lpstr>
      <vt:lpstr>PowerPoint Presentation</vt:lpstr>
      <vt:lpstr>PowerPoint Presentation</vt:lpstr>
      <vt:lpstr>Ad hoc priority setting and rational priority setting</vt:lpstr>
      <vt:lpstr>PowerPoint Presentation</vt:lpstr>
      <vt:lpstr>Relevance of HR</vt:lpstr>
      <vt:lpstr>Human Resource distribution</vt:lpstr>
      <vt:lpstr>Workforce composition </vt:lpstr>
      <vt:lpstr>Performance and productivity of HRH</vt:lpstr>
      <vt:lpstr>Contribution of WHO PEN to Health System Building Blocks (2010)</vt:lpstr>
      <vt:lpstr>Vertical – Horizontal - Diagonal</vt:lpstr>
      <vt:lpstr>PowerPoint Presentation</vt:lpstr>
      <vt:lpstr>Broad range of health providers</vt:lpstr>
      <vt:lpstr>Providers</vt:lpstr>
      <vt:lpstr>Providers</vt:lpstr>
      <vt:lpstr>PowerPoint Presentation</vt:lpstr>
      <vt:lpstr>Contribution of WHO PEN to Health System Building Blocks (2010)</vt:lpstr>
      <vt:lpstr>NCD and the role of primary care</vt:lpstr>
      <vt:lpstr>Group work: Analysis of options for aligning NCD control with health systems strengthening</vt:lpstr>
      <vt:lpstr>PowerPoint Presentation</vt:lpstr>
      <vt:lpstr>PowerPoint Presentation</vt:lpstr>
      <vt:lpstr>Key messages / conclusions (1)</vt:lpstr>
      <vt:lpstr>Key messages / conclusions (2)</vt:lpstr>
      <vt:lpstr>Key messages / conclusions (3)</vt:lpstr>
    </vt:vector>
  </TitlesOfParts>
  <Company>Swiss Tropical and Public Health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Swiss Centre for International Health  Systems Performance and Monitoring Unit</dc:title>
  <dc:creator>wyss</dc:creator>
  <cp:lastModifiedBy>Kaspar Wyss</cp:lastModifiedBy>
  <cp:revision>42</cp:revision>
  <dcterms:created xsi:type="dcterms:W3CDTF">2010-05-25T17:08:32Z</dcterms:created>
  <dcterms:modified xsi:type="dcterms:W3CDTF">2013-06-06T11:32:18Z</dcterms:modified>
</cp:coreProperties>
</file>