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340" r:id="rId2"/>
    <p:sldId id="373" r:id="rId3"/>
    <p:sldId id="369" r:id="rId4"/>
    <p:sldId id="338" r:id="rId5"/>
    <p:sldId id="372" r:id="rId6"/>
    <p:sldId id="341" r:id="rId7"/>
    <p:sldId id="343" r:id="rId8"/>
    <p:sldId id="357" r:id="rId9"/>
    <p:sldId id="358" r:id="rId10"/>
    <p:sldId id="360" r:id="rId11"/>
    <p:sldId id="368" r:id="rId12"/>
    <p:sldId id="363" r:id="rId13"/>
    <p:sldId id="344" r:id="rId14"/>
    <p:sldId id="361" r:id="rId15"/>
    <p:sldId id="362" r:id="rId16"/>
    <p:sldId id="364" r:id="rId17"/>
    <p:sldId id="365" r:id="rId18"/>
    <p:sldId id="366" r:id="rId19"/>
    <p:sldId id="367" r:id="rId20"/>
    <p:sldId id="370" r:id="rId21"/>
  </p:sldIdLst>
  <p:sldSz cx="10693400" cy="7561263"/>
  <p:notesSz cx="6662738" cy="9832975"/>
  <p:defaultTextStyle>
    <a:defPPr>
      <a:defRPr lang="en-US"/>
    </a:defPPr>
    <a:lvl1pPr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96CCEE"/>
    <a:srgbClr val="72BBE8"/>
    <a:srgbClr val="1E7FB8"/>
    <a:srgbClr val="C4DAF4"/>
    <a:srgbClr val="4189DD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46" autoAdjust="0"/>
    <p:restoredTop sz="94659" autoAdjust="0"/>
  </p:normalViewPr>
  <p:slideViewPr>
    <p:cSldViewPr snapToGrid="0">
      <p:cViewPr varScale="1">
        <p:scale>
          <a:sx n="85" d="100"/>
          <a:sy n="85" d="100"/>
        </p:scale>
        <p:origin x="-1452" y="-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World Health Organization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1B409EA6-33D1-434D-889C-DA84084F6DFA}" type="datetime3">
              <a:rPr lang="en-US"/>
              <a:pPr/>
              <a:t>6 June 2013</a:t>
            </a:fld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1FDA58D8-0923-461D-8D99-DB5B16F6104D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6635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World Health Organization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D88445BB-5244-4A8E-A9F6-B2019F2E716E}" type="datetime3">
              <a:rPr lang="en-US"/>
              <a:pPr/>
              <a:t>6 June 2013</a:t>
            </a:fld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738188"/>
            <a:ext cx="5211762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19584699-1E98-47F0-AE9B-0763CBAC28F7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654211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World Health Organization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D9010A1-75E9-429E-8A45-4C843547E1D7}" type="datetime3">
              <a:rPr lang="en-US"/>
              <a:pPr/>
              <a:t>6 June 2013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6795CE-5527-4E27-AEF4-16E30C32AB22}" type="slidenum">
              <a:rPr lang="en-US"/>
              <a:pPr/>
              <a:t>1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World Health Organization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59F6621-6A29-408F-B7AC-AE985CABD4C0}" type="datetime3">
              <a:rPr lang="en-US"/>
              <a:pPr/>
              <a:t>6 June 2013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4415BE-22EA-444D-91D7-0B43579123C6}" type="slidenum">
              <a:rPr lang="en-US"/>
              <a:pPr/>
              <a:t>4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0" tIns="0" rIns="0" bIns="0"/>
          <a:lstStyle/>
          <a:p>
            <a:pPr algn="l" rtl="0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6BFF82-8D63-48EA-B041-50F22A83AB9E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I</a:t>
            </a:r>
          </a:p>
          <a:p>
            <a:pPr eaLnBrk="1" hangingPunct="1"/>
            <a:r>
              <a:rPr lang="en-GB" dirty="0" smtClean="0"/>
              <a:t>It should be noted that many people in low- and middle-income countries earn less than the lowest-paid government worker. For these populations asthma treatment would be even more unaffordable.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7C9095-4957-4E70-8CFE-54528172CFFD}" type="slidenum">
              <a:rPr lang="fr-FR" sz="1200" b="0" smtClean="0">
                <a:solidFill>
                  <a:schemeClr val="tx1"/>
                </a:solidFill>
              </a:rPr>
              <a:pPr eaLnBrk="1" hangingPunct="1"/>
              <a:t>9</a:t>
            </a:fld>
            <a:endParaRPr lang="fr-FR" sz="1200" b="0" smtClean="0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946150"/>
            <a:ext cx="4803775" cy="339883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1800" y="4675785"/>
            <a:ext cx="4603766" cy="3776136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865188"/>
            <a:ext cx="4852988" cy="3433762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1109" y="4672181"/>
            <a:ext cx="4734176" cy="3875387"/>
          </a:xfrm>
          <a:noFill/>
        </p:spPr>
        <p:txBody>
          <a:bodyPr lIns="91201" tIns="45598" rIns="91201" bIns="45598"/>
          <a:lstStyle/>
          <a:p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515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0050" y="0"/>
            <a:ext cx="2673350" cy="6607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867650" cy="6607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2195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08" y="2348407"/>
            <a:ext cx="9089786" cy="1621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614" y="4283975"/>
            <a:ext cx="7486174" cy="1932394"/>
          </a:xfrm>
        </p:spPr>
        <p:txBody>
          <a:bodyPr/>
          <a:lstStyle>
            <a:lvl1pPr marL="0" indent="0" algn="ctr">
              <a:buNone/>
              <a:defRPr/>
            </a:lvl1pPr>
            <a:lvl2pPr marL="457246" indent="0" algn="ctr">
              <a:buNone/>
              <a:defRPr/>
            </a:lvl2pPr>
            <a:lvl3pPr marL="914491" indent="0" algn="ctr">
              <a:buNone/>
              <a:defRPr/>
            </a:lvl3pPr>
            <a:lvl4pPr marL="1371737" indent="0" algn="ctr">
              <a:buNone/>
              <a:defRPr/>
            </a:lvl4pPr>
            <a:lvl5pPr marL="1828983" indent="0" algn="ctr">
              <a:buNone/>
              <a:defRPr/>
            </a:lvl5pPr>
            <a:lvl6pPr marL="2286229" indent="0" algn="ctr">
              <a:buNone/>
              <a:defRPr/>
            </a:lvl6pPr>
            <a:lvl7pPr marL="2743474" indent="0" algn="ctr">
              <a:buNone/>
              <a:defRPr/>
            </a:lvl7pPr>
            <a:lvl8pPr marL="3200720" indent="0" algn="ctr">
              <a:buNone/>
              <a:defRPr/>
            </a:lvl8pPr>
            <a:lvl9pPr marL="365796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250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663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3270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5" y="1522413"/>
            <a:ext cx="4772025" cy="5084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1950" y="1522413"/>
            <a:ext cx="4772025" cy="5084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490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502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158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52241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2722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80166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693400" cy="1365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7525" y="1522413"/>
            <a:ext cx="9696450" cy="508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0" y="1374775"/>
            <a:ext cx="106934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588" y="6632575"/>
            <a:ext cx="10693400" cy="928688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1084263" y="7085013"/>
            <a:ext cx="49672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1042988" rtl="0"/>
            <a:r>
              <a:rPr lang="en-US" sz="1400" dirty="0" smtClean="0">
                <a:solidFill>
                  <a:srgbClr val="96CCEE"/>
                </a:solidFill>
                <a:latin typeface="Arial Narrow" pitchFamily="34" charset="0"/>
              </a:rPr>
              <a:t>Access</a:t>
            </a:r>
            <a:r>
              <a:rPr lang="en-US" sz="1400" baseline="0" dirty="0" smtClean="0">
                <a:solidFill>
                  <a:srgbClr val="96CCEE"/>
                </a:solidFill>
                <a:latin typeface="Arial Narrow" pitchFamily="34" charset="0"/>
              </a:rPr>
              <a:t> to essential medicines for NCDs</a:t>
            </a:r>
            <a:r>
              <a:rPr lang="en-US" sz="1400" dirty="0" smtClean="0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000" baseline="12000" dirty="0">
                <a:solidFill>
                  <a:schemeClr val="bg1"/>
                </a:solidFill>
                <a:latin typeface="Arial Narrow" pitchFamily="34" charset="0"/>
              </a:rPr>
              <a:t>|</a:t>
            </a:r>
            <a:r>
              <a:rPr lang="en-US" sz="1400" dirty="0">
                <a:solidFill>
                  <a:srgbClr val="96CCEE"/>
                </a:solidFill>
                <a:latin typeface="Arial Narrow" pitchFamily="34" charset="0"/>
              </a:rPr>
              <a:t>  </a:t>
            </a:r>
            <a:fld id="{B586E4A2-D537-47CE-A91D-7BDF947DB1AF}" type="datetime4">
              <a:rPr lang="en-US" sz="1400" b="0">
                <a:solidFill>
                  <a:srgbClr val="96CCEE"/>
                </a:solidFill>
                <a:latin typeface="Arial Narrow" pitchFamily="34" charset="0"/>
              </a:rPr>
              <a:pPr defTabSz="1042988" rtl="0"/>
              <a:t>June 6, 2013</a:t>
            </a:fld>
            <a:endParaRPr lang="en-US" sz="1400" dirty="0">
              <a:solidFill>
                <a:srgbClr val="96CCEE"/>
              </a:solidFill>
              <a:latin typeface="Arial Narrow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20688" y="7054850"/>
            <a:ext cx="415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1042988" rtl="0"/>
            <a:fld id="{57A6A92B-FC3F-4879-857C-EDAF41492082}" type="slidenum">
              <a:rPr lang="ar-SA" sz="1700">
                <a:solidFill>
                  <a:srgbClr val="72BBE8"/>
                </a:solidFill>
                <a:latin typeface="Arial Narrow" pitchFamily="34" charset="0"/>
              </a:rPr>
              <a:pPr algn="r" defTabSz="1042988" rtl="0"/>
              <a:t>‹N°›</a:t>
            </a:fld>
            <a:r>
              <a:rPr lang="en-US" sz="1700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400" baseline="14000">
                <a:solidFill>
                  <a:schemeClr val="bg1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7185" name="Picture 17" descr="WHO-EN-white-H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6659563"/>
            <a:ext cx="2581275" cy="790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2pPr>
      <a:lvl3pPr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3pPr>
      <a:lvl4pPr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4pPr>
      <a:lvl5pPr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90525" indent="-390525" algn="l" defTabSz="1042988" rtl="0" fontAlgn="base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919163" indent="-322263" algn="l" defTabSz="1042988" rtl="0" fontAlgn="base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400">
          <a:solidFill>
            <a:srgbClr val="000066"/>
          </a:solidFill>
          <a:latin typeface="+mn-lt"/>
          <a:cs typeface="+mn-cs"/>
        </a:defRPr>
      </a:lvl2pPr>
      <a:lvl3pPr marL="1433513" indent="-307975" algn="l" defTabSz="1042988" rtl="0" fontAlgn="base">
        <a:spcBef>
          <a:spcPct val="20000"/>
        </a:spcBef>
        <a:spcAft>
          <a:spcPct val="0"/>
        </a:spcAft>
        <a:buClr>
          <a:srgbClr val="1E7FB8"/>
        </a:buClr>
        <a:buChar char="•"/>
        <a:defRPr sz="2400">
          <a:solidFill>
            <a:srgbClr val="000066"/>
          </a:solidFill>
          <a:latin typeface="Arial Narrow" pitchFamily="34" charset="0"/>
          <a:cs typeface="+mn-cs"/>
        </a:defRPr>
      </a:lvl3pPr>
      <a:lvl4pPr marL="1898650" indent="-258763" algn="l" defTabSz="1042988" rtl="0" fontAlgn="base">
        <a:spcBef>
          <a:spcPct val="20000"/>
        </a:spcBef>
        <a:spcAft>
          <a:spcPct val="0"/>
        </a:spcAft>
        <a:buClr>
          <a:srgbClr val="1E7FB8"/>
        </a:buClr>
        <a:buChar char="–"/>
        <a:defRPr sz="2400">
          <a:solidFill>
            <a:srgbClr val="000066"/>
          </a:solidFill>
          <a:latin typeface="Arial Narrow" pitchFamily="34" charset="0"/>
          <a:cs typeface="+mn-cs"/>
        </a:defRPr>
      </a:lvl4pPr>
      <a:lvl5pPr marL="2268538" indent="-165100" algn="r" defTabSz="104298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5pPr>
      <a:lvl6pPr marL="2725738" indent="-165100" algn="r" defTabSz="104298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6pPr>
      <a:lvl7pPr marL="3182938" indent="-165100" algn="r" defTabSz="104298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7pPr>
      <a:lvl8pPr marL="3640138" indent="-165100" algn="r" defTabSz="104298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8pPr>
      <a:lvl9pPr marL="4097338" indent="-165100" algn="r" defTabSz="104298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dalliance.org/policyseries" TargetMode="External"/><Relationship Id="rId2" Type="http://schemas.openxmlformats.org/officeDocument/2006/relationships/hyperlink" Target="http://www.who.int/medicines/areas/policy/access_noncommunicable/en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91" name="Rectangle 7"/>
          <p:cNvSpPr>
            <a:spLocks noChangeArrowheads="1"/>
          </p:cNvSpPr>
          <p:nvPr/>
        </p:nvSpPr>
        <p:spPr bwMode="auto">
          <a:xfrm>
            <a:off x="0" y="5310188"/>
            <a:ext cx="10693400" cy="2251075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46789" name="Picture 5" descr="WHO-EN-white-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550" y="5578475"/>
            <a:ext cx="4430713" cy="1362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792" name="Rectangle 8"/>
          <p:cNvSpPr>
            <a:spLocks noChangeArrowheads="1"/>
          </p:cNvSpPr>
          <p:nvPr/>
        </p:nvSpPr>
        <p:spPr bwMode="auto">
          <a:xfrm>
            <a:off x="779463" y="1249362"/>
            <a:ext cx="9248457" cy="4013518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66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defTabSz="1042988" rtl="0"/>
            <a:r>
              <a:rPr lang="en-US" sz="5000" dirty="0" smtClean="0">
                <a:solidFill>
                  <a:schemeClr val="bg1"/>
                </a:solidFill>
              </a:rPr>
              <a:t>Improving access to essential medicines for NCDs in LMICs</a:t>
            </a:r>
          </a:p>
          <a:p>
            <a:pPr algn="ctr" defTabSz="1042988" rtl="0"/>
            <a:endParaRPr lang="en-US" sz="3600" dirty="0" smtClean="0">
              <a:solidFill>
                <a:schemeClr val="bg1"/>
              </a:solidFill>
            </a:endParaRPr>
          </a:p>
          <a:p>
            <a:pPr algn="ctr" defTabSz="1042988" rtl="0"/>
            <a:endParaRPr lang="en-US" sz="3600" dirty="0" smtClean="0">
              <a:solidFill>
                <a:schemeClr val="bg1"/>
              </a:solidFill>
            </a:endParaRPr>
          </a:p>
          <a:p>
            <a:pPr algn="ctr" defTabSz="1042988" rtl="0"/>
            <a:r>
              <a:rPr lang="en-US" sz="3600" dirty="0" smtClean="0">
                <a:solidFill>
                  <a:schemeClr val="bg1"/>
                </a:solidFill>
              </a:rPr>
              <a:t>Cécile </a:t>
            </a:r>
            <a:r>
              <a:rPr lang="en-US" sz="3600" dirty="0" err="1" smtClean="0">
                <a:solidFill>
                  <a:schemeClr val="bg1"/>
                </a:solidFill>
              </a:rPr>
              <a:t>Macé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 defTabSz="1042988" rtl="0"/>
            <a:r>
              <a:rPr lang="en-US" sz="2400" dirty="0" smtClean="0">
                <a:solidFill>
                  <a:schemeClr val="bg1"/>
                </a:solidFill>
              </a:rPr>
              <a:t>Essential Medicines and Health Products Department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500"/>
              <a:t>Adequacy Consumption of Opioid Analgesics (2007)</a:t>
            </a:r>
          </a:p>
        </p:txBody>
      </p:sp>
      <p:pic>
        <p:nvPicPr>
          <p:cNvPr id="11267" name="Picture 4" descr="WorldMap_2007_AC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42" y="1171934"/>
            <a:ext cx="8899302" cy="5619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2905412" y="1795800"/>
            <a:ext cx="3956186" cy="2380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4306" tIns="52153" rIns="104306" bIns="52153" anchor="ctr"/>
          <a:lstStyle/>
          <a:p>
            <a:endParaRPr lang="en-US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2168034" y="1636524"/>
            <a:ext cx="6357332" cy="351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4306" tIns="52153" rIns="104306" bIns="52153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/>
            <a:r>
              <a:rPr lang="en-GB" sz="1600" b="0">
                <a:solidFill>
                  <a:schemeClr val="tx1"/>
                </a:solidFill>
              </a:rPr>
              <a:t>from: Seya MJ et al, J Pain &amp; Pall Care Pharmacother 2011;</a:t>
            </a:r>
            <a:r>
              <a:rPr lang="en-GB" sz="1600">
                <a:solidFill>
                  <a:schemeClr val="tx1"/>
                </a:solidFill>
              </a:rPr>
              <a:t>25</a:t>
            </a:r>
            <a:r>
              <a:rPr lang="en-GB" sz="1600" b="0">
                <a:solidFill>
                  <a:schemeClr val="tx1"/>
                </a:solidFill>
              </a:rPr>
              <a:t>:6-18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38133" y="3066107"/>
            <a:ext cx="711306" cy="4763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r>
              <a:rPr lang="en-GB" sz="900">
                <a:solidFill>
                  <a:schemeClr val="tx1"/>
                </a:solidFill>
              </a:rPr>
              <a:t>Sources </a:t>
            </a:r>
          </a:p>
          <a:p>
            <a:pPr algn="ctr" defTabSz="488999" rtl="0"/>
            <a:r>
              <a:rPr lang="en-GB" sz="900">
                <a:solidFill>
                  <a:schemeClr val="tx1"/>
                </a:solidFill>
              </a:rPr>
              <a:t>de 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Financement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27019" y="4099786"/>
            <a:ext cx="711306" cy="4747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Structure 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d'appro-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visionnement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27019" y="4892115"/>
            <a:ext cx="711306" cy="4763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1er point 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de stockage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27019" y="5606641"/>
            <a:ext cx="711306" cy="39695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2ème point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de stockage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38134" y="6957886"/>
            <a:ext cx="700191" cy="39537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Structure 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dispensatrice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742020" y="2821452"/>
            <a:ext cx="738297" cy="933904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0956" rIns="0" bIns="50956" anchor="ctr" anchorCtr="1">
            <a:spAutoFit/>
          </a:bodyPr>
          <a:lstStyle/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FONDS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MONDIAL</a:t>
            </a: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149521" y="2822639"/>
            <a:ext cx="504900" cy="931529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CDR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(15)</a:t>
            </a: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7559210" y="2822639"/>
            <a:ext cx="698604" cy="931529"/>
          </a:xfrm>
          <a:prstGeom prst="rect">
            <a:avLst/>
          </a:prstGeom>
          <a:solidFill>
            <a:srgbClr val="FFD8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U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S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A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I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D</a:t>
            </a: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275226" y="4256982"/>
            <a:ext cx="543006" cy="228648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800">
                <a:solidFill>
                  <a:schemeClr val="tx1"/>
                </a:solidFill>
              </a:rPr>
              <a:t>ASRAMES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7602079" y="4971507"/>
            <a:ext cx="309609" cy="246114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9197" tIns="49780" rIns="39197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PNT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30223" y="0"/>
            <a:ext cx="6765341" cy="336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>
            <a:spAutoFit/>
          </a:bodyPr>
          <a:lstStyle>
            <a:lvl1pPr defTabSz="4889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4889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4889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4889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4889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algn="r" defTabSz="488950" rtl="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algn="r" defTabSz="488950" rtl="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algn="r" defTabSz="488950" rtl="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algn="r" defTabSz="488950" rtl="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fr-BE"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Systèmes d'approvisionnement des produits pharmaceutiques en RDC Mai 2009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5190309" y="6718124"/>
            <a:ext cx="777990" cy="158783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Antennes PEV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10321870" y="6956299"/>
            <a:ext cx="233397" cy="23817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49780" rIns="0" bIns="49780" anchor="ctr"/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6238214" y="5757485"/>
            <a:ext cx="854202" cy="246115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8796" tIns="49780" rIns="58796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HGR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3092909" y="4971507"/>
            <a:ext cx="543006" cy="228648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99" tIns="49780" rIns="19599" bIns="49780" anchor="ctr">
            <a:spAutoFit/>
          </a:bodyPr>
          <a:lstStyle/>
          <a:p>
            <a:pPr algn="ctr" defTabSz="488999" rtl="0"/>
            <a:r>
              <a:rPr lang="fr-FR" sz="800">
                <a:solidFill>
                  <a:schemeClr val="tx1"/>
                </a:solidFill>
              </a:rPr>
              <a:t>AGETRAF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7602078" y="4256982"/>
            <a:ext cx="388996" cy="246114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ASF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4606021" y="2822639"/>
            <a:ext cx="584287" cy="931529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561" tIns="49780" rIns="99561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U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N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I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C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E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3518423" y="2822639"/>
            <a:ext cx="430277" cy="931529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561" tIns="49780" rIns="99561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O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M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S</a:t>
            </a: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8300682" y="2822639"/>
            <a:ext cx="855790" cy="931529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F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N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U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A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P</a:t>
            </a: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3989980" y="2822639"/>
            <a:ext cx="577936" cy="931529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561" tIns="49780" rIns="99561" bIns="49780" anchor="ctr">
            <a:spAutoFit/>
          </a:bodyPr>
          <a:lstStyle/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BM</a:t>
            </a: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7325812" y="2822639"/>
            <a:ext cx="196879" cy="931529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G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A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V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I</a:t>
            </a: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993923" y="525574"/>
            <a:ext cx="1476594" cy="712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MEDICAMENTS 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ESSENTIELS</a:t>
            </a:r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2508622" y="525574"/>
            <a:ext cx="801807" cy="712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ARVs</a:t>
            </a: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3364412" y="525574"/>
            <a:ext cx="932000" cy="712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PALUDISME</a:t>
            </a:r>
          </a:p>
          <a:p>
            <a:pPr algn="ctr" defTabSz="488999" rtl="0"/>
            <a:r>
              <a:rPr lang="fr-FR" sz="900">
                <a:solidFill>
                  <a:srgbClr val="FF6600"/>
                </a:solidFill>
              </a:rPr>
              <a:t>Y compris CTA</a:t>
            </a:r>
          </a:p>
          <a:p>
            <a:pPr algn="ctr" defTabSz="488999" rtl="0"/>
            <a:r>
              <a:rPr lang="fr-FR" sz="900">
                <a:solidFill>
                  <a:srgbClr val="FF6600"/>
                </a:solidFill>
              </a:rPr>
              <a:t> </a:t>
            </a: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4337694" y="525574"/>
            <a:ext cx="309609" cy="712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TB</a:t>
            </a:r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4685408" y="525574"/>
            <a:ext cx="698604" cy="712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IO</a:t>
            </a: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5423705" y="525574"/>
            <a:ext cx="544594" cy="712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49780" rIns="0" bIns="49780" anchor="ctr"/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ARVs 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Ped</a:t>
            </a:r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6046098" y="525574"/>
            <a:ext cx="777990" cy="712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REACTIFS 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sécurité 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du sang 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(+ test HIV)</a:t>
            </a:r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6860607" y="525574"/>
            <a:ext cx="662085" cy="7129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VACCINS</a:t>
            </a:r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7559210" y="525574"/>
            <a:ext cx="620804" cy="7129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Préservatifs</a:t>
            </a:r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8257814" y="525574"/>
            <a:ext cx="776402" cy="7129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Contraceptifs</a:t>
            </a: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9077086" y="525574"/>
            <a:ext cx="1400383" cy="7129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Dispositifs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Médicaux</a:t>
            </a:r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993923" y="446182"/>
            <a:ext cx="1476594" cy="79392"/>
          </a:xfrm>
          <a:prstGeom prst="rect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endParaRPr lang="en-US"/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8260990" y="446182"/>
            <a:ext cx="776402" cy="79392"/>
          </a:xfrm>
          <a:prstGeom prst="rect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endParaRPr lang="en-US"/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 flipV="1">
            <a:off x="7559210" y="446182"/>
            <a:ext cx="622392" cy="79392"/>
          </a:xfrm>
          <a:prstGeom prst="rect">
            <a:avLst/>
          </a:prstGeom>
          <a:solidFill>
            <a:srgbClr val="99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endParaRPr lang="en-US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6046098" y="446182"/>
            <a:ext cx="777990" cy="79392"/>
          </a:xfrm>
          <a:prstGeom prst="rect">
            <a:avLst/>
          </a:prstGeom>
          <a:solidFill>
            <a:srgbClr val="00808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endParaRPr lang="en-US"/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3364412" y="446182"/>
            <a:ext cx="932000" cy="79392"/>
          </a:xfrm>
          <a:prstGeom prst="rect">
            <a:avLst/>
          </a:prstGeom>
          <a:solidFill>
            <a:srgbClr val="FBE7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endParaRPr lang="en-US"/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4336107" y="446182"/>
            <a:ext cx="311196" cy="79392"/>
          </a:xfrm>
          <a:prstGeom prst="rect">
            <a:avLst/>
          </a:prstGeom>
          <a:solidFill>
            <a:srgbClr val="FF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endParaRPr lang="en-US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4685408" y="446182"/>
            <a:ext cx="698604" cy="79392"/>
          </a:xfrm>
          <a:prstGeom prst="rect">
            <a:avLst/>
          </a:prstGeom>
          <a:solidFill>
            <a:srgbClr val="80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endParaRPr lang="en-US"/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6860607" y="446182"/>
            <a:ext cx="662085" cy="79392"/>
          </a:xfrm>
          <a:prstGeom prst="rect">
            <a:avLst/>
          </a:prstGeom>
          <a:solidFill>
            <a:srgbClr val="808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endParaRPr lang="en-US"/>
          </a:p>
        </p:txBody>
      </p:sp>
      <p:sp>
        <p:nvSpPr>
          <p:cNvPr id="5162" name="Rectangle 42"/>
          <p:cNvSpPr>
            <a:spLocks noChangeArrowheads="1"/>
          </p:cNvSpPr>
          <p:nvPr/>
        </p:nvSpPr>
        <p:spPr bwMode="auto">
          <a:xfrm>
            <a:off x="9077086" y="446182"/>
            <a:ext cx="1400383" cy="79392"/>
          </a:xfrm>
          <a:prstGeom prst="rect">
            <a:avLst/>
          </a:prstGeom>
          <a:solidFill>
            <a:srgbClr val="7404FE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endParaRPr lang="en-US"/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5423705" y="446182"/>
            <a:ext cx="544594" cy="79392"/>
          </a:xfrm>
          <a:prstGeom prst="rect">
            <a:avLst/>
          </a:prstGeom>
          <a:solidFill>
            <a:srgbClr val="67D2FB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endParaRPr lang="en-US"/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2508622" y="446182"/>
            <a:ext cx="801807" cy="7939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endParaRPr lang="en-US"/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4024911" y="4904818"/>
            <a:ext cx="388995" cy="381080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Dépôt PNT</a:t>
            </a:r>
          </a:p>
        </p:txBody>
      </p:sp>
      <p:sp>
        <p:nvSpPr>
          <p:cNvPr id="5166" name="Line 46"/>
          <p:cNvSpPr>
            <a:spLocks noChangeShapeType="1"/>
          </p:cNvSpPr>
          <p:nvPr/>
        </p:nvSpPr>
        <p:spPr bwMode="auto">
          <a:xfrm>
            <a:off x="3713714" y="4971507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 anchor="ctr">
            <a:spAutoFit/>
          </a:bodyPr>
          <a:lstStyle/>
          <a:p>
            <a:endParaRPr lang="en-US"/>
          </a:p>
        </p:txBody>
      </p:sp>
      <p:sp>
        <p:nvSpPr>
          <p:cNvPr id="5167" name="AutoShape 47"/>
          <p:cNvSpPr>
            <a:spLocks noChangeArrowheads="1"/>
          </p:cNvSpPr>
          <p:nvPr/>
        </p:nvSpPr>
        <p:spPr bwMode="auto">
          <a:xfrm>
            <a:off x="838325" y="2575974"/>
            <a:ext cx="155598" cy="1375638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 anchor="ctr">
            <a:spAutoFit/>
          </a:bodyPr>
          <a:lstStyle/>
          <a:p>
            <a:endParaRPr lang="en-US"/>
          </a:p>
        </p:txBody>
      </p:sp>
      <p:sp>
        <p:nvSpPr>
          <p:cNvPr id="5168" name="AutoShape 48"/>
          <p:cNvSpPr>
            <a:spLocks noChangeArrowheads="1"/>
          </p:cNvSpPr>
          <p:nvPr/>
        </p:nvSpPr>
        <p:spPr bwMode="auto">
          <a:xfrm>
            <a:off x="838325" y="3689044"/>
            <a:ext cx="155598" cy="1375638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 anchor="ctr">
            <a:spAutoFit/>
          </a:bodyPr>
          <a:lstStyle/>
          <a:p>
            <a:endParaRPr lang="en-US"/>
          </a:p>
        </p:txBody>
      </p:sp>
      <p:sp>
        <p:nvSpPr>
          <p:cNvPr id="5169" name="AutoShape 49"/>
          <p:cNvSpPr>
            <a:spLocks noChangeArrowheads="1"/>
          </p:cNvSpPr>
          <p:nvPr/>
        </p:nvSpPr>
        <p:spPr bwMode="auto">
          <a:xfrm>
            <a:off x="675765" y="4464529"/>
            <a:ext cx="155598" cy="1375638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 anchor="ctr">
            <a:spAutoFit/>
          </a:bodyPr>
          <a:lstStyle/>
          <a:p>
            <a:endParaRPr lang="en-US"/>
          </a:p>
        </p:txBody>
      </p:sp>
      <p:sp>
        <p:nvSpPr>
          <p:cNvPr id="5170" name="AutoShape 50"/>
          <p:cNvSpPr>
            <a:spLocks noChangeArrowheads="1"/>
          </p:cNvSpPr>
          <p:nvPr/>
        </p:nvSpPr>
        <p:spPr bwMode="auto">
          <a:xfrm>
            <a:off x="838325" y="5116508"/>
            <a:ext cx="155598" cy="1375638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 anchor="ctr">
            <a:spAutoFit/>
          </a:bodyPr>
          <a:lstStyle/>
          <a:p>
            <a:endParaRPr lang="en-US"/>
          </a:p>
        </p:txBody>
      </p:sp>
      <p:sp>
        <p:nvSpPr>
          <p:cNvPr id="5171" name="AutoShape 51"/>
          <p:cNvSpPr>
            <a:spLocks noChangeArrowheads="1"/>
          </p:cNvSpPr>
          <p:nvPr/>
        </p:nvSpPr>
        <p:spPr bwMode="auto">
          <a:xfrm>
            <a:off x="838325" y="6466166"/>
            <a:ext cx="155598" cy="1375638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 anchor="ctr">
            <a:spAutoFit/>
          </a:bodyPr>
          <a:lstStyle/>
          <a:p>
            <a:endParaRPr lang="en-US"/>
          </a:p>
        </p:txBody>
      </p:sp>
      <p:graphicFrame>
        <p:nvGraphicFramePr>
          <p:cNvPr id="5172" name="Object 52"/>
          <p:cNvGraphicFramePr>
            <a:graphicFrameLocks noChangeAspect="1"/>
          </p:cNvGraphicFramePr>
          <p:nvPr/>
        </p:nvGraphicFramePr>
        <p:xfrm>
          <a:off x="9310482" y="1"/>
          <a:ext cx="1057432" cy="347736"/>
        </p:xfrm>
        <a:graphic>
          <a:graphicData uri="http://schemas.openxmlformats.org/presentationml/2006/ole">
            <p:oleObj spid="_x0000_s257060" name="Picture" r:id="rId3" imgW="1238423" imgH="400000" progId="StaticMetafile">
              <p:embed/>
            </p:oleObj>
          </a:graphicData>
        </a:graphic>
      </p:graphicFrame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138134" y="1435402"/>
            <a:ext cx="700191" cy="212770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700">
                <a:solidFill>
                  <a:schemeClr val="tx1"/>
                </a:solidFill>
              </a:rPr>
              <a:t>Etat</a:t>
            </a:r>
          </a:p>
        </p:txBody>
      </p:sp>
      <p:sp>
        <p:nvSpPr>
          <p:cNvPr id="5174" name="Rectangle 54"/>
          <p:cNvSpPr>
            <a:spLocks noChangeArrowheads="1"/>
          </p:cNvSpPr>
          <p:nvPr/>
        </p:nvSpPr>
        <p:spPr bwMode="auto">
          <a:xfrm>
            <a:off x="138134" y="2032679"/>
            <a:ext cx="700191" cy="215444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ctr" defTabSz="488999" rtl="0"/>
            <a:r>
              <a:rPr lang="fr-FR" sz="700">
                <a:solidFill>
                  <a:schemeClr val="tx1"/>
                </a:solidFill>
              </a:rPr>
              <a:t>Bailleurs multilatéraux</a:t>
            </a:r>
          </a:p>
        </p:txBody>
      </p:sp>
      <p:sp>
        <p:nvSpPr>
          <p:cNvPr id="5175" name="Rectangle 55"/>
          <p:cNvSpPr>
            <a:spLocks noChangeArrowheads="1"/>
          </p:cNvSpPr>
          <p:nvPr/>
        </p:nvSpPr>
        <p:spPr bwMode="auto">
          <a:xfrm>
            <a:off x="138134" y="1674773"/>
            <a:ext cx="700191" cy="318351"/>
          </a:xfrm>
          <a:prstGeom prst="rect">
            <a:avLst/>
          </a:prstGeom>
          <a:solidFill>
            <a:srgbClr val="FFD8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0956" rIns="0" bIns="50956" anchor="ctr">
            <a:spAutoFit/>
          </a:bodyPr>
          <a:lstStyle/>
          <a:p>
            <a:pPr algn="ctr" defTabSz="488999" rtl="0"/>
            <a:r>
              <a:rPr lang="fr-FR" sz="700">
                <a:solidFill>
                  <a:schemeClr val="tx1"/>
                </a:solidFill>
              </a:rPr>
              <a:t>Bailleurs bilatéraux</a:t>
            </a:r>
          </a:p>
        </p:txBody>
      </p:sp>
      <p:sp>
        <p:nvSpPr>
          <p:cNvPr id="5176" name="Rectangle 56"/>
          <p:cNvSpPr>
            <a:spLocks noChangeArrowheads="1"/>
          </p:cNvSpPr>
          <p:nvPr/>
        </p:nvSpPr>
        <p:spPr bwMode="auto">
          <a:xfrm>
            <a:off x="138134" y="2272191"/>
            <a:ext cx="700191" cy="212770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0956" rIns="0" bIns="50956" anchor="ctr">
            <a:spAutoFit/>
          </a:bodyPr>
          <a:lstStyle/>
          <a:p>
            <a:pPr algn="ctr" defTabSz="488999" rtl="0"/>
            <a:r>
              <a:rPr lang="fr-FR" sz="700">
                <a:solidFill>
                  <a:schemeClr val="tx1"/>
                </a:solidFill>
              </a:rPr>
              <a:t>ONG/Privé</a:t>
            </a:r>
          </a:p>
        </p:txBody>
      </p:sp>
      <p:sp>
        <p:nvSpPr>
          <p:cNvPr id="5177" name="Rectangle 57"/>
          <p:cNvSpPr>
            <a:spLocks noChangeArrowheads="1"/>
          </p:cNvSpPr>
          <p:nvPr/>
        </p:nvSpPr>
        <p:spPr bwMode="auto">
          <a:xfrm>
            <a:off x="5617409" y="2822639"/>
            <a:ext cx="309609" cy="931529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B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D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O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M</a:t>
            </a: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6471611" y="2822639"/>
            <a:ext cx="311196" cy="931529"/>
          </a:xfrm>
          <a:prstGeom prst="rect">
            <a:avLst/>
          </a:prstGeom>
          <a:solidFill>
            <a:srgbClr val="FFD8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C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F</a:t>
            </a: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</p:txBody>
      </p:sp>
      <p:sp>
        <p:nvSpPr>
          <p:cNvPr id="5179" name="Rectangle 59"/>
          <p:cNvSpPr>
            <a:spLocks noChangeArrowheads="1"/>
          </p:cNvSpPr>
          <p:nvPr/>
        </p:nvSpPr>
        <p:spPr bwMode="auto">
          <a:xfrm>
            <a:off x="5228414" y="2813602"/>
            <a:ext cx="350889" cy="962307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800">
                <a:solidFill>
                  <a:schemeClr val="tx1"/>
                </a:solidFill>
              </a:rPr>
              <a:t>C</a:t>
            </a:r>
          </a:p>
          <a:p>
            <a:pPr algn="ctr" defTabSz="488999" rtl="0"/>
            <a:r>
              <a:rPr lang="fr-FR" sz="800">
                <a:solidFill>
                  <a:schemeClr val="tx1"/>
                </a:solidFill>
              </a:rPr>
              <a:t>L</a:t>
            </a:r>
          </a:p>
          <a:p>
            <a:pPr algn="ctr" defTabSz="488999" rtl="0"/>
            <a:r>
              <a:rPr lang="fr-FR" sz="800">
                <a:solidFill>
                  <a:schemeClr val="tx1"/>
                </a:solidFill>
              </a:rPr>
              <a:t>I</a:t>
            </a:r>
          </a:p>
          <a:p>
            <a:pPr algn="ctr" defTabSz="488999" rtl="0"/>
            <a:r>
              <a:rPr lang="fr-FR" sz="800">
                <a:solidFill>
                  <a:schemeClr val="tx1"/>
                </a:solidFill>
              </a:rPr>
              <a:t>N</a:t>
            </a:r>
          </a:p>
          <a:p>
            <a:pPr algn="ctr" defTabSz="488999" rtl="0"/>
            <a:r>
              <a:rPr lang="fr-FR" sz="800">
                <a:solidFill>
                  <a:schemeClr val="tx1"/>
                </a:solidFill>
              </a:rPr>
              <a:t>T</a:t>
            </a:r>
          </a:p>
          <a:p>
            <a:pPr algn="ctr" defTabSz="488999" rtl="0"/>
            <a:r>
              <a:rPr lang="fr-FR" sz="800">
                <a:solidFill>
                  <a:schemeClr val="tx1"/>
                </a:solidFill>
              </a:rPr>
              <a:t>O</a:t>
            </a:r>
          </a:p>
          <a:p>
            <a:pPr algn="ctr" defTabSz="488999" rtl="0"/>
            <a:r>
              <a:rPr lang="fr-FR" sz="80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5180" name="Rectangle 60"/>
          <p:cNvSpPr>
            <a:spLocks noChangeArrowheads="1"/>
          </p:cNvSpPr>
          <p:nvPr/>
        </p:nvSpPr>
        <p:spPr bwMode="auto">
          <a:xfrm>
            <a:off x="9194578" y="2822639"/>
            <a:ext cx="231809" cy="931529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F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E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G</a:t>
            </a: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</p:txBody>
      </p:sp>
      <p:sp>
        <p:nvSpPr>
          <p:cNvPr id="5181" name="Rectangle 61"/>
          <p:cNvSpPr>
            <a:spLocks noChangeArrowheads="1"/>
          </p:cNvSpPr>
          <p:nvPr/>
        </p:nvSpPr>
        <p:spPr bwMode="auto">
          <a:xfrm>
            <a:off x="6824088" y="2822639"/>
            <a:ext cx="465207" cy="931529"/>
          </a:xfrm>
          <a:prstGeom prst="rect">
            <a:avLst/>
          </a:prstGeom>
          <a:solidFill>
            <a:srgbClr val="FFD8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C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T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B</a:t>
            </a: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</p:txBody>
      </p:sp>
      <p:sp>
        <p:nvSpPr>
          <p:cNvPr id="5182" name="Rectangle 62"/>
          <p:cNvSpPr>
            <a:spLocks noChangeArrowheads="1"/>
          </p:cNvSpPr>
          <p:nvPr/>
        </p:nvSpPr>
        <p:spPr bwMode="auto">
          <a:xfrm>
            <a:off x="5617409" y="4971507"/>
            <a:ext cx="739885" cy="246114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UNICEF</a:t>
            </a:r>
          </a:p>
        </p:txBody>
      </p:sp>
      <p:sp>
        <p:nvSpPr>
          <p:cNvPr id="5183" name="Rectangle 63"/>
          <p:cNvSpPr>
            <a:spLocks noChangeArrowheads="1"/>
          </p:cNvSpPr>
          <p:nvPr/>
        </p:nvSpPr>
        <p:spPr bwMode="auto">
          <a:xfrm>
            <a:off x="7835477" y="6946772"/>
            <a:ext cx="1087598" cy="247702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CSDT </a:t>
            </a:r>
          </a:p>
        </p:txBody>
      </p:sp>
      <p:sp>
        <p:nvSpPr>
          <p:cNvPr id="5184" name="Rectangle 64"/>
          <p:cNvSpPr>
            <a:spLocks noChangeArrowheads="1"/>
          </p:cNvSpPr>
          <p:nvPr/>
        </p:nvSpPr>
        <p:spPr bwMode="auto">
          <a:xfrm>
            <a:off x="1227320" y="7356253"/>
            <a:ext cx="9327946" cy="138499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PATIENT</a:t>
            </a:r>
          </a:p>
        </p:txBody>
      </p:sp>
      <p:sp>
        <p:nvSpPr>
          <p:cNvPr id="5185" name="Rectangle 65"/>
          <p:cNvSpPr>
            <a:spLocks noChangeArrowheads="1"/>
          </p:cNvSpPr>
          <p:nvPr/>
        </p:nvSpPr>
        <p:spPr bwMode="auto">
          <a:xfrm>
            <a:off x="9855076" y="2822639"/>
            <a:ext cx="620804" cy="931529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Grossistes privés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(GP)</a:t>
            </a: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</p:txBody>
      </p: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993922" y="4190293"/>
            <a:ext cx="388996" cy="381080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BCAF Kin.</a:t>
            </a:r>
          </a:p>
        </p:txBody>
      </p:sp>
      <p:sp>
        <p:nvSpPr>
          <p:cNvPr id="5187" name="Rectangle 67"/>
          <p:cNvSpPr>
            <a:spLocks noChangeArrowheads="1"/>
          </p:cNvSpPr>
          <p:nvPr/>
        </p:nvSpPr>
        <p:spPr bwMode="auto">
          <a:xfrm>
            <a:off x="5538022" y="4182541"/>
            <a:ext cx="546181" cy="377531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99" tIns="49780" rIns="19599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CLINTON</a:t>
            </a:r>
          </a:p>
        </p:txBody>
      </p:sp>
      <p:sp>
        <p:nvSpPr>
          <p:cNvPr id="5188" name="Rectangle 68"/>
          <p:cNvSpPr>
            <a:spLocks noChangeArrowheads="1"/>
          </p:cNvSpPr>
          <p:nvPr/>
        </p:nvSpPr>
        <p:spPr bwMode="auto">
          <a:xfrm>
            <a:off x="3751820" y="4256982"/>
            <a:ext cx="311196" cy="246114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OMS</a:t>
            </a:r>
          </a:p>
        </p:txBody>
      </p:sp>
      <p:sp>
        <p:nvSpPr>
          <p:cNvPr id="5189" name="Rectangle 69"/>
          <p:cNvSpPr>
            <a:spLocks noChangeArrowheads="1"/>
          </p:cNvSpPr>
          <p:nvPr/>
        </p:nvSpPr>
        <p:spPr bwMode="auto">
          <a:xfrm>
            <a:off x="5036298" y="4256982"/>
            <a:ext cx="466794" cy="246114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UNICEF</a:t>
            </a:r>
          </a:p>
        </p:txBody>
      </p:sp>
      <p:sp>
        <p:nvSpPr>
          <p:cNvPr id="5190" name="Rectangle 70"/>
          <p:cNvSpPr>
            <a:spLocks noChangeArrowheads="1"/>
          </p:cNvSpPr>
          <p:nvPr/>
        </p:nvSpPr>
        <p:spPr bwMode="auto">
          <a:xfrm>
            <a:off x="10166272" y="4260158"/>
            <a:ext cx="231809" cy="246114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GP</a:t>
            </a:r>
          </a:p>
        </p:txBody>
      </p:sp>
      <p:sp>
        <p:nvSpPr>
          <p:cNvPr id="5191" name="Rectangle 71"/>
          <p:cNvSpPr>
            <a:spLocks noChangeArrowheads="1"/>
          </p:cNvSpPr>
          <p:nvPr/>
        </p:nvSpPr>
        <p:spPr bwMode="auto">
          <a:xfrm>
            <a:off x="8961181" y="4256982"/>
            <a:ext cx="466794" cy="246114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99" tIns="49780" rIns="19599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FNUAP</a:t>
            </a:r>
          </a:p>
        </p:txBody>
      </p:sp>
      <p:sp>
        <p:nvSpPr>
          <p:cNvPr id="5192" name="Rectangle 72"/>
          <p:cNvSpPr>
            <a:spLocks noChangeArrowheads="1"/>
          </p:cNvSpPr>
          <p:nvPr/>
        </p:nvSpPr>
        <p:spPr bwMode="auto">
          <a:xfrm>
            <a:off x="8611878" y="4256982"/>
            <a:ext cx="311196" cy="246114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IMA</a:t>
            </a:r>
          </a:p>
        </p:txBody>
      </p:sp>
      <p:sp>
        <p:nvSpPr>
          <p:cNvPr id="5193" name="Rectangle 73"/>
          <p:cNvSpPr>
            <a:spLocks noChangeArrowheads="1"/>
          </p:cNvSpPr>
          <p:nvPr/>
        </p:nvSpPr>
        <p:spPr bwMode="auto">
          <a:xfrm>
            <a:off x="6125484" y="4256982"/>
            <a:ext cx="388996" cy="246114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BDOM</a:t>
            </a:r>
          </a:p>
        </p:txBody>
      </p:sp>
      <p:sp>
        <p:nvSpPr>
          <p:cNvPr id="5194" name="Rectangle 74"/>
          <p:cNvSpPr>
            <a:spLocks noChangeArrowheads="1"/>
          </p:cNvSpPr>
          <p:nvPr/>
        </p:nvSpPr>
        <p:spPr bwMode="auto">
          <a:xfrm>
            <a:off x="6979686" y="4256982"/>
            <a:ext cx="312784" cy="246114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MDM</a:t>
            </a:r>
          </a:p>
        </p:txBody>
      </p:sp>
      <p:sp>
        <p:nvSpPr>
          <p:cNvPr id="5195" name="Rectangle 75"/>
          <p:cNvSpPr>
            <a:spLocks noChangeArrowheads="1"/>
          </p:cNvSpPr>
          <p:nvPr/>
        </p:nvSpPr>
        <p:spPr bwMode="auto">
          <a:xfrm>
            <a:off x="1421024" y="4193469"/>
            <a:ext cx="309608" cy="381080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CDR 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(15)</a:t>
            </a:r>
          </a:p>
        </p:txBody>
      </p:sp>
      <p:sp>
        <p:nvSpPr>
          <p:cNvPr id="5196" name="Rectangle 76"/>
          <p:cNvSpPr>
            <a:spLocks noChangeArrowheads="1"/>
          </p:cNvSpPr>
          <p:nvPr/>
        </p:nvSpPr>
        <p:spPr bwMode="auto">
          <a:xfrm>
            <a:off x="3674021" y="4971507"/>
            <a:ext cx="309609" cy="246114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OMS</a:t>
            </a:r>
          </a:p>
        </p:txBody>
      </p:sp>
      <p:sp>
        <p:nvSpPr>
          <p:cNvPr id="5197" name="Rectangle 77"/>
          <p:cNvSpPr>
            <a:spLocks noChangeArrowheads="1"/>
          </p:cNvSpPr>
          <p:nvPr/>
        </p:nvSpPr>
        <p:spPr bwMode="auto">
          <a:xfrm>
            <a:off x="7951380" y="4971507"/>
            <a:ext cx="349302" cy="246114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ASF</a:t>
            </a:r>
          </a:p>
        </p:txBody>
      </p:sp>
      <p:sp>
        <p:nvSpPr>
          <p:cNvPr id="5198" name="Rectangle 78"/>
          <p:cNvSpPr>
            <a:spLocks noChangeArrowheads="1"/>
          </p:cNvSpPr>
          <p:nvPr/>
        </p:nvSpPr>
        <p:spPr bwMode="auto">
          <a:xfrm>
            <a:off x="10166272" y="4971507"/>
            <a:ext cx="231809" cy="246114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GP</a:t>
            </a:r>
          </a:p>
        </p:txBody>
      </p:sp>
      <p:sp>
        <p:nvSpPr>
          <p:cNvPr id="5199" name="Line 79"/>
          <p:cNvSpPr>
            <a:spLocks noChangeShapeType="1"/>
          </p:cNvSpPr>
          <p:nvPr/>
        </p:nvSpPr>
        <p:spPr bwMode="auto">
          <a:xfrm flipH="1">
            <a:off x="10244070" y="4495157"/>
            <a:ext cx="0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 anchor="ctr">
            <a:spAutoFit/>
          </a:bodyPr>
          <a:lstStyle/>
          <a:p>
            <a:endParaRPr lang="en-US"/>
          </a:p>
        </p:txBody>
      </p:sp>
      <p:sp>
        <p:nvSpPr>
          <p:cNvPr id="5200" name="Rectangle 80"/>
          <p:cNvSpPr>
            <a:spLocks noChangeArrowheads="1"/>
          </p:cNvSpPr>
          <p:nvPr/>
        </p:nvSpPr>
        <p:spPr bwMode="auto">
          <a:xfrm>
            <a:off x="138133" y="6481536"/>
            <a:ext cx="711306" cy="39537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3ème point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de stockage</a:t>
            </a:r>
          </a:p>
        </p:txBody>
      </p:sp>
      <p:sp>
        <p:nvSpPr>
          <p:cNvPr id="5201" name="Rectangle 81"/>
          <p:cNvSpPr>
            <a:spLocks noChangeArrowheads="1"/>
          </p:cNvSpPr>
          <p:nvPr/>
        </p:nvSpPr>
        <p:spPr bwMode="auto">
          <a:xfrm>
            <a:off x="1073309" y="5757485"/>
            <a:ext cx="1397207" cy="246115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561" tIns="49780" rIns="99561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BCZS</a:t>
            </a:r>
          </a:p>
        </p:txBody>
      </p:sp>
      <p:sp>
        <p:nvSpPr>
          <p:cNvPr id="5202" name="Rectangle 82"/>
          <p:cNvSpPr>
            <a:spLocks noChangeArrowheads="1"/>
          </p:cNvSpPr>
          <p:nvPr/>
        </p:nvSpPr>
        <p:spPr bwMode="auto">
          <a:xfrm>
            <a:off x="4685409" y="5757485"/>
            <a:ext cx="271502" cy="24611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AEP</a:t>
            </a:r>
          </a:p>
        </p:txBody>
      </p:sp>
      <p:sp>
        <p:nvSpPr>
          <p:cNvPr id="5203" name="Rectangle 83"/>
          <p:cNvSpPr>
            <a:spLocks noChangeArrowheads="1"/>
          </p:cNvSpPr>
          <p:nvPr/>
        </p:nvSpPr>
        <p:spPr bwMode="auto">
          <a:xfrm>
            <a:off x="7522692" y="5757485"/>
            <a:ext cx="777990" cy="246115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99" tIns="49780" rIns="19599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FOSA</a:t>
            </a:r>
          </a:p>
        </p:txBody>
      </p:sp>
      <p:sp>
        <p:nvSpPr>
          <p:cNvPr id="5204" name="Rectangle 84"/>
          <p:cNvSpPr>
            <a:spLocks noChangeArrowheads="1"/>
          </p:cNvSpPr>
          <p:nvPr/>
        </p:nvSpPr>
        <p:spPr bwMode="auto">
          <a:xfrm>
            <a:off x="8257813" y="6551401"/>
            <a:ext cx="469970" cy="246115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99" tIns="49780" rIns="19599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BCZS</a:t>
            </a:r>
          </a:p>
        </p:txBody>
      </p:sp>
      <p:sp>
        <p:nvSpPr>
          <p:cNvPr id="5205" name="Rectangle 85"/>
          <p:cNvSpPr>
            <a:spLocks noChangeArrowheads="1"/>
          </p:cNvSpPr>
          <p:nvPr/>
        </p:nvSpPr>
        <p:spPr bwMode="auto">
          <a:xfrm>
            <a:off x="10166272" y="6551401"/>
            <a:ext cx="233397" cy="24611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GP</a:t>
            </a:r>
          </a:p>
        </p:txBody>
      </p:sp>
      <p:sp>
        <p:nvSpPr>
          <p:cNvPr id="5206" name="AutoShape 86"/>
          <p:cNvSpPr>
            <a:spLocks noChangeArrowheads="1"/>
          </p:cNvSpPr>
          <p:nvPr/>
        </p:nvSpPr>
        <p:spPr bwMode="auto">
          <a:xfrm>
            <a:off x="838325" y="5989816"/>
            <a:ext cx="155598" cy="1375638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 anchor="ctr">
            <a:spAutoFit/>
          </a:bodyPr>
          <a:lstStyle/>
          <a:p>
            <a:endParaRPr lang="en-US"/>
          </a:p>
        </p:txBody>
      </p:sp>
      <p:sp>
        <p:nvSpPr>
          <p:cNvPr id="5207" name="Line 87"/>
          <p:cNvSpPr>
            <a:spLocks noChangeShapeType="1"/>
          </p:cNvSpPr>
          <p:nvPr/>
        </p:nvSpPr>
        <p:spPr bwMode="auto">
          <a:xfrm>
            <a:off x="10477468" y="7194474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 anchor="ctr">
            <a:spAutoFit/>
          </a:bodyPr>
          <a:lstStyle/>
          <a:p>
            <a:endParaRPr lang="en-US"/>
          </a:p>
        </p:txBody>
      </p:sp>
      <p:sp>
        <p:nvSpPr>
          <p:cNvPr id="5208" name="Rectangle 88"/>
          <p:cNvSpPr>
            <a:spLocks noChangeArrowheads="1"/>
          </p:cNvSpPr>
          <p:nvPr/>
        </p:nvSpPr>
        <p:spPr bwMode="auto">
          <a:xfrm>
            <a:off x="5968299" y="6946772"/>
            <a:ext cx="1709991" cy="247702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HGR</a:t>
            </a:r>
          </a:p>
        </p:txBody>
      </p:sp>
      <p:sp>
        <p:nvSpPr>
          <p:cNvPr id="5209" name="Rectangle 89"/>
          <p:cNvSpPr>
            <a:spLocks noChangeArrowheads="1"/>
          </p:cNvSpPr>
          <p:nvPr/>
        </p:nvSpPr>
        <p:spPr bwMode="auto">
          <a:xfrm>
            <a:off x="5269695" y="6946772"/>
            <a:ext cx="622392" cy="247702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561" tIns="49780" rIns="99561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BCZS</a:t>
            </a:r>
          </a:p>
        </p:txBody>
      </p:sp>
      <p:sp>
        <p:nvSpPr>
          <p:cNvPr id="5210" name="Line 90"/>
          <p:cNvSpPr>
            <a:spLocks noChangeShapeType="1"/>
          </p:cNvSpPr>
          <p:nvPr/>
        </p:nvSpPr>
        <p:spPr bwMode="auto">
          <a:xfrm>
            <a:off x="8534080" y="7196062"/>
            <a:ext cx="0" cy="157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 anchor="ctr">
            <a:spAutoFit/>
          </a:bodyPr>
          <a:lstStyle/>
          <a:p>
            <a:endParaRPr lang="en-US"/>
          </a:p>
        </p:txBody>
      </p:sp>
      <p:sp>
        <p:nvSpPr>
          <p:cNvPr id="5211" name="Rectangle 91"/>
          <p:cNvSpPr>
            <a:spLocks noChangeArrowheads="1"/>
          </p:cNvSpPr>
          <p:nvPr/>
        </p:nvSpPr>
        <p:spPr bwMode="auto">
          <a:xfrm>
            <a:off x="5968299" y="2822639"/>
            <a:ext cx="466794" cy="931529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561" tIns="49780" rIns="99561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U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E</a:t>
            </a: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</p:txBody>
      </p:sp>
      <p:sp>
        <p:nvSpPr>
          <p:cNvPr id="5212" name="Rectangle 92"/>
          <p:cNvSpPr>
            <a:spLocks noChangeArrowheads="1"/>
          </p:cNvSpPr>
          <p:nvPr/>
        </p:nvSpPr>
        <p:spPr bwMode="auto">
          <a:xfrm>
            <a:off x="9466080" y="2822639"/>
            <a:ext cx="349302" cy="931529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M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S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F</a:t>
            </a: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</p:txBody>
      </p:sp>
      <p:sp>
        <p:nvSpPr>
          <p:cNvPr id="5213" name="Rectangle 93"/>
          <p:cNvSpPr>
            <a:spLocks noChangeArrowheads="1"/>
          </p:cNvSpPr>
          <p:nvPr/>
        </p:nvSpPr>
        <p:spPr bwMode="auto">
          <a:xfrm>
            <a:off x="2859513" y="4256982"/>
            <a:ext cx="350889" cy="246114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PNUD</a:t>
            </a:r>
          </a:p>
        </p:txBody>
      </p:sp>
      <p:sp>
        <p:nvSpPr>
          <p:cNvPr id="5214" name="Rectangle 94"/>
          <p:cNvSpPr>
            <a:spLocks noChangeArrowheads="1"/>
          </p:cNvSpPr>
          <p:nvPr/>
        </p:nvSpPr>
        <p:spPr bwMode="auto">
          <a:xfrm>
            <a:off x="7325813" y="4244279"/>
            <a:ext cx="233398" cy="247702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FD</a:t>
            </a:r>
          </a:p>
        </p:txBody>
      </p:sp>
      <p:sp>
        <p:nvSpPr>
          <p:cNvPr id="5215" name="Rectangle 95"/>
          <p:cNvSpPr>
            <a:spLocks noChangeArrowheads="1"/>
          </p:cNvSpPr>
          <p:nvPr/>
        </p:nvSpPr>
        <p:spPr bwMode="auto">
          <a:xfrm>
            <a:off x="9458142" y="4256982"/>
            <a:ext cx="314372" cy="246114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9197" tIns="49780" rIns="39197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FEG</a:t>
            </a:r>
          </a:p>
        </p:txBody>
      </p:sp>
      <p:sp>
        <p:nvSpPr>
          <p:cNvPr id="5216" name="Rectangle 96"/>
          <p:cNvSpPr>
            <a:spLocks noChangeArrowheads="1"/>
          </p:cNvSpPr>
          <p:nvPr/>
        </p:nvSpPr>
        <p:spPr bwMode="auto">
          <a:xfrm>
            <a:off x="1071722" y="4971507"/>
            <a:ext cx="698604" cy="381080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CDR (15)</a:t>
            </a: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</p:txBody>
      </p:sp>
      <p:sp>
        <p:nvSpPr>
          <p:cNvPr id="5217" name="Rectangle 97"/>
          <p:cNvSpPr>
            <a:spLocks noChangeArrowheads="1"/>
          </p:cNvSpPr>
          <p:nvPr/>
        </p:nvSpPr>
        <p:spPr bwMode="auto">
          <a:xfrm>
            <a:off x="9038979" y="6956299"/>
            <a:ext cx="233397" cy="23817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CC</a:t>
            </a:r>
          </a:p>
        </p:txBody>
      </p:sp>
      <p:sp>
        <p:nvSpPr>
          <p:cNvPr id="5218" name="Line 98"/>
          <p:cNvSpPr>
            <a:spLocks noChangeShapeType="1"/>
          </p:cNvSpPr>
          <p:nvPr/>
        </p:nvSpPr>
        <p:spPr bwMode="auto">
          <a:xfrm>
            <a:off x="9855076" y="7194474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 anchor="ctr">
            <a:spAutoFit/>
          </a:bodyPr>
          <a:lstStyle/>
          <a:p>
            <a:endParaRPr lang="en-US"/>
          </a:p>
        </p:txBody>
      </p:sp>
      <p:sp>
        <p:nvSpPr>
          <p:cNvPr id="5219" name="Rectangle 99"/>
          <p:cNvSpPr>
            <a:spLocks noChangeArrowheads="1"/>
          </p:cNvSpPr>
          <p:nvPr/>
        </p:nvSpPr>
        <p:spPr bwMode="auto">
          <a:xfrm>
            <a:off x="2703915" y="6946772"/>
            <a:ext cx="2332383" cy="247702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561" tIns="49780" rIns="99561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FOSA</a:t>
            </a:r>
          </a:p>
        </p:txBody>
      </p:sp>
      <p:sp>
        <p:nvSpPr>
          <p:cNvPr id="5220" name="Rectangle 100"/>
          <p:cNvSpPr>
            <a:spLocks noChangeArrowheads="1"/>
          </p:cNvSpPr>
          <p:nvPr/>
        </p:nvSpPr>
        <p:spPr bwMode="auto">
          <a:xfrm>
            <a:off x="5850807" y="5765424"/>
            <a:ext cx="350889" cy="381080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CDR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(15)</a:t>
            </a:r>
          </a:p>
        </p:txBody>
      </p:sp>
      <p:sp>
        <p:nvSpPr>
          <p:cNvPr id="5221" name="Line 101"/>
          <p:cNvSpPr>
            <a:spLocks noChangeShapeType="1"/>
          </p:cNvSpPr>
          <p:nvPr/>
        </p:nvSpPr>
        <p:spPr bwMode="auto">
          <a:xfrm>
            <a:off x="3793101" y="7194474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 anchor="ctr">
            <a:spAutoFit/>
          </a:bodyPr>
          <a:lstStyle/>
          <a:p>
            <a:endParaRPr lang="en-US"/>
          </a:p>
        </p:txBody>
      </p:sp>
      <p:sp>
        <p:nvSpPr>
          <p:cNvPr id="5222" name="Text Box 102"/>
          <p:cNvSpPr txBox="1">
            <a:spLocks noChangeArrowheads="1"/>
          </p:cNvSpPr>
          <p:nvPr/>
        </p:nvSpPr>
        <p:spPr bwMode="auto">
          <a:xfrm>
            <a:off x="7991255" y="1"/>
            <a:ext cx="1223783" cy="377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>
            <a:spAutoFit/>
          </a:bodyPr>
          <a:lstStyle>
            <a:lvl1pPr defTabSz="4889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4889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4889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4889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4889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algn="r" defTabSz="488950" rtl="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algn="r" defTabSz="488950" rtl="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algn="r" defTabSz="488950" rtl="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algn="r" defTabSz="488950" rtl="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GB" sz="9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République de RDC</a:t>
            </a:r>
          </a:p>
          <a:p>
            <a:pPr algn="ctr" rtl="0" eaLnBrk="1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GB" sz="9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Ministère de la santé</a:t>
            </a:r>
            <a:endParaRPr lang="en-US" sz="9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" name="Rectangle 103"/>
          <p:cNvSpPr>
            <a:spLocks noChangeArrowheads="1"/>
          </p:cNvSpPr>
          <p:nvPr/>
        </p:nvSpPr>
        <p:spPr bwMode="auto">
          <a:xfrm>
            <a:off x="1692526" y="2822639"/>
            <a:ext cx="311196" cy="931529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CDR (7)</a:t>
            </a: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</p:txBody>
      </p:sp>
      <p:sp>
        <p:nvSpPr>
          <p:cNvPr id="5224" name="Rectangle 104"/>
          <p:cNvSpPr>
            <a:spLocks noChangeArrowheads="1"/>
          </p:cNvSpPr>
          <p:nvPr/>
        </p:nvSpPr>
        <p:spPr bwMode="auto">
          <a:xfrm>
            <a:off x="2392718" y="2813602"/>
            <a:ext cx="311196" cy="962307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800">
                <a:solidFill>
                  <a:schemeClr val="tx1"/>
                </a:solidFill>
              </a:rPr>
              <a:t>A</a:t>
            </a:r>
          </a:p>
          <a:p>
            <a:pPr algn="ctr" defTabSz="488999" rtl="0"/>
            <a:r>
              <a:rPr lang="fr-FR" sz="800">
                <a:solidFill>
                  <a:schemeClr val="tx1"/>
                </a:solidFill>
              </a:rPr>
              <a:t>S</a:t>
            </a:r>
          </a:p>
          <a:p>
            <a:pPr algn="ctr" defTabSz="488999" rtl="0"/>
            <a:r>
              <a:rPr lang="fr-FR" sz="800">
                <a:solidFill>
                  <a:schemeClr val="tx1"/>
                </a:solidFill>
              </a:rPr>
              <a:t>R</a:t>
            </a:r>
          </a:p>
          <a:p>
            <a:pPr algn="ctr" defTabSz="488999" rtl="0"/>
            <a:r>
              <a:rPr lang="fr-FR" sz="800">
                <a:solidFill>
                  <a:schemeClr val="tx1"/>
                </a:solidFill>
              </a:rPr>
              <a:t>A</a:t>
            </a:r>
          </a:p>
          <a:p>
            <a:pPr algn="ctr" defTabSz="488999" rtl="0"/>
            <a:r>
              <a:rPr lang="fr-FR" sz="800">
                <a:solidFill>
                  <a:schemeClr val="tx1"/>
                </a:solidFill>
              </a:rPr>
              <a:t>M</a:t>
            </a:r>
          </a:p>
          <a:p>
            <a:pPr algn="ctr" defTabSz="488999" rtl="0"/>
            <a:r>
              <a:rPr lang="fr-FR" sz="800">
                <a:solidFill>
                  <a:schemeClr val="tx1"/>
                </a:solidFill>
              </a:rPr>
              <a:t>E</a:t>
            </a:r>
          </a:p>
          <a:p>
            <a:pPr algn="ctr" defTabSz="488999" rtl="0"/>
            <a:r>
              <a:rPr lang="fr-FR" sz="80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5225" name="Rectangle 105"/>
          <p:cNvSpPr>
            <a:spLocks noChangeArrowheads="1"/>
          </p:cNvSpPr>
          <p:nvPr/>
        </p:nvSpPr>
        <p:spPr bwMode="auto">
          <a:xfrm>
            <a:off x="2043416" y="2822639"/>
            <a:ext cx="311196" cy="931529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HGR</a:t>
            </a: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  <a:p>
            <a:pPr algn="ctr" defTabSz="488999" rtl="0"/>
            <a:endParaRPr lang="fr-FR" sz="900">
              <a:solidFill>
                <a:schemeClr val="tx1"/>
              </a:solidFill>
            </a:endParaRPr>
          </a:p>
        </p:txBody>
      </p:sp>
      <p:sp>
        <p:nvSpPr>
          <p:cNvPr id="5226" name="Rectangle 106"/>
          <p:cNvSpPr>
            <a:spLocks noChangeArrowheads="1"/>
          </p:cNvSpPr>
          <p:nvPr/>
        </p:nvSpPr>
        <p:spPr bwMode="auto">
          <a:xfrm>
            <a:off x="9815382" y="4256982"/>
            <a:ext cx="312784" cy="246114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MSF</a:t>
            </a:r>
          </a:p>
        </p:txBody>
      </p:sp>
      <p:sp>
        <p:nvSpPr>
          <p:cNvPr id="5227" name="Rectangle 107"/>
          <p:cNvSpPr>
            <a:spLocks noChangeArrowheads="1"/>
          </p:cNvSpPr>
          <p:nvPr/>
        </p:nvSpPr>
        <p:spPr bwMode="auto">
          <a:xfrm>
            <a:off x="4102709" y="4256982"/>
            <a:ext cx="465207" cy="246114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PARSS</a:t>
            </a:r>
          </a:p>
        </p:txBody>
      </p:sp>
      <p:sp>
        <p:nvSpPr>
          <p:cNvPr id="5228" name="Rectangle 108"/>
          <p:cNvSpPr>
            <a:spLocks noChangeArrowheads="1"/>
          </p:cNvSpPr>
          <p:nvPr/>
        </p:nvSpPr>
        <p:spPr bwMode="auto">
          <a:xfrm>
            <a:off x="1770325" y="4256982"/>
            <a:ext cx="468382" cy="246114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PMURR</a:t>
            </a:r>
          </a:p>
        </p:txBody>
      </p:sp>
      <p:sp>
        <p:nvSpPr>
          <p:cNvPr id="5229" name="Rectangle 109"/>
          <p:cNvSpPr>
            <a:spLocks noChangeArrowheads="1"/>
          </p:cNvSpPr>
          <p:nvPr/>
        </p:nvSpPr>
        <p:spPr bwMode="auto">
          <a:xfrm>
            <a:off x="3246921" y="4256982"/>
            <a:ext cx="466794" cy="246114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PNMLS</a:t>
            </a:r>
          </a:p>
        </p:txBody>
      </p:sp>
      <p:sp>
        <p:nvSpPr>
          <p:cNvPr id="5230" name="Rectangle 110"/>
          <p:cNvSpPr>
            <a:spLocks noChangeArrowheads="1"/>
          </p:cNvSpPr>
          <p:nvPr/>
        </p:nvSpPr>
        <p:spPr bwMode="auto">
          <a:xfrm>
            <a:off x="4606022" y="4256982"/>
            <a:ext cx="388995" cy="246114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PNTS</a:t>
            </a:r>
          </a:p>
        </p:txBody>
      </p:sp>
      <p:sp>
        <p:nvSpPr>
          <p:cNvPr id="5231" name="Rectangle 111"/>
          <p:cNvSpPr>
            <a:spLocks noChangeArrowheads="1"/>
          </p:cNvSpPr>
          <p:nvPr/>
        </p:nvSpPr>
        <p:spPr bwMode="auto">
          <a:xfrm>
            <a:off x="8024416" y="4256982"/>
            <a:ext cx="509664" cy="246114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UNC</a:t>
            </a:r>
          </a:p>
        </p:txBody>
      </p:sp>
      <p:sp>
        <p:nvSpPr>
          <p:cNvPr id="5232" name="Rectangle 112"/>
          <p:cNvSpPr>
            <a:spLocks noChangeArrowheads="1"/>
          </p:cNvSpPr>
          <p:nvPr/>
        </p:nvSpPr>
        <p:spPr bwMode="auto">
          <a:xfrm>
            <a:off x="6549410" y="4256982"/>
            <a:ext cx="388995" cy="246114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PSA</a:t>
            </a:r>
          </a:p>
        </p:txBody>
      </p:sp>
      <p:sp>
        <p:nvSpPr>
          <p:cNvPr id="5233" name="Rectangle 113"/>
          <p:cNvSpPr>
            <a:spLocks noChangeArrowheads="1"/>
          </p:cNvSpPr>
          <p:nvPr/>
        </p:nvSpPr>
        <p:spPr bwMode="auto">
          <a:xfrm>
            <a:off x="2159321" y="4971507"/>
            <a:ext cx="311196" cy="381080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CDR 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(ue)</a:t>
            </a:r>
          </a:p>
        </p:txBody>
      </p:sp>
      <p:sp>
        <p:nvSpPr>
          <p:cNvPr id="5234" name="Rectangle 114"/>
          <p:cNvSpPr>
            <a:spLocks noChangeArrowheads="1"/>
          </p:cNvSpPr>
          <p:nvPr/>
        </p:nvSpPr>
        <p:spPr bwMode="auto">
          <a:xfrm>
            <a:off x="6393812" y="4971507"/>
            <a:ext cx="388995" cy="246114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BDOM</a:t>
            </a:r>
          </a:p>
        </p:txBody>
      </p:sp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8843688" y="4971507"/>
            <a:ext cx="312784" cy="246114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ECC</a:t>
            </a: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8340376" y="4971507"/>
            <a:ext cx="466794" cy="246114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UNC</a:t>
            </a: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4450423" y="4892115"/>
            <a:ext cx="309608" cy="381080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Dépôtkin.</a:t>
            </a:r>
          </a:p>
        </p:txBody>
      </p:sp>
      <p:sp>
        <p:nvSpPr>
          <p:cNvPr id="5238" name="Rectangle 118"/>
          <p:cNvSpPr>
            <a:spLocks noChangeArrowheads="1"/>
          </p:cNvSpPr>
          <p:nvPr/>
        </p:nvSpPr>
        <p:spPr bwMode="auto">
          <a:xfrm>
            <a:off x="7174978" y="4971507"/>
            <a:ext cx="347714" cy="246114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MDM</a:t>
            </a:r>
          </a:p>
        </p:txBody>
      </p:sp>
      <p:sp>
        <p:nvSpPr>
          <p:cNvPr id="5239" name="Rectangle 119"/>
          <p:cNvSpPr>
            <a:spLocks noChangeArrowheads="1"/>
          </p:cNvSpPr>
          <p:nvPr/>
        </p:nvSpPr>
        <p:spPr bwMode="auto">
          <a:xfrm>
            <a:off x="9777276" y="4971507"/>
            <a:ext cx="311196" cy="246114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MSF</a:t>
            </a:r>
          </a:p>
        </p:txBody>
      </p:sp>
      <p:sp>
        <p:nvSpPr>
          <p:cNvPr id="5240" name="Rectangle 120"/>
          <p:cNvSpPr>
            <a:spLocks noChangeArrowheads="1"/>
          </p:cNvSpPr>
          <p:nvPr/>
        </p:nvSpPr>
        <p:spPr bwMode="auto">
          <a:xfrm>
            <a:off x="5269695" y="4971507"/>
            <a:ext cx="309608" cy="246114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9197" tIns="49780" rIns="39197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PEV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4801312" y="4971507"/>
            <a:ext cx="388996" cy="246114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9197" tIns="49780" rIns="39197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PNTS</a:t>
            </a:r>
          </a:p>
        </p:txBody>
      </p:sp>
      <p:sp>
        <p:nvSpPr>
          <p:cNvPr id="5242" name="Rectangle 122"/>
          <p:cNvSpPr>
            <a:spLocks noChangeArrowheads="1"/>
          </p:cNvSpPr>
          <p:nvPr/>
        </p:nvSpPr>
        <p:spPr bwMode="auto">
          <a:xfrm>
            <a:off x="6824088" y="4971507"/>
            <a:ext cx="309609" cy="246114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PSA</a:t>
            </a:r>
          </a:p>
        </p:txBody>
      </p:sp>
      <p:sp>
        <p:nvSpPr>
          <p:cNvPr id="5243" name="Rectangle 123"/>
          <p:cNvSpPr>
            <a:spLocks noChangeArrowheads="1"/>
          </p:cNvSpPr>
          <p:nvPr/>
        </p:nvSpPr>
        <p:spPr bwMode="auto">
          <a:xfrm>
            <a:off x="9232683" y="4971507"/>
            <a:ext cx="468382" cy="246114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99" tIns="49780" rIns="19599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FNUAP</a:t>
            </a:r>
          </a:p>
        </p:txBody>
      </p:sp>
      <p:sp>
        <p:nvSpPr>
          <p:cNvPr id="5244" name="Rectangle 124"/>
          <p:cNvSpPr>
            <a:spLocks noChangeArrowheads="1"/>
          </p:cNvSpPr>
          <p:nvPr/>
        </p:nvSpPr>
        <p:spPr bwMode="auto">
          <a:xfrm>
            <a:off x="8883382" y="5757485"/>
            <a:ext cx="350889" cy="246115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CSDT</a:t>
            </a:r>
          </a:p>
        </p:txBody>
      </p:sp>
      <p:sp>
        <p:nvSpPr>
          <p:cNvPr id="5245" name="Rectangle 125"/>
          <p:cNvSpPr>
            <a:spLocks noChangeArrowheads="1"/>
          </p:cNvSpPr>
          <p:nvPr/>
        </p:nvSpPr>
        <p:spPr bwMode="auto">
          <a:xfrm>
            <a:off x="9272376" y="5700322"/>
            <a:ext cx="349302" cy="382668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ASF Prov.</a:t>
            </a:r>
          </a:p>
        </p:txBody>
      </p:sp>
      <p:sp>
        <p:nvSpPr>
          <p:cNvPr id="5246" name="Rectangle 126"/>
          <p:cNvSpPr>
            <a:spLocks noChangeArrowheads="1"/>
          </p:cNvSpPr>
          <p:nvPr/>
        </p:nvSpPr>
        <p:spPr bwMode="auto">
          <a:xfrm>
            <a:off x="7133697" y="5691777"/>
            <a:ext cx="347714" cy="377531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BDOM</a:t>
            </a:r>
          </a:p>
        </p:txBody>
      </p:sp>
      <p:sp>
        <p:nvSpPr>
          <p:cNvPr id="5247" name="Rectangle 127"/>
          <p:cNvSpPr>
            <a:spLocks noChangeArrowheads="1"/>
          </p:cNvSpPr>
          <p:nvPr/>
        </p:nvSpPr>
        <p:spPr bwMode="auto">
          <a:xfrm>
            <a:off x="4258307" y="5765424"/>
            <a:ext cx="388996" cy="381080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Dépôts BCP</a:t>
            </a:r>
          </a:p>
        </p:txBody>
      </p:sp>
      <p:sp>
        <p:nvSpPr>
          <p:cNvPr id="5248" name="Rectangle 128"/>
          <p:cNvSpPr>
            <a:spLocks noChangeArrowheads="1"/>
          </p:cNvSpPr>
          <p:nvPr/>
        </p:nvSpPr>
        <p:spPr bwMode="auto">
          <a:xfrm>
            <a:off x="5423705" y="5765424"/>
            <a:ext cx="388996" cy="381080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9197" tIns="49780" rIns="39197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PEV Prov.</a:t>
            </a:r>
          </a:p>
        </p:txBody>
      </p:sp>
      <p:sp>
        <p:nvSpPr>
          <p:cNvPr id="5249" name="Rectangle 129"/>
          <p:cNvSpPr>
            <a:spLocks noChangeArrowheads="1"/>
          </p:cNvSpPr>
          <p:nvPr/>
        </p:nvSpPr>
        <p:spPr bwMode="auto">
          <a:xfrm>
            <a:off x="8378482" y="5757485"/>
            <a:ext cx="465206" cy="24611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ONG</a:t>
            </a:r>
          </a:p>
        </p:txBody>
      </p:sp>
      <p:sp>
        <p:nvSpPr>
          <p:cNvPr id="5250" name="Rectangle 130"/>
          <p:cNvSpPr>
            <a:spLocks noChangeArrowheads="1"/>
          </p:cNvSpPr>
          <p:nvPr/>
        </p:nvSpPr>
        <p:spPr bwMode="auto">
          <a:xfrm>
            <a:off x="4995017" y="5765424"/>
            <a:ext cx="387407" cy="381080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9197" tIns="49780" rIns="39197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PNTS Prov.</a:t>
            </a:r>
          </a:p>
        </p:txBody>
      </p:sp>
      <p:sp>
        <p:nvSpPr>
          <p:cNvPr id="5251" name="Rectangle 131"/>
          <p:cNvSpPr>
            <a:spLocks noChangeArrowheads="1"/>
          </p:cNvSpPr>
          <p:nvPr/>
        </p:nvSpPr>
        <p:spPr bwMode="auto">
          <a:xfrm>
            <a:off x="3869312" y="5765424"/>
            <a:ext cx="349302" cy="381080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ONGs Pnud</a:t>
            </a:r>
          </a:p>
        </p:txBody>
      </p:sp>
      <p:sp>
        <p:nvSpPr>
          <p:cNvPr id="5252" name="Rectangle 132"/>
          <p:cNvSpPr>
            <a:spLocks noChangeArrowheads="1"/>
          </p:cNvSpPr>
          <p:nvPr/>
        </p:nvSpPr>
        <p:spPr bwMode="auto">
          <a:xfrm>
            <a:off x="9656608" y="5700322"/>
            <a:ext cx="468383" cy="382668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99" tIns="49780" rIns="19599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FNUAP Prov.</a:t>
            </a:r>
          </a:p>
        </p:txBody>
      </p:sp>
      <p:sp>
        <p:nvSpPr>
          <p:cNvPr id="5253" name="Line 133"/>
          <p:cNvSpPr>
            <a:spLocks noChangeShapeType="1"/>
          </p:cNvSpPr>
          <p:nvPr/>
        </p:nvSpPr>
        <p:spPr bwMode="auto">
          <a:xfrm>
            <a:off x="2781713" y="2034015"/>
            <a:ext cx="0" cy="793917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54" name="Line 134"/>
          <p:cNvSpPr>
            <a:spLocks noChangeShapeType="1"/>
          </p:cNvSpPr>
          <p:nvPr/>
        </p:nvSpPr>
        <p:spPr bwMode="auto">
          <a:xfrm>
            <a:off x="1536928" y="2034015"/>
            <a:ext cx="1244785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55" name="Line 135"/>
          <p:cNvSpPr>
            <a:spLocks noChangeShapeType="1"/>
          </p:cNvSpPr>
          <p:nvPr/>
        </p:nvSpPr>
        <p:spPr bwMode="auto">
          <a:xfrm flipV="1">
            <a:off x="1536928" y="1241686"/>
            <a:ext cx="0" cy="792329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56" name="Line 136"/>
          <p:cNvSpPr>
            <a:spLocks noChangeShapeType="1"/>
          </p:cNvSpPr>
          <p:nvPr/>
        </p:nvSpPr>
        <p:spPr bwMode="auto">
          <a:xfrm>
            <a:off x="3015110" y="1795841"/>
            <a:ext cx="0" cy="1032092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57" name="Line 137"/>
          <p:cNvSpPr>
            <a:spLocks noChangeShapeType="1"/>
          </p:cNvSpPr>
          <p:nvPr/>
        </p:nvSpPr>
        <p:spPr bwMode="auto">
          <a:xfrm>
            <a:off x="3015111" y="1795840"/>
            <a:ext cx="1398795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58" name="Line 138"/>
          <p:cNvSpPr>
            <a:spLocks noChangeShapeType="1"/>
          </p:cNvSpPr>
          <p:nvPr/>
        </p:nvSpPr>
        <p:spPr bwMode="auto">
          <a:xfrm flipV="1">
            <a:off x="4413905" y="1241686"/>
            <a:ext cx="0" cy="554154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59" name="Line 139"/>
          <p:cNvSpPr>
            <a:spLocks noChangeShapeType="1"/>
          </p:cNvSpPr>
          <p:nvPr/>
        </p:nvSpPr>
        <p:spPr bwMode="auto">
          <a:xfrm>
            <a:off x="2937311" y="1716449"/>
            <a:ext cx="0" cy="1111483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60" name="Line 140"/>
          <p:cNvSpPr>
            <a:spLocks noChangeShapeType="1"/>
          </p:cNvSpPr>
          <p:nvPr/>
        </p:nvSpPr>
        <p:spPr bwMode="auto">
          <a:xfrm>
            <a:off x="3092909" y="1875232"/>
            <a:ext cx="0" cy="9527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61" name="Line 141"/>
          <p:cNvSpPr>
            <a:spLocks noChangeShapeType="1"/>
          </p:cNvSpPr>
          <p:nvPr/>
        </p:nvSpPr>
        <p:spPr bwMode="auto">
          <a:xfrm>
            <a:off x="3092909" y="1875232"/>
            <a:ext cx="1708404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62" name="Line 142"/>
          <p:cNvSpPr>
            <a:spLocks noChangeShapeType="1"/>
          </p:cNvSpPr>
          <p:nvPr/>
        </p:nvSpPr>
        <p:spPr bwMode="auto">
          <a:xfrm flipV="1">
            <a:off x="4801313" y="1241686"/>
            <a:ext cx="0" cy="633546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63" name="Line 143"/>
          <p:cNvSpPr>
            <a:spLocks noChangeShapeType="1"/>
          </p:cNvSpPr>
          <p:nvPr/>
        </p:nvSpPr>
        <p:spPr bwMode="auto">
          <a:xfrm>
            <a:off x="3170709" y="1954624"/>
            <a:ext cx="0" cy="873308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64" name="Line 144"/>
          <p:cNvSpPr>
            <a:spLocks noChangeShapeType="1"/>
          </p:cNvSpPr>
          <p:nvPr/>
        </p:nvSpPr>
        <p:spPr bwMode="auto">
          <a:xfrm>
            <a:off x="3170708" y="1954624"/>
            <a:ext cx="2565781" cy="0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65" name="Line 145"/>
          <p:cNvSpPr>
            <a:spLocks noChangeShapeType="1"/>
          </p:cNvSpPr>
          <p:nvPr/>
        </p:nvSpPr>
        <p:spPr bwMode="auto">
          <a:xfrm flipV="1">
            <a:off x="5736489" y="1241686"/>
            <a:ext cx="0" cy="712938"/>
          </a:xfrm>
          <a:prstGeom prst="line">
            <a:avLst/>
          </a:prstGeom>
          <a:noFill/>
          <a:ln w="9525">
            <a:solidFill>
              <a:srgbClr val="67D2F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66" name="Line 146"/>
          <p:cNvSpPr>
            <a:spLocks noChangeShapeType="1"/>
          </p:cNvSpPr>
          <p:nvPr/>
        </p:nvSpPr>
        <p:spPr bwMode="auto">
          <a:xfrm>
            <a:off x="3246920" y="2034015"/>
            <a:ext cx="0" cy="793917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67" name="Line 147"/>
          <p:cNvSpPr>
            <a:spLocks noChangeShapeType="1"/>
          </p:cNvSpPr>
          <p:nvPr/>
        </p:nvSpPr>
        <p:spPr bwMode="auto">
          <a:xfrm>
            <a:off x="3246920" y="131949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68" name="Line 148"/>
          <p:cNvSpPr>
            <a:spLocks noChangeShapeType="1"/>
          </p:cNvSpPr>
          <p:nvPr/>
        </p:nvSpPr>
        <p:spPr bwMode="auto">
          <a:xfrm>
            <a:off x="2859512" y="1241686"/>
            <a:ext cx="0" cy="158624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69" name="Line 149"/>
          <p:cNvSpPr>
            <a:spLocks noChangeShapeType="1"/>
          </p:cNvSpPr>
          <p:nvPr/>
        </p:nvSpPr>
        <p:spPr bwMode="auto">
          <a:xfrm>
            <a:off x="2937311" y="1716448"/>
            <a:ext cx="622392" cy="0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70" name="Line 150"/>
          <p:cNvSpPr>
            <a:spLocks noChangeShapeType="1"/>
          </p:cNvSpPr>
          <p:nvPr/>
        </p:nvSpPr>
        <p:spPr bwMode="auto">
          <a:xfrm flipV="1">
            <a:off x="3559703" y="1241686"/>
            <a:ext cx="0" cy="474763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71" name="Line 151"/>
          <p:cNvSpPr>
            <a:spLocks noChangeShapeType="1"/>
          </p:cNvSpPr>
          <p:nvPr/>
        </p:nvSpPr>
        <p:spPr bwMode="auto">
          <a:xfrm>
            <a:off x="3246920" y="2034015"/>
            <a:ext cx="3188173" cy="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72" name="Line 152"/>
          <p:cNvSpPr>
            <a:spLocks noChangeShapeType="1"/>
          </p:cNvSpPr>
          <p:nvPr/>
        </p:nvSpPr>
        <p:spPr bwMode="auto">
          <a:xfrm flipV="1">
            <a:off x="6435093" y="1241686"/>
            <a:ext cx="0" cy="792329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73" name="Line 153"/>
          <p:cNvSpPr>
            <a:spLocks noChangeShapeType="1"/>
          </p:cNvSpPr>
          <p:nvPr/>
        </p:nvSpPr>
        <p:spPr bwMode="auto">
          <a:xfrm>
            <a:off x="3326307" y="2111819"/>
            <a:ext cx="0" cy="716113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74" name="Line 154"/>
          <p:cNvSpPr>
            <a:spLocks noChangeShapeType="1"/>
          </p:cNvSpPr>
          <p:nvPr/>
        </p:nvSpPr>
        <p:spPr bwMode="auto">
          <a:xfrm>
            <a:off x="3326307" y="2111819"/>
            <a:ext cx="4351983" cy="0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75" name="Line 155"/>
          <p:cNvSpPr>
            <a:spLocks noChangeShapeType="1"/>
          </p:cNvSpPr>
          <p:nvPr/>
        </p:nvSpPr>
        <p:spPr bwMode="auto">
          <a:xfrm flipV="1">
            <a:off x="7678290" y="1241686"/>
            <a:ext cx="0" cy="870133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76" name="Line 156"/>
          <p:cNvSpPr>
            <a:spLocks noChangeShapeType="1"/>
          </p:cNvSpPr>
          <p:nvPr/>
        </p:nvSpPr>
        <p:spPr bwMode="auto">
          <a:xfrm>
            <a:off x="3404105" y="2192799"/>
            <a:ext cx="0" cy="635133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77" name="Line 157"/>
          <p:cNvSpPr>
            <a:spLocks noChangeShapeType="1"/>
          </p:cNvSpPr>
          <p:nvPr/>
        </p:nvSpPr>
        <p:spPr bwMode="auto">
          <a:xfrm>
            <a:off x="3404105" y="2192799"/>
            <a:ext cx="6295372" cy="0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78" name="Line 158"/>
          <p:cNvSpPr>
            <a:spLocks noChangeShapeType="1"/>
          </p:cNvSpPr>
          <p:nvPr/>
        </p:nvSpPr>
        <p:spPr bwMode="auto">
          <a:xfrm flipV="1">
            <a:off x="9699477" y="1241686"/>
            <a:ext cx="0" cy="951113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79" name="Line 159"/>
          <p:cNvSpPr>
            <a:spLocks noChangeShapeType="1"/>
          </p:cNvSpPr>
          <p:nvPr/>
        </p:nvSpPr>
        <p:spPr bwMode="auto">
          <a:xfrm>
            <a:off x="3559703" y="2272191"/>
            <a:ext cx="0" cy="555742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80" name="Line 160"/>
          <p:cNvSpPr>
            <a:spLocks noChangeShapeType="1"/>
          </p:cNvSpPr>
          <p:nvPr/>
        </p:nvSpPr>
        <p:spPr bwMode="auto">
          <a:xfrm>
            <a:off x="1303532" y="2272190"/>
            <a:ext cx="2256172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81" name="Line 161"/>
          <p:cNvSpPr>
            <a:spLocks noChangeShapeType="1"/>
          </p:cNvSpPr>
          <p:nvPr/>
        </p:nvSpPr>
        <p:spPr bwMode="auto">
          <a:xfrm flipV="1">
            <a:off x="1303531" y="1241686"/>
            <a:ext cx="0" cy="1030504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82" name="Line 162"/>
          <p:cNvSpPr>
            <a:spLocks noChangeShapeType="1"/>
          </p:cNvSpPr>
          <p:nvPr/>
        </p:nvSpPr>
        <p:spPr bwMode="auto">
          <a:xfrm>
            <a:off x="3635915" y="1637057"/>
            <a:ext cx="0" cy="1190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83" name="Line 163"/>
          <p:cNvSpPr>
            <a:spLocks noChangeShapeType="1"/>
          </p:cNvSpPr>
          <p:nvPr/>
        </p:nvSpPr>
        <p:spPr bwMode="auto">
          <a:xfrm>
            <a:off x="2937311" y="1637057"/>
            <a:ext cx="698604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84" name="Line 164"/>
          <p:cNvSpPr>
            <a:spLocks noChangeShapeType="1"/>
          </p:cNvSpPr>
          <p:nvPr/>
        </p:nvSpPr>
        <p:spPr bwMode="auto">
          <a:xfrm flipV="1">
            <a:off x="2937311" y="1241686"/>
            <a:ext cx="0" cy="395371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85" name="Line 165"/>
          <p:cNvSpPr>
            <a:spLocks noChangeShapeType="1"/>
          </p:cNvSpPr>
          <p:nvPr/>
        </p:nvSpPr>
        <p:spPr bwMode="auto">
          <a:xfrm>
            <a:off x="3713714" y="1637057"/>
            <a:ext cx="0" cy="1190875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86" name="Line 166"/>
          <p:cNvSpPr>
            <a:spLocks noChangeShapeType="1"/>
          </p:cNvSpPr>
          <p:nvPr/>
        </p:nvSpPr>
        <p:spPr bwMode="auto">
          <a:xfrm>
            <a:off x="3713715" y="1637057"/>
            <a:ext cx="3343771" cy="0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87" name="Line 167"/>
          <p:cNvSpPr>
            <a:spLocks noChangeShapeType="1"/>
          </p:cNvSpPr>
          <p:nvPr/>
        </p:nvSpPr>
        <p:spPr bwMode="auto">
          <a:xfrm flipV="1">
            <a:off x="7057485" y="1241686"/>
            <a:ext cx="0" cy="395371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88" name="Line 168"/>
          <p:cNvSpPr>
            <a:spLocks noChangeShapeType="1"/>
          </p:cNvSpPr>
          <p:nvPr/>
        </p:nvSpPr>
        <p:spPr bwMode="auto">
          <a:xfrm>
            <a:off x="3793101" y="2272191"/>
            <a:ext cx="0" cy="555742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89" name="Line 169"/>
          <p:cNvSpPr>
            <a:spLocks noChangeShapeType="1"/>
          </p:cNvSpPr>
          <p:nvPr/>
        </p:nvSpPr>
        <p:spPr bwMode="auto">
          <a:xfrm>
            <a:off x="3793101" y="2272190"/>
            <a:ext cx="5984175" cy="0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90" name="Line 170"/>
          <p:cNvSpPr>
            <a:spLocks noChangeShapeType="1"/>
          </p:cNvSpPr>
          <p:nvPr/>
        </p:nvSpPr>
        <p:spPr bwMode="auto">
          <a:xfrm flipV="1">
            <a:off x="9777276" y="1241686"/>
            <a:ext cx="0" cy="1030504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91" name="Line 171"/>
          <p:cNvSpPr>
            <a:spLocks noChangeShapeType="1"/>
          </p:cNvSpPr>
          <p:nvPr/>
        </p:nvSpPr>
        <p:spPr bwMode="auto">
          <a:xfrm flipV="1">
            <a:off x="1770326" y="1241686"/>
            <a:ext cx="0" cy="514458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92" name="Line 172"/>
          <p:cNvSpPr>
            <a:spLocks noChangeShapeType="1"/>
          </p:cNvSpPr>
          <p:nvPr/>
        </p:nvSpPr>
        <p:spPr bwMode="auto">
          <a:xfrm>
            <a:off x="4024910" y="1757733"/>
            <a:ext cx="0" cy="1070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93" name="Line 173"/>
          <p:cNvSpPr>
            <a:spLocks noChangeShapeType="1"/>
          </p:cNvSpPr>
          <p:nvPr/>
        </p:nvSpPr>
        <p:spPr bwMode="auto">
          <a:xfrm>
            <a:off x="4102709" y="1557665"/>
            <a:ext cx="0" cy="127026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94" name="Line 174"/>
          <p:cNvSpPr>
            <a:spLocks noChangeShapeType="1"/>
          </p:cNvSpPr>
          <p:nvPr/>
        </p:nvSpPr>
        <p:spPr bwMode="auto">
          <a:xfrm>
            <a:off x="3015111" y="1557665"/>
            <a:ext cx="108759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95" name="Line 175"/>
          <p:cNvSpPr>
            <a:spLocks noChangeShapeType="1"/>
          </p:cNvSpPr>
          <p:nvPr/>
        </p:nvSpPr>
        <p:spPr bwMode="auto">
          <a:xfrm flipV="1">
            <a:off x="3015110" y="1241686"/>
            <a:ext cx="0" cy="315979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96" name="Line 176"/>
          <p:cNvSpPr>
            <a:spLocks noChangeShapeType="1"/>
          </p:cNvSpPr>
          <p:nvPr/>
        </p:nvSpPr>
        <p:spPr bwMode="auto">
          <a:xfrm>
            <a:off x="4258307" y="1716449"/>
            <a:ext cx="0" cy="1111483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97" name="Line 177"/>
          <p:cNvSpPr>
            <a:spLocks noChangeShapeType="1"/>
          </p:cNvSpPr>
          <p:nvPr/>
        </p:nvSpPr>
        <p:spPr bwMode="auto">
          <a:xfrm>
            <a:off x="4258307" y="1716448"/>
            <a:ext cx="1867177" cy="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98" name="Line 178"/>
          <p:cNvSpPr>
            <a:spLocks noChangeShapeType="1"/>
          </p:cNvSpPr>
          <p:nvPr/>
        </p:nvSpPr>
        <p:spPr bwMode="auto">
          <a:xfrm flipV="1">
            <a:off x="6125484" y="1241686"/>
            <a:ext cx="0" cy="474763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299" name="Line 179"/>
          <p:cNvSpPr>
            <a:spLocks noChangeShapeType="1"/>
          </p:cNvSpPr>
          <p:nvPr/>
        </p:nvSpPr>
        <p:spPr bwMode="auto">
          <a:xfrm>
            <a:off x="4491705" y="1557665"/>
            <a:ext cx="0" cy="1270267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00" name="Line 180"/>
          <p:cNvSpPr>
            <a:spLocks noChangeShapeType="1"/>
          </p:cNvSpPr>
          <p:nvPr/>
        </p:nvSpPr>
        <p:spPr bwMode="auto">
          <a:xfrm>
            <a:off x="4491705" y="1557665"/>
            <a:ext cx="4740979" cy="0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01" name="Line 181"/>
          <p:cNvSpPr>
            <a:spLocks noChangeShapeType="1"/>
          </p:cNvSpPr>
          <p:nvPr/>
        </p:nvSpPr>
        <p:spPr bwMode="auto">
          <a:xfrm flipH="1" flipV="1">
            <a:off x="9232683" y="1241686"/>
            <a:ext cx="0" cy="315979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02" name="Line 182"/>
          <p:cNvSpPr>
            <a:spLocks noChangeShapeType="1"/>
          </p:cNvSpPr>
          <p:nvPr/>
        </p:nvSpPr>
        <p:spPr bwMode="auto">
          <a:xfrm>
            <a:off x="4647303" y="2153102"/>
            <a:ext cx="0" cy="67483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03" name="Line 183"/>
          <p:cNvSpPr>
            <a:spLocks noChangeShapeType="1"/>
          </p:cNvSpPr>
          <p:nvPr/>
        </p:nvSpPr>
        <p:spPr bwMode="auto">
          <a:xfrm>
            <a:off x="1462305" y="2153102"/>
            <a:ext cx="318499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04" name="Line 184"/>
          <p:cNvSpPr>
            <a:spLocks noChangeShapeType="1"/>
          </p:cNvSpPr>
          <p:nvPr/>
        </p:nvSpPr>
        <p:spPr bwMode="auto">
          <a:xfrm flipV="1">
            <a:off x="1460717" y="1241686"/>
            <a:ext cx="0" cy="911416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05" name="Line 185"/>
          <p:cNvSpPr>
            <a:spLocks noChangeShapeType="1"/>
          </p:cNvSpPr>
          <p:nvPr/>
        </p:nvSpPr>
        <p:spPr bwMode="auto">
          <a:xfrm>
            <a:off x="4725101" y="1478274"/>
            <a:ext cx="0" cy="134965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06" name="Line 186"/>
          <p:cNvSpPr>
            <a:spLocks noChangeShapeType="1"/>
          </p:cNvSpPr>
          <p:nvPr/>
        </p:nvSpPr>
        <p:spPr bwMode="auto">
          <a:xfrm>
            <a:off x="3246920" y="1478273"/>
            <a:ext cx="1478181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07" name="Line 187"/>
          <p:cNvSpPr>
            <a:spLocks noChangeShapeType="1"/>
          </p:cNvSpPr>
          <p:nvPr/>
        </p:nvSpPr>
        <p:spPr bwMode="auto">
          <a:xfrm flipV="1">
            <a:off x="3246920" y="1241686"/>
            <a:ext cx="0" cy="2365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08" name="Line 188"/>
          <p:cNvSpPr>
            <a:spLocks noChangeShapeType="1"/>
          </p:cNvSpPr>
          <p:nvPr/>
        </p:nvSpPr>
        <p:spPr bwMode="auto">
          <a:xfrm flipV="1">
            <a:off x="3907418" y="1241686"/>
            <a:ext cx="0" cy="1111483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09" name="Line 189"/>
          <p:cNvSpPr>
            <a:spLocks noChangeShapeType="1"/>
          </p:cNvSpPr>
          <p:nvPr/>
        </p:nvSpPr>
        <p:spPr bwMode="auto">
          <a:xfrm>
            <a:off x="3907418" y="2353169"/>
            <a:ext cx="893895" cy="0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10" name="Line 190"/>
          <p:cNvSpPr>
            <a:spLocks noChangeShapeType="1"/>
          </p:cNvSpPr>
          <p:nvPr/>
        </p:nvSpPr>
        <p:spPr bwMode="auto">
          <a:xfrm>
            <a:off x="4801313" y="2353170"/>
            <a:ext cx="0" cy="47476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11" name="Line 191"/>
          <p:cNvSpPr>
            <a:spLocks noChangeShapeType="1"/>
          </p:cNvSpPr>
          <p:nvPr/>
        </p:nvSpPr>
        <p:spPr bwMode="auto">
          <a:xfrm>
            <a:off x="4880699" y="1241686"/>
            <a:ext cx="0" cy="1586246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12" name="Line 192"/>
          <p:cNvSpPr>
            <a:spLocks noChangeShapeType="1"/>
          </p:cNvSpPr>
          <p:nvPr/>
        </p:nvSpPr>
        <p:spPr bwMode="auto">
          <a:xfrm>
            <a:off x="5036297" y="1875232"/>
            <a:ext cx="0" cy="952700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13" name="Line 193"/>
          <p:cNvSpPr>
            <a:spLocks noChangeShapeType="1"/>
          </p:cNvSpPr>
          <p:nvPr/>
        </p:nvSpPr>
        <p:spPr bwMode="auto">
          <a:xfrm>
            <a:off x="5036298" y="1875232"/>
            <a:ext cx="620805" cy="0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14" name="Line 194"/>
          <p:cNvSpPr>
            <a:spLocks noChangeShapeType="1"/>
          </p:cNvSpPr>
          <p:nvPr/>
        </p:nvSpPr>
        <p:spPr bwMode="auto">
          <a:xfrm flipV="1">
            <a:off x="5657103" y="1241686"/>
            <a:ext cx="0" cy="633546"/>
          </a:xfrm>
          <a:prstGeom prst="line">
            <a:avLst/>
          </a:prstGeom>
          <a:noFill/>
          <a:ln w="9525">
            <a:solidFill>
              <a:srgbClr val="67D2F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15" name="Line 195"/>
          <p:cNvSpPr>
            <a:spLocks noChangeShapeType="1"/>
          </p:cNvSpPr>
          <p:nvPr/>
        </p:nvSpPr>
        <p:spPr bwMode="auto">
          <a:xfrm>
            <a:off x="4956911" y="1795841"/>
            <a:ext cx="0" cy="1032092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16" name="Line 196"/>
          <p:cNvSpPr>
            <a:spLocks noChangeShapeType="1"/>
          </p:cNvSpPr>
          <p:nvPr/>
        </p:nvSpPr>
        <p:spPr bwMode="auto">
          <a:xfrm>
            <a:off x="4956911" y="1795840"/>
            <a:ext cx="2256173" cy="0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17" name="Line 197"/>
          <p:cNvSpPr>
            <a:spLocks noChangeShapeType="1"/>
          </p:cNvSpPr>
          <p:nvPr/>
        </p:nvSpPr>
        <p:spPr bwMode="auto">
          <a:xfrm flipV="1">
            <a:off x="7213083" y="1241686"/>
            <a:ext cx="0" cy="554154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18" name="Line 198"/>
          <p:cNvSpPr>
            <a:spLocks noChangeShapeType="1"/>
          </p:cNvSpPr>
          <p:nvPr/>
        </p:nvSpPr>
        <p:spPr bwMode="auto">
          <a:xfrm>
            <a:off x="5114097" y="2353170"/>
            <a:ext cx="0" cy="474763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19" name="Line 199"/>
          <p:cNvSpPr>
            <a:spLocks noChangeShapeType="1"/>
          </p:cNvSpPr>
          <p:nvPr/>
        </p:nvSpPr>
        <p:spPr bwMode="auto">
          <a:xfrm>
            <a:off x="5114097" y="2353169"/>
            <a:ext cx="4740979" cy="0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20" name="Line 200"/>
          <p:cNvSpPr>
            <a:spLocks noChangeShapeType="1"/>
          </p:cNvSpPr>
          <p:nvPr/>
        </p:nvSpPr>
        <p:spPr bwMode="auto">
          <a:xfrm flipV="1">
            <a:off x="9855076" y="1241686"/>
            <a:ext cx="0" cy="1111483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21" name="Line 201"/>
          <p:cNvSpPr>
            <a:spLocks noChangeShapeType="1"/>
          </p:cNvSpPr>
          <p:nvPr/>
        </p:nvSpPr>
        <p:spPr bwMode="auto">
          <a:xfrm>
            <a:off x="1692526" y="1914927"/>
            <a:ext cx="3964576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22" name="Line 202"/>
          <p:cNvSpPr>
            <a:spLocks noChangeShapeType="1"/>
          </p:cNvSpPr>
          <p:nvPr/>
        </p:nvSpPr>
        <p:spPr bwMode="auto">
          <a:xfrm>
            <a:off x="5657103" y="1914928"/>
            <a:ext cx="0" cy="91300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23" name="Line 203"/>
          <p:cNvSpPr>
            <a:spLocks noChangeShapeType="1"/>
          </p:cNvSpPr>
          <p:nvPr/>
        </p:nvSpPr>
        <p:spPr bwMode="auto">
          <a:xfrm>
            <a:off x="1770326" y="1757732"/>
            <a:ext cx="2254585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24" name="Line 204"/>
          <p:cNvSpPr>
            <a:spLocks noChangeShapeType="1"/>
          </p:cNvSpPr>
          <p:nvPr/>
        </p:nvSpPr>
        <p:spPr bwMode="auto">
          <a:xfrm flipV="1">
            <a:off x="1692526" y="1241686"/>
            <a:ext cx="0" cy="673241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25" name="Line 205"/>
          <p:cNvSpPr>
            <a:spLocks noChangeShapeType="1"/>
          </p:cNvSpPr>
          <p:nvPr/>
        </p:nvSpPr>
        <p:spPr bwMode="auto">
          <a:xfrm>
            <a:off x="5812701" y="1954624"/>
            <a:ext cx="0" cy="873308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26" name="Line 206"/>
          <p:cNvSpPr>
            <a:spLocks noChangeShapeType="1"/>
          </p:cNvSpPr>
          <p:nvPr/>
        </p:nvSpPr>
        <p:spPr bwMode="auto">
          <a:xfrm>
            <a:off x="5812701" y="1954624"/>
            <a:ext cx="3653379" cy="0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27" name="Line 207"/>
          <p:cNvSpPr>
            <a:spLocks noChangeShapeType="1"/>
          </p:cNvSpPr>
          <p:nvPr/>
        </p:nvSpPr>
        <p:spPr bwMode="auto">
          <a:xfrm flipV="1">
            <a:off x="9466080" y="1241686"/>
            <a:ext cx="0" cy="712938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28" name="Line 208"/>
          <p:cNvSpPr>
            <a:spLocks noChangeShapeType="1"/>
          </p:cNvSpPr>
          <p:nvPr/>
        </p:nvSpPr>
        <p:spPr bwMode="auto">
          <a:xfrm>
            <a:off x="6046097" y="1676752"/>
            <a:ext cx="0" cy="115118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29" name="Line 209"/>
          <p:cNvSpPr>
            <a:spLocks noChangeShapeType="1"/>
          </p:cNvSpPr>
          <p:nvPr/>
        </p:nvSpPr>
        <p:spPr bwMode="auto">
          <a:xfrm>
            <a:off x="6125484" y="2070535"/>
            <a:ext cx="0" cy="757397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30" name="Line 210"/>
          <p:cNvSpPr>
            <a:spLocks noChangeShapeType="1"/>
          </p:cNvSpPr>
          <p:nvPr/>
        </p:nvSpPr>
        <p:spPr bwMode="auto">
          <a:xfrm>
            <a:off x="6201695" y="1478274"/>
            <a:ext cx="0" cy="1349658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31" name="Line 211"/>
          <p:cNvSpPr>
            <a:spLocks noChangeShapeType="1"/>
          </p:cNvSpPr>
          <p:nvPr/>
        </p:nvSpPr>
        <p:spPr bwMode="auto">
          <a:xfrm>
            <a:off x="6279495" y="1716449"/>
            <a:ext cx="0" cy="1111483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32" name="Line 212"/>
          <p:cNvSpPr>
            <a:spLocks noChangeShapeType="1"/>
          </p:cNvSpPr>
          <p:nvPr/>
        </p:nvSpPr>
        <p:spPr bwMode="auto">
          <a:xfrm>
            <a:off x="6357293" y="1875232"/>
            <a:ext cx="0" cy="952700"/>
          </a:xfrm>
          <a:prstGeom prst="line">
            <a:avLst/>
          </a:prstGeom>
          <a:noFill/>
          <a:ln w="9525">
            <a:solidFill>
              <a:srgbClr val="67D2F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33" name="Line 213"/>
          <p:cNvSpPr>
            <a:spLocks noChangeShapeType="1"/>
          </p:cNvSpPr>
          <p:nvPr/>
        </p:nvSpPr>
        <p:spPr bwMode="auto">
          <a:xfrm flipV="1">
            <a:off x="1849713" y="1241686"/>
            <a:ext cx="0" cy="435066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34" name="Line 214"/>
          <p:cNvSpPr>
            <a:spLocks noChangeShapeType="1"/>
          </p:cNvSpPr>
          <p:nvPr/>
        </p:nvSpPr>
        <p:spPr bwMode="auto">
          <a:xfrm>
            <a:off x="1849712" y="1676752"/>
            <a:ext cx="4196385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35" name="Line 215"/>
          <p:cNvSpPr>
            <a:spLocks noChangeShapeType="1"/>
          </p:cNvSpPr>
          <p:nvPr/>
        </p:nvSpPr>
        <p:spPr bwMode="auto">
          <a:xfrm flipV="1">
            <a:off x="3948699" y="1241686"/>
            <a:ext cx="0" cy="830437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36" name="Line 216"/>
          <p:cNvSpPr>
            <a:spLocks noChangeShapeType="1"/>
          </p:cNvSpPr>
          <p:nvPr/>
        </p:nvSpPr>
        <p:spPr bwMode="auto">
          <a:xfrm>
            <a:off x="3948699" y="2070535"/>
            <a:ext cx="2176785" cy="0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37" name="Line 217"/>
          <p:cNvSpPr>
            <a:spLocks noChangeShapeType="1"/>
          </p:cNvSpPr>
          <p:nvPr/>
        </p:nvSpPr>
        <p:spPr bwMode="auto">
          <a:xfrm flipV="1">
            <a:off x="4956911" y="1241686"/>
            <a:ext cx="0" cy="236588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38" name="Line 218"/>
          <p:cNvSpPr>
            <a:spLocks noChangeShapeType="1"/>
          </p:cNvSpPr>
          <p:nvPr/>
        </p:nvSpPr>
        <p:spPr bwMode="auto">
          <a:xfrm>
            <a:off x="4956911" y="1478273"/>
            <a:ext cx="1244785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39" name="Line 219"/>
          <p:cNvSpPr>
            <a:spLocks noChangeShapeType="1"/>
          </p:cNvSpPr>
          <p:nvPr/>
        </p:nvSpPr>
        <p:spPr bwMode="auto">
          <a:xfrm flipV="1">
            <a:off x="5812701" y="1241686"/>
            <a:ext cx="0" cy="633546"/>
          </a:xfrm>
          <a:prstGeom prst="line">
            <a:avLst/>
          </a:prstGeom>
          <a:noFill/>
          <a:ln w="9525">
            <a:solidFill>
              <a:srgbClr val="67D2F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40" name="Line 220"/>
          <p:cNvSpPr>
            <a:spLocks noChangeShapeType="1"/>
          </p:cNvSpPr>
          <p:nvPr/>
        </p:nvSpPr>
        <p:spPr bwMode="auto">
          <a:xfrm>
            <a:off x="5812701" y="1875232"/>
            <a:ext cx="544593" cy="0"/>
          </a:xfrm>
          <a:prstGeom prst="line">
            <a:avLst/>
          </a:prstGeom>
          <a:noFill/>
          <a:ln w="9525">
            <a:solidFill>
              <a:srgbClr val="67D2FB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41" name="Line 221"/>
          <p:cNvSpPr>
            <a:spLocks noChangeShapeType="1"/>
          </p:cNvSpPr>
          <p:nvPr/>
        </p:nvSpPr>
        <p:spPr bwMode="auto">
          <a:xfrm>
            <a:off x="6279495" y="1716448"/>
            <a:ext cx="3030987" cy="0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42" name="Line 222"/>
          <p:cNvSpPr>
            <a:spLocks noChangeShapeType="1"/>
          </p:cNvSpPr>
          <p:nvPr/>
        </p:nvSpPr>
        <p:spPr bwMode="auto">
          <a:xfrm flipV="1">
            <a:off x="9310482" y="1241686"/>
            <a:ext cx="0" cy="474763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43" name="Line 223"/>
          <p:cNvSpPr>
            <a:spLocks noChangeShapeType="1"/>
          </p:cNvSpPr>
          <p:nvPr/>
        </p:nvSpPr>
        <p:spPr bwMode="auto">
          <a:xfrm>
            <a:off x="1925924" y="1597360"/>
            <a:ext cx="4585381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44" name="Line 224"/>
          <p:cNvSpPr>
            <a:spLocks noChangeShapeType="1"/>
          </p:cNvSpPr>
          <p:nvPr/>
        </p:nvSpPr>
        <p:spPr bwMode="auto">
          <a:xfrm flipV="1">
            <a:off x="1925924" y="1241686"/>
            <a:ext cx="0" cy="35567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45" name="Line 225"/>
          <p:cNvSpPr>
            <a:spLocks noChangeShapeType="1"/>
          </p:cNvSpPr>
          <p:nvPr/>
        </p:nvSpPr>
        <p:spPr bwMode="auto">
          <a:xfrm>
            <a:off x="6511304" y="1594185"/>
            <a:ext cx="0" cy="1233747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46" name="Line 226"/>
          <p:cNvSpPr>
            <a:spLocks noChangeShapeType="1"/>
          </p:cNvSpPr>
          <p:nvPr/>
        </p:nvSpPr>
        <p:spPr bwMode="auto">
          <a:xfrm>
            <a:off x="5190309" y="1757732"/>
            <a:ext cx="1400383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47" name="Line 227"/>
          <p:cNvSpPr>
            <a:spLocks noChangeShapeType="1"/>
          </p:cNvSpPr>
          <p:nvPr/>
        </p:nvSpPr>
        <p:spPr bwMode="auto">
          <a:xfrm flipV="1">
            <a:off x="5190308" y="1241686"/>
            <a:ext cx="0" cy="516046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48" name="Line 228"/>
          <p:cNvSpPr>
            <a:spLocks noChangeShapeType="1"/>
          </p:cNvSpPr>
          <p:nvPr/>
        </p:nvSpPr>
        <p:spPr bwMode="auto">
          <a:xfrm>
            <a:off x="6590691" y="1757733"/>
            <a:ext cx="0" cy="10702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49" name="Line 229"/>
          <p:cNvSpPr>
            <a:spLocks noChangeShapeType="1"/>
          </p:cNvSpPr>
          <p:nvPr/>
        </p:nvSpPr>
        <p:spPr bwMode="auto">
          <a:xfrm>
            <a:off x="6668490" y="2034015"/>
            <a:ext cx="0" cy="793917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50" name="Line 230"/>
          <p:cNvSpPr>
            <a:spLocks noChangeShapeType="1"/>
          </p:cNvSpPr>
          <p:nvPr/>
        </p:nvSpPr>
        <p:spPr bwMode="auto">
          <a:xfrm>
            <a:off x="6668490" y="2034015"/>
            <a:ext cx="2875390" cy="0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51" name="Line 231"/>
          <p:cNvSpPr>
            <a:spLocks noChangeShapeType="1"/>
          </p:cNvSpPr>
          <p:nvPr/>
        </p:nvSpPr>
        <p:spPr bwMode="auto">
          <a:xfrm flipV="1">
            <a:off x="9543879" y="1241686"/>
            <a:ext cx="0" cy="792329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52" name="Line 232"/>
          <p:cNvSpPr>
            <a:spLocks noChangeShapeType="1"/>
          </p:cNvSpPr>
          <p:nvPr/>
        </p:nvSpPr>
        <p:spPr bwMode="auto">
          <a:xfrm flipV="1">
            <a:off x="1149521" y="1241686"/>
            <a:ext cx="0" cy="115118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53" name="Line 233"/>
          <p:cNvSpPr>
            <a:spLocks noChangeShapeType="1"/>
          </p:cNvSpPr>
          <p:nvPr/>
        </p:nvSpPr>
        <p:spPr bwMode="auto">
          <a:xfrm>
            <a:off x="1149521" y="2392866"/>
            <a:ext cx="575077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54" name="Line 234"/>
          <p:cNvSpPr>
            <a:spLocks noChangeShapeType="1"/>
          </p:cNvSpPr>
          <p:nvPr/>
        </p:nvSpPr>
        <p:spPr bwMode="auto">
          <a:xfrm>
            <a:off x="6900299" y="2392866"/>
            <a:ext cx="0" cy="435066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55" name="Line 235"/>
          <p:cNvSpPr>
            <a:spLocks noChangeShapeType="1"/>
          </p:cNvSpPr>
          <p:nvPr/>
        </p:nvSpPr>
        <p:spPr bwMode="auto">
          <a:xfrm flipV="1">
            <a:off x="3793101" y="1241686"/>
            <a:ext cx="0" cy="992396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56" name="Line 236"/>
          <p:cNvSpPr>
            <a:spLocks noChangeShapeType="1"/>
          </p:cNvSpPr>
          <p:nvPr/>
        </p:nvSpPr>
        <p:spPr bwMode="auto">
          <a:xfrm>
            <a:off x="3793101" y="2234082"/>
            <a:ext cx="3186585" cy="0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57" name="Line 237"/>
          <p:cNvSpPr>
            <a:spLocks noChangeShapeType="1"/>
          </p:cNvSpPr>
          <p:nvPr/>
        </p:nvSpPr>
        <p:spPr bwMode="auto">
          <a:xfrm>
            <a:off x="6979686" y="2234083"/>
            <a:ext cx="0" cy="593850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58" name="Line 238"/>
          <p:cNvSpPr>
            <a:spLocks noChangeShapeType="1"/>
          </p:cNvSpPr>
          <p:nvPr/>
        </p:nvSpPr>
        <p:spPr bwMode="auto">
          <a:xfrm flipV="1">
            <a:off x="4567916" y="1241686"/>
            <a:ext cx="0" cy="59385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59" name="Line 239"/>
          <p:cNvSpPr>
            <a:spLocks noChangeShapeType="1"/>
          </p:cNvSpPr>
          <p:nvPr/>
        </p:nvSpPr>
        <p:spPr bwMode="auto">
          <a:xfrm>
            <a:off x="7057485" y="1832360"/>
            <a:ext cx="0" cy="995572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60" name="Line 240"/>
          <p:cNvSpPr>
            <a:spLocks noChangeShapeType="1"/>
          </p:cNvSpPr>
          <p:nvPr/>
        </p:nvSpPr>
        <p:spPr bwMode="auto">
          <a:xfrm flipV="1">
            <a:off x="5036297" y="1241686"/>
            <a:ext cx="0" cy="157196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61" name="Line 241"/>
          <p:cNvSpPr>
            <a:spLocks noChangeShapeType="1"/>
          </p:cNvSpPr>
          <p:nvPr/>
        </p:nvSpPr>
        <p:spPr bwMode="auto">
          <a:xfrm>
            <a:off x="5036298" y="1398882"/>
            <a:ext cx="2097399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62" name="Line 242"/>
          <p:cNvSpPr>
            <a:spLocks noChangeShapeType="1"/>
          </p:cNvSpPr>
          <p:nvPr/>
        </p:nvSpPr>
        <p:spPr bwMode="auto">
          <a:xfrm>
            <a:off x="7133697" y="1398882"/>
            <a:ext cx="0" cy="142905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63" name="Line 243"/>
          <p:cNvSpPr>
            <a:spLocks noChangeShapeType="1"/>
          </p:cNvSpPr>
          <p:nvPr/>
        </p:nvSpPr>
        <p:spPr bwMode="auto">
          <a:xfrm>
            <a:off x="7213083" y="1875232"/>
            <a:ext cx="0" cy="952700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64" name="Line 244"/>
          <p:cNvSpPr>
            <a:spLocks noChangeShapeType="1"/>
          </p:cNvSpPr>
          <p:nvPr/>
        </p:nvSpPr>
        <p:spPr bwMode="auto">
          <a:xfrm>
            <a:off x="7213084" y="1875232"/>
            <a:ext cx="2176785" cy="0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65" name="Line 245"/>
          <p:cNvSpPr>
            <a:spLocks noChangeShapeType="1"/>
          </p:cNvSpPr>
          <p:nvPr/>
        </p:nvSpPr>
        <p:spPr bwMode="auto">
          <a:xfrm flipV="1">
            <a:off x="9389869" y="1241686"/>
            <a:ext cx="0" cy="633546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66" name="Line 246"/>
          <p:cNvSpPr>
            <a:spLocks noChangeShapeType="1"/>
          </p:cNvSpPr>
          <p:nvPr/>
        </p:nvSpPr>
        <p:spPr bwMode="auto">
          <a:xfrm>
            <a:off x="7403612" y="1241686"/>
            <a:ext cx="0" cy="1586246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67" name="Line 247"/>
          <p:cNvSpPr>
            <a:spLocks noChangeShapeType="1"/>
          </p:cNvSpPr>
          <p:nvPr/>
        </p:nvSpPr>
        <p:spPr bwMode="auto">
          <a:xfrm>
            <a:off x="1227321" y="2311886"/>
            <a:ext cx="6373171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68" name="Line 248"/>
          <p:cNvSpPr>
            <a:spLocks noChangeShapeType="1"/>
          </p:cNvSpPr>
          <p:nvPr/>
        </p:nvSpPr>
        <p:spPr bwMode="auto">
          <a:xfrm flipV="1">
            <a:off x="1227320" y="1241686"/>
            <a:ext cx="0" cy="1070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69" name="Line 249"/>
          <p:cNvSpPr>
            <a:spLocks noChangeShapeType="1"/>
          </p:cNvSpPr>
          <p:nvPr/>
        </p:nvSpPr>
        <p:spPr bwMode="auto">
          <a:xfrm>
            <a:off x="7600491" y="2311886"/>
            <a:ext cx="0" cy="516046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70" name="Line 250"/>
          <p:cNvSpPr>
            <a:spLocks noChangeShapeType="1"/>
          </p:cNvSpPr>
          <p:nvPr/>
        </p:nvSpPr>
        <p:spPr bwMode="auto">
          <a:xfrm>
            <a:off x="3170708" y="1519557"/>
            <a:ext cx="4585381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71" name="Line 251"/>
          <p:cNvSpPr>
            <a:spLocks noChangeShapeType="1"/>
          </p:cNvSpPr>
          <p:nvPr/>
        </p:nvSpPr>
        <p:spPr bwMode="auto">
          <a:xfrm flipV="1">
            <a:off x="3170709" y="1241686"/>
            <a:ext cx="0" cy="277871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72" name="Line 252"/>
          <p:cNvSpPr>
            <a:spLocks noChangeShapeType="1"/>
          </p:cNvSpPr>
          <p:nvPr/>
        </p:nvSpPr>
        <p:spPr bwMode="auto">
          <a:xfrm>
            <a:off x="7756089" y="1519557"/>
            <a:ext cx="0" cy="13083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73" name="Line 253"/>
          <p:cNvSpPr>
            <a:spLocks noChangeShapeType="1"/>
          </p:cNvSpPr>
          <p:nvPr/>
        </p:nvSpPr>
        <p:spPr bwMode="auto">
          <a:xfrm>
            <a:off x="3480317" y="1995907"/>
            <a:ext cx="4355159" cy="0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74" name="Line 254"/>
          <p:cNvSpPr>
            <a:spLocks noChangeShapeType="1"/>
          </p:cNvSpPr>
          <p:nvPr/>
        </p:nvSpPr>
        <p:spPr bwMode="auto">
          <a:xfrm flipV="1">
            <a:off x="3480317" y="1241686"/>
            <a:ext cx="0" cy="752633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75" name="Line 255"/>
          <p:cNvSpPr>
            <a:spLocks noChangeShapeType="1"/>
          </p:cNvSpPr>
          <p:nvPr/>
        </p:nvSpPr>
        <p:spPr bwMode="auto">
          <a:xfrm>
            <a:off x="7835476" y="1995907"/>
            <a:ext cx="0" cy="832025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76" name="Line 256"/>
          <p:cNvSpPr>
            <a:spLocks noChangeShapeType="1"/>
          </p:cNvSpPr>
          <p:nvPr/>
        </p:nvSpPr>
        <p:spPr bwMode="auto">
          <a:xfrm flipV="1">
            <a:off x="5114097" y="1241686"/>
            <a:ext cx="0" cy="911416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77" name="Line 257"/>
          <p:cNvSpPr>
            <a:spLocks noChangeShapeType="1"/>
          </p:cNvSpPr>
          <p:nvPr/>
        </p:nvSpPr>
        <p:spPr bwMode="auto">
          <a:xfrm>
            <a:off x="5114097" y="2149927"/>
            <a:ext cx="2564193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78" name="Line 258"/>
          <p:cNvSpPr>
            <a:spLocks noChangeShapeType="1"/>
          </p:cNvSpPr>
          <p:nvPr/>
        </p:nvSpPr>
        <p:spPr bwMode="auto">
          <a:xfrm>
            <a:off x="7678290" y="2149927"/>
            <a:ext cx="0" cy="67800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79" name="Line 259"/>
          <p:cNvSpPr>
            <a:spLocks noChangeShapeType="1"/>
          </p:cNvSpPr>
          <p:nvPr/>
        </p:nvSpPr>
        <p:spPr bwMode="auto">
          <a:xfrm flipV="1">
            <a:off x="5892087" y="1241686"/>
            <a:ext cx="0" cy="673241"/>
          </a:xfrm>
          <a:prstGeom prst="line">
            <a:avLst/>
          </a:prstGeom>
          <a:noFill/>
          <a:ln w="9525">
            <a:solidFill>
              <a:srgbClr val="67D2F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80" name="Line 260"/>
          <p:cNvSpPr>
            <a:spLocks noChangeShapeType="1"/>
          </p:cNvSpPr>
          <p:nvPr/>
        </p:nvSpPr>
        <p:spPr bwMode="auto">
          <a:xfrm>
            <a:off x="5892087" y="1911752"/>
            <a:ext cx="2019600" cy="0"/>
          </a:xfrm>
          <a:prstGeom prst="line">
            <a:avLst/>
          </a:prstGeom>
          <a:noFill/>
          <a:ln w="9525">
            <a:solidFill>
              <a:srgbClr val="67D2FB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81" name="Line 261"/>
          <p:cNvSpPr>
            <a:spLocks noChangeShapeType="1"/>
          </p:cNvSpPr>
          <p:nvPr/>
        </p:nvSpPr>
        <p:spPr bwMode="auto">
          <a:xfrm>
            <a:off x="7911687" y="1914928"/>
            <a:ext cx="0" cy="913005"/>
          </a:xfrm>
          <a:prstGeom prst="line">
            <a:avLst/>
          </a:prstGeom>
          <a:noFill/>
          <a:ln w="9525">
            <a:solidFill>
              <a:srgbClr val="67D2F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82" name="Line 262"/>
          <p:cNvSpPr>
            <a:spLocks noChangeShapeType="1"/>
          </p:cNvSpPr>
          <p:nvPr/>
        </p:nvSpPr>
        <p:spPr bwMode="auto">
          <a:xfrm>
            <a:off x="8145084" y="2111819"/>
            <a:ext cx="0" cy="716113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83" name="Line 263"/>
          <p:cNvSpPr>
            <a:spLocks noChangeShapeType="1"/>
          </p:cNvSpPr>
          <p:nvPr/>
        </p:nvSpPr>
        <p:spPr bwMode="auto">
          <a:xfrm>
            <a:off x="8145084" y="2111819"/>
            <a:ext cx="1476594" cy="0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84" name="Line 264"/>
          <p:cNvSpPr>
            <a:spLocks noChangeShapeType="1"/>
          </p:cNvSpPr>
          <p:nvPr/>
        </p:nvSpPr>
        <p:spPr bwMode="auto">
          <a:xfrm flipV="1">
            <a:off x="9621678" y="1241686"/>
            <a:ext cx="0" cy="870133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85" name="Line 265"/>
          <p:cNvSpPr>
            <a:spLocks noChangeShapeType="1"/>
          </p:cNvSpPr>
          <p:nvPr/>
        </p:nvSpPr>
        <p:spPr bwMode="auto">
          <a:xfrm>
            <a:off x="7989486" y="1241686"/>
            <a:ext cx="0" cy="1584658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86" name="Line 266"/>
          <p:cNvSpPr>
            <a:spLocks noChangeShapeType="1"/>
          </p:cNvSpPr>
          <p:nvPr/>
        </p:nvSpPr>
        <p:spPr bwMode="auto">
          <a:xfrm>
            <a:off x="8067285" y="1478274"/>
            <a:ext cx="0" cy="1349658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87" name="Line 267"/>
          <p:cNvSpPr>
            <a:spLocks noChangeShapeType="1"/>
          </p:cNvSpPr>
          <p:nvPr/>
        </p:nvSpPr>
        <p:spPr bwMode="auto">
          <a:xfrm>
            <a:off x="6511304" y="1478273"/>
            <a:ext cx="1555981" cy="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88" name="Line 268"/>
          <p:cNvSpPr>
            <a:spLocks noChangeShapeType="1"/>
          </p:cNvSpPr>
          <p:nvPr/>
        </p:nvSpPr>
        <p:spPr bwMode="auto">
          <a:xfrm flipV="1">
            <a:off x="6511304" y="1241686"/>
            <a:ext cx="0" cy="236588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89" name="Line 269"/>
          <p:cNvSpPr>
            <a:spLocks noChangeShapeType="1"/>
          </p:cNvSpPr>
          <p:nvPr/>
        </p:nvSpPr>
        <p:spPr bwMode="auto">
          <a:xfrm>
            <a:off x="8222883" y="1795841"/>
            <a:ext cx="0" cy="1032092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90" name="Line 270"/>
          <p:cNvSpPr>
            <a:spLocks noChangeShapeType="1"/>
          </p:cNvSpPr>
          <p:nvPr/>
        </p:nvSpPr>
        <p:spPr bwMode="auto">
          <a:xfrm>
            <a:off x="8222884" y="1795840"/>
            <a:ext cx="38899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91" name="Line 271"/>
          <p:cNvSpPr>
            <a:spLocks noChangeShapeType="1"/>
          </p:cNvSpPr>
          <p:nvPr/>
        </p:nvSpPr>
        <p:spPr bwMode="auto">
          <a:xfrm flipV="1">
            <a:off x="8611878" y="1241686"/>
            <a:ext cx="0" cy="554154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92" name="Line 272"/>
          <p:cNvSpPr>
            <a:spLocks noChangeShapeType="1"/>
          </p:cNvSpPr>
          <p:nvPr/>
        </p:nvSpPr>
        <p:spPr bwMode="auto">
          <a:xfrm>
            <a:off x="8688089" y="1241686"/>
            <a:ext cx="0" cy="1586246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93" name="Line 273"/>
          <p:cNvSpPr>
            <a:spLocks noChangeShapeType="1"/>
          </p:cNvSpPr>
          <p:nvPr/>
        </p:nvSpPr>
        <p:spPr bwMode="auto">
          <a:xfrm flipV="1">
            <a:off x="2238707" y="1241686"/>
            <a:ext cx="0" cy="196891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94" name="Line 274"/>
          <p:cNvSpPr>
            <a:spLocks noChangeShapeType="1"/>
          </p:cNvSpPr>
          <p:nvPr/>
        </p:nvSpPr>
        <p:spPr bwMode="auto">
          <a:xfrm>
            <a:off x="8378481" y="1438578"/>
            <a:ext cx="0" cy="138935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95" name="Line 275"/>
          <p:cNvSpPr>
            <a:spLocks noChangeShapeType="1"/>
          </p:cNvSpPr>
          <p:nvPr/>
        </p:nvSpPr>
        <p:spPr bwMode="auto">
          <a:xfrm flipV="1">
            <a:off x="2703914" y="1241686"/>
            <a:ext cx="0" cy="1189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96" name="Line 276"/>
          <p:cNvSpPr>
            <a:spLocks noChangeShapeType="1"/>
          </p:cNvSpPr>
          <p:nvPr/>
        </p:nvSpPr>
        <p:spPr bwMode="auto">
          <a:xfrm>
            <a:off x="2703915" y="2430974"/>
            <a:ext cx="575077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97" name="Line 277"/>
          <p:cNvSpPr>
            <a:spLocks noChangeShapeType="1"/>
          </p:cNvSpPr>
          <p:nvPr/>
        </p:nvSpPr>
        <p:spPr bwMode="auto">
          <a:xfrm>
            <a:off x="8454693" y="2430974"/>
            <a:ext cx="0" cy="39695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98" name="Line 278"/>
          <p:cNvSpPr>
            <a:spLocks noChangeShapeType="1"/>
          </p:cNvSpPr>
          <p:nvPr/>
        </p:nvSpPr>
        <p:spPr bwMode="auto">
          <a:xfrm>
            <a:off x="4567916" y="1835535"/>
            <a:ext cx="2489569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399" name="Line 279"/>
          <p:cNvSpPr>
            <a:spLocks noChangeShapeType="1"/>
          </p:cNvSpPr>
          <p:nvPr/>
        </p:nvSpPr>
        <p:spPr bwMode="auto">
          <a:xfrm flipV="1">
            <a:off x="7835476" y="1241686"/>
            <a:ext cx="0" cy="395371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00" name="Line 280"/>
          <p:cNvSpPr>
            <a:spLocks noChangeShapeType="1"/>
          </p:cNvSpPr>
          <p:nvPr/>
        </p:nvSpPr>
        <p:spPr bwMode="auto">
          <a:xfrm>
            <a:off x="7835476" y="1637057"/>
            <a:ext cx="698604" cy="0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01" name="Line 281"/>
          <p:cNvSpPr>
            <a:spLocks noChangeShapeType="1"/>
          </p:cNvSpPr>
          <p:nvPr/>
        </p:nvSpPr>
        <p:spPr bwMode="auto">
          <a:xfrm>
            <a:off x="8534080" y="1637057"/>
            <a:ext cx="0" cy="1190875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02" name="Line 282"/>
          <p:cNvSpPr>
            <a:spLocks noChangeShapeType="1"/>
          </p:cNvSpPr>
          <p:nvPr/>
        </p:nvSpPr>
        <p:spPr bwMode="auto">
          <a:xfrm flipV="1">
            <a:off x="6668490" y="1241686"/>
            <a:ext cx="0" cy="433479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03" name="Line 283"/>
          <p:cNvSpPr>
            <a:spLocks noChangeShapeType="1"/>
          </p:cNvSpPr>
          <p:nvPr/>
        </p:nvSpPr>
        <p:spPr bwMode="auto">
          <a:xfrm>
            <a:off x="6668490" y="1676752"/>
            <a:ext cx="2098987" cy="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04" name="Line 284"/>
          <p:cNvSpPr>
            <a:spLocks noChangeShapeType="1"/>
          </p:cNvSpPr>
          <p:nvPr/>
        </p:nvSpPr>
        <p:spPr bwMode="auto">
          <a:xfrm>
            <a:off x="8767476" y="1673577"/>
            <a:ext cx="0" cy="1154355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05" name="Line 285"/>
          <p:cNvSpPr>
            <a:spLocks noChangeShapeType="1"/>
          </p:cNvSpPr>
          <p:nvPr/>
        </p:nvSpPr>
        <p:spPr bwMode="auto">
          <a:xfrm flipV="1">
            <a:off x="4182096" y="1241686"/>
            <a:ext cx="0" cy="1227396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06" name="Line 286"/>
          <p:cNvSpPr>
            <a:spLocks noChangeShapeType="1"/>
          </p:cNvSpPr>
          <p:nvPr/>
        </p:nvSpPr>
        <p:spPr bwMode="auto">
          <a:xfrm>
            <a:off x="4182096" y="2470669"/>
            <a:ext cx="4661592" cy="0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07" name="Line 287"/>
          <p:cNvSpPr>
            <a:spLocks noChangeShapeType="1"/>
          </p:cNvSpPr>
          <p:nvPr/>
        </p:nvSpPr>
        <p:spPr bwMode="auto">
          <a:xfrm>
            <a:off x="8843687" y="2470669"/>
            <a:ext cx="0" cy="357263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08" name="Line 288"/>
          <p:cNvSpPr>
            <a:spLocks noChangeShapeType="1"/>
          </p:cNvSpPr>
          <p:nvPr/>
        </p:nvSpPr>
        <p:spPr bwMode="auto">
          <a:xfrm flipV="1">
            <a:off x="5579303" y="1241686"/>
            <a:ext cx="0" cy="1268679"/>
          </a:xfrm>
          <a:prstGeom prst="line">
            <a:avLst/>
          </a:prstGeom>
          <a:noFill/>
          <a:ln w="9525">
            <a:solidFill>
              <a:srgbClr val="67D2F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09" name="Line 289"/>
          <p:cNvSpPr>
            <a:spLocks noChangeShapeType="1"/>
          </p:cNvSpPr>
          <p:nvPr/>
        </p:nvSpPr>
        <p:spPr bwMode="auto">
          <a:xfrm>
            <a:off x="5579304" y="2510365"/>
            <a:ext cx="3032575" cy="0"/>
          </a:xfrm>
          <a:prstGeom prst="line">
            <a:avLst/>
          </a:prstGeom>
          <a:noFill/>
          <a:ln w="9525">
            <a:solidFill>
              <a:srgbClr val="67D2FB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10" name="Line 290"/>
          <p:cNvSpPr>
            <a:spLocks noChangeShapeType="1"/>
          </p:cNvSpPr>
          <p:nvPr/>
        </p:nvSpPr>
        <p:spPr bwMode="auto">
          <a:xfrm>
            <a:off x="8611878" y="2510365"/>
            <a:ext cx="0" cy="317567"/>
          </a:xfrm>
          <a:prstGeom prst="line">
            <a:avLst/>
          </a:prstGeom>
          <a:noFill/>
          <a:ln w="9525">
            <a:solidFill>
              <a:srgbClr val="67D2F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11" name="Line 291"/>
          <p:cNvSpPr>
            <a:spLocks noChangeShapeType="1"/>
          </p:cNvSpPr>
          <p:nvPr/>
        </p:nvSpPr>
        <p:spPr bwMode="auto">
          <a:xfrm>
            <a:off x="5345906" y="2550061"/>
            <a:ext cx="2100574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12" name="Line 292"/>
          <p:cNvSpPr>
            <a:spLocks noChangeShapeType="1"/>
          </p:cNvSpPr>
          <p:nvPr/>
        </p:nvSpPr>
        <p:spPr bwMode="auto">
          <a:xfrm>
            <a:off x="7446480" y="1757732"/>
            <a:ext cx="0" cy="793917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13" name="Line 293"/>
          <p:cNvSpPr>
            <a:spLocks noChangeShapeType="1"/>
          </p:cNvSpPr>
          <p:nvPr/>
        </p:nvSpPr>
        <p:spPr bwMode="auto">
          <a:xfrm flipV="1">
            <a:off x="5345906" y="1241686"/>
            <a:ext cx="0" cy="130837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14" name="Line 294"/>
          <p:cNvSpPr>
            <a:spLocks noChangeShapeType="1"/>
          </p:cNvSpPr>
          <p:nvPr/>
        </p:nvSpPr>
        <p:spPr bwMode="auto">
          <a:xfrm>
            <a:off x="7446481" y="1757732"/>
            <a:ext cx="1476594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15" name="Line 295"/>
          <p:cNvSpPr>
            <a:spLocks noChangeShapeType="1"/>
          </p:cNvSpPr>
          <p:nvPr/>
        </p:nvSpPr>
        <p:spPr bwMode="auto">
          <a:xfrm>
            <a:off x="8923074" y="1757733"/>
            <a:ext cx="0" cy="10702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16" name="Line 296"/>
          <p:cNvSpPr>
            <a:spLocks noChangeShapeType="1"/>
          </p:cNvSpPr>
          <p:nvPr/>
        </p:nvSpPr>
        <p:spPr bwMode="auto">
          <a:xfrm>
            <a:off x="9000874" y="2430974"/>
            <a:ext cx="0" cy="396958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17" name="Line 297"/>
          <p:cNvSpPr>
            <a:spLocks noChangeShapeType="1"/>
          </p:cNvSpPr>
          <p:nvPr/>
        </p:nvSpPr>
        <p:spPr bwMode="auto">
          <a:xfrm>
            <a:off x="9000874" y="2430974"/>
            <a:ext cx="932000" cy="0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18" name="Line 298"/>
          <p:cNvSpPr>
            <a:spLocks noChangeShapeType="1"/>
          </p:cNvSpPr>
          <p:nvPr/>
        </p:nvSpPr>
        <p:spPr bwMode="auto">
          <a:xfrm flipV="1">
            <a:off x="9932874" y="1241686"/>
            <a:ext cx="0" cy="1189288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19" name="Line 299"/>
          <p:cNvSpPr>
            <a:spLocks noChangeShapeType="1"/>
          </p:cNvSpPr>
          <p:nvPr/>
        </p:nvSpPr>
        <p:spPr bwMode="auto">
          <a:xfrm>
            <a:off x="1382918" y="1241686"/>
            <a:ext cx="0" cy="1586246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20" name="Line 300"/>
          <p:cNvSpPr>
            <a:spLocks noChangeShapeType="1"/>
          </p:cNvSpPr>
          <p:nvPr/>
        </p:nvSpPr>
        <p:spPr bwMode="auto">
          <a:xfrm flipV="1">
            <a:off x="1616315" y="1241686"/>
            <a:ext cx="0" cy="712938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21" name="Line 301"/>
          <p:cNvSpPr>
            <a:spLocks noChangeShapeType="1"/>
          </p:cNvSpPr>
          <p:nvPr/>
        </p:nvSpPr>
        <p:spPr bwMode="auto">
          <a:xfrm>
            <a:off x="1616315" y="1954624"/>
            <a:ext cx="154011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22" name="Line 302"/>
          <p:cNvSpPr>
            <a:spLocks noChangeShapeType="1"/>
          </p:cNvSpPr>
          <p:nvPr/>
        </p:nvSpPr>
        <p:spPr bwMode="auto">
          <a:xfrm>
            <a:off x="1770326" y="1954624"/>
            <a:ext cx="0" cy="873308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23" name="Line 303"/>
          <p:cNvSpPr>
            <a:spLocks noChangeShapeType="1"/>
          </p:cNvSpPr>
          <p:nvPr/>
        </p:nvSpPr>
        <p:spPr bwMode="auto">
          <a:xfrm>
            <a:off x="2159320" y="1241686"/>
            <a:ext cx="0" cy="1586246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24" name="Line 304"/>
          <p:cNvSpPr>
            <a:spLocks noChangeShapeType="1"/>
          </p:cNvSpPr>
          <p:nvPr/>
        </p:nvSpPr>
        <p:spPr bwMode="auto">
          <a:xfrm flipV="1">
            <a:off x="2314919" y="1241686"/>
            <a:ext cx="0" cy="633546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25" name="Line 305"/>
          <p:cNvSpPr>
            <a:spLocks noChangeShapeType="1"/>
          </p:cNvSpPr>
          <p:nvPr/>
        </p:nvSpPr>
        <p:spPr bwMode="auto">
          <a:xfrm>
            <a:off x="2238708" y="1435401"/>
            <a:ext cx="6139774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26" name="Line 306"/>
          <p:cNvSpPr>
            <a:spLocks noChangeShapeType="1"/>
          </p:cNvSpPr>
          <p:nvPr/>
        </p:nvSpPr>
        <p:spPr bwMode="auto">
          <a:xfrm>
            <a:off x="2314919" y="1875232"/>
            <a:ext cx="155598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27" name="Line 307"/>
          <p:cNvSpPr>
            <a:spLocks noChangeShapeType="1"/>
          </p:cNvSpPr>
          <p:nvPr/>
        </p:nvSpPr>
        <p:spPr bwMode="auto">
          <a:xfrm>
            <a:off x="2470517" y="1875232"/>
            <a:ext cx="0" cy="9527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28" name="Line 308"/>
          <p:cNvSpPr>
            <a:spLocks noChangeShapeType="1"/>
          </p:cNvSpPr>
          <p:nvPr/>
        </p:nvSpPr>
        <p:spPr bwMode="auto">
          <a:xfrm>
            <a:off x="2626115" y="2589757"/>
            <a:ext cx="668436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29" name="Line 309"/>
          <p:cNvSpPr>
            <a:spLocks noChangeShapeType="1"/>
          </p:cNvSpPr>
          <p:nvPr/>
        </p:nvSpPr>
        <p:spPr bwMode="auto">
          <a:xfrm>
            <a:off x="9310482" y="2589757"/>
            <a:ext cx="0" cy="238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30" name="Line 310"/>
          <p:cNvSpPr>
            <a:spLocks noChangeShapeType="1"/>
          </p:cNvSpPr>
          <p:nvPr/>
        </p:nvSpPr>
        <p:spPr bwMode="auto">
          <a:xfrm flipV="1">
            <a:off x="2626115" y="1241686"/>
            <a:ext cx="0" cy="1348071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31" name="Line 311"/>
          <p:cNvSpPr>
            <a:spLocks noChangeShapeType="1"/>
          </p:cNvSpPr>
          <p:nvPr/>
        </p:nvSpPr>
        <p:spPr bwMode="auto">
          <a:xfrm flipV="1">
            <a:off x="2392718" y="1241686"/>
            <a:ext cx="0" cy="138935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32" name="Line 312"/>
          <p:cNvSpPr>
            <a:spLocks noChangeShapeType="1"/>
          </p:cNvSpPr>
          <p:nvPr/>
        </p:nvSpPr>
        <p:spPr bwMode="auto">
          <a:xfrm>
            <a:off x="2392718" y="2631041"/>
            <a:ext cx="7151161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33" name="Line 313"/>
          <p:cNvSpPr>
            <a:spLocks noChangeShapeType="1"/>
          </p:cNvSpPr>
          <p:nvPr/>
        </p:nvSpPr>
        <p:spPr bwMode="auto">
          <a:xfrm>
            <a:off x="9543879" y="2631041"/>
            <a:ext cx="0" cy="196891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34" name="Line 314"/>
          <p:cNvSpPr>
            <a:spLocks noChangeShapeType="1"/>
          </p:cNvSpPr>
          <p:nvPr/>
        </p:nvSpPr>
        <p:spPr bwMode="auto">
          <a:xfrm>
            <a:off x="2081522" y="2510365"/>
            <a:ext cx="3342183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35" name="Line 315"/>
          <p:cNvSpPr>
            <a:spLocks noChangeShapeType="1"/>
          </p:cNvSpPr>
          <p:nvPr/>
        </p:nvSpPr>
        <p:spPr bwMode="auto">
          <a:xfrm>
            <a:off x="5423705" y="2510365"/>
            <a:ext cx="0" cy="15878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36" name="Line 316"/>
          <p:cNvSpPr>
            <a:spLocks noChangeShapeType="1"/>
          </p:cNvSpPr>
          <p:nvPr/>
        </p:nvSpPr>
        <p:spPr bwMode="auto">
          <a:xfrm>
            <a:off x="5423705" y="2669149"/>
            <a:ext cx="4586969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37" name="Line 317"/>
          <p:cNvSpPr>
            <a:spLocks noChangeShapeType="1"/>
          </p:cNvSpPr>
          <p:nvPr/>
        </p:nvSpPr>
        <p:spPr bwMode="auto">
          <a:xfrm>
            <a:off x="10010674" y="2669149"/>
            <a:ext cx="0" cy="15878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38" name="Line 318"/>
          <p:cNvSpPr>
            <a:spLocks noChangeShapeType="1"/>
          </p:cNvSpPr>
          <p:nvPr/>
        </p:nvSpPr>
        <p:spPr bwMode="auto">
          <a:xfrm flipV="1">
            <a:off x="2081522" y="1241686"/>
            <a:ext cx="0" cy="1268679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39" name="Line 319"/>
          <p:cNvSpPr>
            <a:spLocks noChangeShapeType="1"/>
          </p:cNvSpPr>
          <p:nvPr/>
        </p:nvSpPr>
        <p:spPr bwMode="auto">
          <a:xfrm>
            <a:off x="10244070" y="1241686"/>
            <a:ext cx="0" cy="1586246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40" name="Line 320"/>
          <p:cNvSpPr>
            <a:spLocks noChangeShapeType="1"/>
          </p:cNvSpPr>
          <p:nvPr/>
        </p:nvSpPr>
        <p:spPr bwMode="auto">
          <a:xfrm flipV="1">
            <a:off x="10088472" y="1241686"/>
            <a:ext cx="0" cy="1268679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41" name="Line 321"/>
          <p:cNvSpPr>
            <a:spLocks noChangeShapeType="1"/>
          </p:cNvSpPr>
          <p:nvPr/>
        </p:nvSpPr>
        <p:spPr bwMode="auto">
          <a:xfrm>
            <a:off x="9699478" y="2510365"/>
            <a:ext cx="388995" cy="0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42" name="Line 322"/>
          <p:cNvSpPr>
            <a:spLocks noChangeShapeType="1"/>
          </p:cNvSpPr>
          <p:nvPr/>
        </p:nvSpPr>
        <p:spPr bwMode="auto">
          <a:xfrm>
            <a:off x="9699477" y="2510365"/>
            <a:ext cx="0" cy="317567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43" name="Line 323"/>
          <p:cNvSpPr>
            <a:spLocks noChangeShapeType="1"/>
          </p:cNvSpPr>
          <p:nvPr/>
        </p:nvSpPr>
        <p:spPr bwMode="auto">
          <a:xfrm flipV="1">
            <a:off x="10166272" y="1241686"/>
            <a:ext cx="0" cy="1467158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44" name="Line 324"/>
          <p:cNvSpPr>
            <a:spLocks noChangeShapeType="1"/>
          </p:cNvSpPr>
          <p:nvPr/>
        </p:nvSpPr>
        <p:spPr bwMode="auto">
          <a:xfrm>
            <a:off x="1536928" y="2708844"/>
            <a:ext cx="0" cy="119088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45" name="Line 325"/>
          <p:cNvSpPr>
            <a:spLocks noChangeShapeType="1"/>
          </p:cNvSpPr>
          <p:nvPr/>
        </p:nvSpPr>
        <p:spPr bwMode="auto">
          <a:xfrm>
            <a:off x="1925924" y="2708844"/>
            <a:ext cx="0" cy="119088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46" name="Line 326"/>
          <p:cNvSpPr>
            <a:spLocks noChangeShapeType="1"/>
          </p:cNvSpPr>
          <p:nvPr/>
        </p:nvSpPr>
        <p:spPr bwMode="auto">
          <a:xfrm>
            <a:off x="2238707" y="2708844"/>
            <a:ext cx="0" cy="119088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47" name="Line 327"/>
          <p:cNvSpPr>
            <a:spLocks noChangeShapeType="1"/>
          </p:cNvSpPr>
          <p:nvPr/>
        </p:nvSpPr>
        <p:spPr bwMode="auto">
          <a:xfrm>
            <a:off x="2626115" y="2708844"/>
            <a:ext cx="0" cy="119088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48" name="Line 328"/>
          <p:cNvSpPr>
            <a:spLocks noChangeShapeType="1"/>
          </p:cNvSpPr>
          <p:nvPr/>
        </p:nvSpPr>
        <p:spPr bwMode="auto">
          <a:xfrm>
            <a:off x="2548317" y="2669149"/>
            <a:ext cx="2721379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49" name="Line 329"/>
          <p:cNvSpPr>
            <a:spLocks noChangeShapeType="1"/>
          </p:cNvSpPr>
          <p:nvPr/>
        </p:nvSpPr>
        <p:spPr bwMode="auto">
          <a:xfrm flipV="1">
            <a:off x="2548316" y="1241686"/>
            <a:ext cx="0" cy="14274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50" name="Line 330"/>
          <p:cNvSpPr>
            <a:spLocks noChangeShapeType="1"/>
          </p:cNvSpPr>
          <p:nvPr/>
        </p:nvSpPr>
        <p:spPr bwMode="auto">
          <a:xfrm>
            <a:off x="5269695" y="2669149"/>
            <a:ext cx="0" cy="15878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51" name="Line 331"/>
          <p:cNvSpPr>
            <a:spLocks noChangeShapeType="1"/>
          </p:cNvSpPr>
          <p:nvPr/>
        </p:nvSpPr>
        <p:spPr bwMode="auto">
          <a:xfrm>
            <a:off x="5423705" y="1241686"/>
            <a:ext cx="0" cy="1586246"/>
          </a:xfrm>
          <a:prstGeom prst="line">
            <a:avLst/>
          </a:prstGeom>
          <a:noFill/>
          <a:ln w="9525">
            <a:solidFill>
              <a:srgbClr val="67D2FB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52" name="Line 332"/>
          <p:cNvSpPr>
            <a:spLocks noChangeShapeType="1"/>
          </p:cNvSpPr>
          <p:nvPr/>
        </p:nvSpPr>
        <p:spPr bwMode="auto">
          <a:xfrm>
            <a:off x="5306212" y="1241686"/>
            <a:ext cx="0" cy="1586246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53" name="Line 333"/>
          <p:cNvSpPr>
            <a:spLocks noChangeShapeType="1"/>
          </p:cNvSpPr>
          <p:nvPr/>
        </p:nvSpPr>
        <p:spPr bwMode="auto">
          <a:xfrm>
            <a:off x="3869312" y="1241686"/>
            <a:ext cx="0" cy="1586246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54" name="Line 334"/>
          <p:cNvSpPr>
            <a:spLocks noChangeShapeType="1"/>
          </p:cNvSpPr>
          <p:nvPr/>
        </p:nvSpPr>
        <p:spPr bwMode="auto">
          <a:xfrm>
            <a:off x="7635421" y="3780632"/>
            <a:ext cx="0" cy="476350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55" name="Line 335"/>
          <p:cNvSpPr>
            <a:spLocks noChangeShapeType="1"/>
          </p:cNvSpPr>
          <p:nvPr/>
        </p:nvSpPr>
        <p:spPr bwMode="auto">
          <a:xfrm>
            <a:off x="7835476" y="3780632"/>
            <a:ext cx="0" cy="47635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56" name="Line 336"/>
          <p:cNvSpPr>
            <a:spLocks noChangeShapeType="1"/>
          </p:cNvSpPr>
          <p:nvPr/>
        </p:nvSpPr>
        <p:spPr bwMode="auto">
          <a:xfrm>
            <a:off x="7911687" y="3780632"/>
            <a:ext cx="0" cy="476350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57" name="Line 337"/>
          <p:cNvSpPr>
            <a:spLocks noChangeShapeType="1"/>
          </p:cNvSpPr>
          <p:nvPr/>
        </p:nvSpPr>
        <p:spPr bwMode="auto">
          <a:xfrm>
            <a:off x="2548316" y="3780632"/>
            <a:ext cx="0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58" name="Line 338"/>
          <p:cNvSpPr>
            <a:spLocks noChangeShapeType="1"/>
          </p:cNvSpPr>
          <p:nvPr/>
        </p:nvSpPr>
        <p:spPr bwMode="auto">
          <a:xfrm>
            <a:off x="1149521" y="3860024"/>
            <a:ext cx="4975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59" name="Line 339"/>
          <p:cNvSpPr>
            <a:spLocks noChangeShapeType="1"/>
          </p:cNvSpPr>
          <p:nvPr/>
        </p:nvSpPr>
        <p:spPr bwMode="auto">
          <a:xfrm>
            <a:off x="1149521" y="3860024"/>
            <a:ext cx="0" cy="3175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60" name="Line 340"/>
          <p:cNvSpPr>
            <a:spLocks noChangeShapeType="1"/>
          </p:cNvSpPr>
          <p:nvPr/>
        </p:nvSpPr>
        <p:spPr bwMode="auto">
          <a:xfrm>
            <a:off x="2626115" y="3939415"/>
            <a:ext cx="0" cy="3175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61" name="Line 341"/>
          <p:cNvSpPr>
            <a:spLocks noChangeShapeType="1"/>
          </p:cNvSpPr>
          <p:nvPr/>
        </p:nvSpPr>
        <p:spPr bwMode="auto">
          <a:xfrm>
            <a:off x="2626115" y="3939415"/>
            <a:ext cx="36533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62" name="Line 342"/>
          <p:cNvSpPr>
            <a:spLocks noChangeShapeType="1"/>
          </p:cNvSpPr>
          <p:nvPr/>
        </p:nvSpPr>
        <p:spPr bwMode="auto">
          <a:xfrm>
            <a:off x="6125484" y="3780632"/>
            <a:ext cx="0" cy="79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63" name="Line 343"/>
          <p:cNvSpPr>
            <a:spLocks noChangeShapeType="1"/>
          </p:cNvSpPr>
          <p:nvPr/>
        </p:nvSpPr>
        <p:spPr bwMode="auto">
          <a:xfrm>
            <a:off x="6279495" y="3780632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64" name="Line 344"/>
          <p:cNvSpPr>
            <a:spLocks noChangeShapeType="1"/>
          </p:cNvSpPr>
          <p:nvPr/>
        </p:nvSpPr>
        <p:spPr bwMode="auto">
          <a:xfrm>
            <a:off x="1303532" y="4018807"/>
            <a:ext cx="56761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65" name="Line 345"/>
          <p:cNvSpPr>
            <a:spLocks noChangeShapeType="1"/>
          </p:cNvSpPr>
          <p:nvPr/>
        </p:nvSpPr>
        <p:spPr bwMode="auto">
          <a:xfrm>
            <a:off x="1303531" y="4018807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66" name="Line 346"/>
          <p:cNvSpPr>
            <a:spLocks noChangeShapeType="1"/>
          </p:cNvSpPr>
          <p:nvPr/>
        </p:nvSpPr>
        <p:spPr bwMode="auto">
          <a:xfrm flipV="1">
            <a:off x="6979686" y="3780633"/>
            <a:ext cx="0" cy="2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67" name="Line 347"/>
          <p:cNvSpPr>
            <a:spLocks noChangeShapeType="1"/>
          </p:cNvSpPr>
          <p:nvPr/>
        </p:nvSpPr>
        <p:spPr bwMode="auto">
          <a:xfrm>
            <a:off x="1227320" y="3939416"/>
            <a:ext cx="0" cy="2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68" name="Line 348"/>
          <p:cNvSpPr>
            <a:spLocks noChangeShapeType="1"/>
          </p:cNvSpPr>
          <p:nvPr/>
        </p:nvSpPr>
        <p:spPr bwMode="auto">
          <a:xfrm>
            <a:off x="1227320" y="3939415"/>
            <a:ext cx="6223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69" name="Line 349"/>
          <p:cNvSpPr>
            <a:spLocks noChangeShapeType="1"/>
          </p:cNvSpPr>
          <p:nvPr/>
        </p:nvSpPr>
        <p:spPr bwMode="auto">
          <a:xfrm flipV="1">
            <a:off x="1849713" y="3780632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70" name="Line 350"/>
          <p:cNvSpPr>
            <a:spLocks noChangeShapeType="1"/>
          </p:cNvSpPr>
          <p:nvPr/>
        </p:nvSpPr>
        <p:spPr bwMode="auto">
          <a:xfrm>
            <a:off x="1536928" y="3780633"/>
            <a:ext cx="0" cy="3969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71" name="Line 351"/>
          <p:cNvSpPr>
            <a:spLocks noChangeShapeType="1"/>
          </p:cNvSpPr>
          <p:nvPr/>
        </p:nvSpPr>
        <p:spPr bwMode="auto">
          <a:xfrm>
            <a:off x="5812701" y="3780632"/>
            <a:ext cx="466794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72" name="Line 352"/>
          <p:cNvSpPr>
            <a:spLocks noChangeShapeType="1"/>
          </p:cNvSpPr>
          <p:nvPr/>
        </p:nvSpPr>
        <p:spPr bwMode="auto">
          <a:xfrm>
            <a:off x="5423705" y="3780632"/>
            <a:ext cx="312784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73" name="Line 353"/>
          <p:cNvSpPr>
            <a:spLocks noChangeShapeType="1"/>
          </p:cNvSpPr>
          <p:nvPr/>
        </p:nvSpPr>
        <p:spPr bwMode="auto">
          <a:xfrm>
            <a:off x="9310482" y="3780632"/>
            <a:ext cx="311196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74" name="Line 354"/>
          <p:cNvSpPr>
            <a:spLocks noChangeShapeType="1"/>
          </p:cNvSpPr>
          <p:nvPr/>
        </p:nvSpPr>
        <p:spPr bwMode="auto">
          <a:xfrm>
            <a:off x="7678290" y="3780633"/>
            <a:ext cx="0" cy="238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75" name="Line 355"/>
          <p:cNvSpPr>
            <a:spLocks noChangeShapeType="1"/>
          </p:cNvSpPr>
          <p:nvPr/>
        </p:nvSpPr>
        <p:spPr bwMode="auto">
          <a:xfrm>
            <a:off x="7678289" y="4018807"/>
            <a:ext cx="1009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76" name="Line 356"/>
          <p:cNvSpPr>
            <a:spLocks noChangeShapeType="1"/>
          </p:cNvSpPr>
          <p:nvPr/>
        </p:nvSpPr>
        <p:spPr bwMode="auto">
          <a:xfrm>
            <a:off x="8688089" y="4018808"/>
            <a:ext cx="0" cy="238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77" name="Line 357"/>
          <p:cNvSpPr>
            <a:spLocks noChangeShapeType="1"/>
          </p:cNvSpPr>
          <p:nvPr/>
        </p:nvSpPr>
        <p:spPr bwMode="auto">
          <a:xfrm>
            <a:off x="7756089" y="3780632"/>
            <a:ext cx="0" cy="15878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78" name="Line 358"/>
          <p:cNvSpPr>
            <a:spLocks noChangeShapeType="1"/>
          </p:cNvSpPr>
          <p:nvPr/>
        </p:nvSpPr>
        <p:spPr bwMode="auto">
          <a:xfrm>
            <a:off x="7756090" y="3939415"/>
            <a:ext cx="1011387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79" name="Line 359"/>
          <p:cNvSpPr>
            <a:spLocks noChangeShapeType="1"/>
          </p:cNvSpPr>
          <p:nvPr/>
        </p:nvSpPr>
        <p:spPr bwMode="auto">
          <a:xfrm>
            <a:off x="8767476" y="3939415"/>
            <a:ext cx="0" cy="317567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80" name="Line 360"/>
          <p:cNvSpPr>
            <a:spLocks noChangeShapeType="1"/>
          </p:cNvSpPr>
          <p:nvPr/>
        </p:nvSpPr>
        <p:spPr bwMode="auto">
          <a:xfrm>
            <a:off x="7911687" y="3860024"/>
            <a:ext cx="932000" cy="0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81" name="Line 361"/>
          <p:cNvSpPr>
            <a:spLocks noChangeShapeType="1"/>
          </p:cNvSpPr>
          <p:nvPr/>
        </p:nvSpPr>
        <p:spPr bwMode="auto">
          <a:xfrm>
            <a:off x="8843687" y="3860024"/>
            <a:ext cx="0" cy="396958"/>
          </a:xfrm>
          <a:prstGeom prst="line">
            <a:avLst/>
          </a:prstGeom>
          <a:noFill/>
          <a:ln w="9525">
            <a:solidFill>
              <a:srgbClr val="FBE70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82" name="Line 362"/>
          <p:cNvSpPr>
            <a:spLocks noChangeShapeType="1"/>
          </p:cNvSpPr>
          <p:nvPr/>
        </p:nvSpPr>
        <p:spPr bwMode="auto">
          <a:xfrm>
            <a:off x="8145084" y="3780632"/>
            <a:ext cx="0" cy="317567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83" name="Line 363"/>
          <p:cNvSpPr>
            <a:spLocks noChangeShapeType="1"/>
          </p:cNvSpPr>
          <p:nvPr/>
        </p:nvSpPr>
        <p:spPr bwMode="auto">
          <a:xfrm>
            <a:off x="8145084" y="4098199"/>
            <a:ext cx="466794" cy="0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84" name="Line 364"/>
          <p:cNvSpPr>
            <a:spLocks noChangeShapeType="1"/>
          </p:cNvSpPr>
          <p:nvPr/>
        </p:nvSpPr>
        <p:spPr bwMode="auto">
          <a:xfrm>
            <a:off x="8611878" y="4098199"/>
            <a:ext cx="0" cy="158783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85" name="Line 365"/>
          <p:cNvSpPr>
            <a:spLocks noChangeShapeType="1"/>
          </p:cNvSpPr>
          <p:nvPr/>
        </p:nvSpPr>
        <p:spPr bwMode="auto">
          <a:xfrm>
            <a:off x="6668490" y="3780632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86" name="Line 366"/>
          <p:cNvSpPr>
            <a:spLocks noChangeShapeType="1"/>
          </p:cNvSpPr>
          <p:nvPr/>
        </p:nvSpPr>
        <p:spPr bwMode="auto">
          <a:xfrm>
            <a:off x="6668490" y="3939415"/>
            <a:ext cx="46520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87" name="Line 367"/>
          <p:cNvSpPr>
            <a:spLocks noChangeShapeType="1"/>
          </p:cNvSpPr>
          <p:nvPr/>
        </p:nvSpPr>
        <p:spPr bwMode="auto">
          <a:xfrm>
            <a:off x="7133697" y="3939415"/>
            <a:ext cx="0" cy="3175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88" name="Line 368"/>
          <p:cNvSpPr>
            <a:spLocks noChangeShapeType="1"/>
          </p:cNvSpPr>
          <p:nvPr/>
        </p:nvSpPr>
        <p:spPr bwMode="auto">
          <a:xfrm>
            <a:off x="9621678" y="3780632"/>
            <a:ext cx="388996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89" name="Line 369"/>
          <p:cNvSpPr>
            <a:spLocks noChangeShapeType="1"/>
          </p:cNvSpPr>
          <p:nvPr/>
        </p:nvSpPr>
        <p:spPr bwMode="auto">
          <a:xfrm>
            <a:off x="10244070" y="3780632"/>
            <a:ext cx="0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90" name="Line 370"/>
          <p:cNvSpPr>
            <a:spLocks noChangeShapeType="1"/>
          </p:cNvSpPr>
          <p:nvPr/>
        </p:nvSpPr>
        <p:spPr bwMode="auto">
          <a:xfrm>
            <a:off x="3869312" y="3780632"/>
            <a:ext cx="0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91" name="Line 371"/>
          <p:cNvSpPr>
            <a:spLocks noChangeShapeType="1"/>
          </p:cNvSpPr>
          <p:nvPr/>
        </p:nvSpPr>
        <p:spPr bwMode="auto">
          <a:xfrm>
            <a:off x="4413905" y="3780632"/>
            <a:ext cx="0" cy="476350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92" name="Line 372"/>
          <p:cNvSpPr>
            <a:spLocks noChangeShapeType="1"/>
          </p:cNvSpPr>
          <p:nvPr/>
        </p:nvSpPr>
        <p:spPr bwMode="auto">
          <a:xfrm>
            <a:off x="2005311" y="4058502"/>
            <a:ext cx="0" cy="19848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93" name="Line 373"/>
          <p:cNvSpPr>
            <a:spLocks noChangeShapeType="1"/>
          </p:cNvSpPr>
          <p:nvPr/>
        </p:nvSpPr>
        <p:spPr bwMode="auto">
          <a:xfrm>
            <a:off x="4182096" y="3780632"/>
            <a:ext cx="0" cy="27787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94" name="Line 374"/>
          <p:cNvSpPr>
            <a:spLocks noChangeShapeType="1"/>
          </p:cNvSpPr>
          <p:nvPr/>
        </p:nvSpPr>
        <p:spPr bwMode="auto">
          <a:xfrm>
            <a:off x="4102709" y="3780632"/>
            <a:ext cx="0" cy="1984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95" name="Line 375"/>
          <p:cNvSpPr>
            <a:spLocks noChangeShapeType="1"/>
          </p:cNvSpPr>
          <p:nvPr/>
        </p:nvSpPr>
        <p:spPr bwMode="auto">
          <a:xfrm>
            <a:off x="3480317" y="3979111"/>
            <a:ext cx="0" cy="2778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96" name="Line 376"/>
          <p:cNvSpPr>
            <a:spLocks noChangeShapeType="1"/>
          </p:cNvSpPr>
          <p:nvPr/>
        </p:nvSpPr>
        <p:spPr bwMode="auto">
          <a:xfrm>
            <a:off x="4491705" y="3780632"/>
            <a:ext cx="309608" cy="47635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97" name="Line 377"/>
          <p:cNvSpPr>
            <a:spLocks noChangeShapeType="1"/>
          </p:cNvSpPr>
          <p:nvPr/>
        </p:nvSpPr>
        <p:spPr bwMode="auto">
          <a:xfrm>
            <a:off x="3051628" y="3780632"/>
            <a:ext cx="0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98" name="Line 378"/>
          <p:cNvSpPr>
            <a:spLocks noChangeShapeType="1"/>
          </p:cNvSpPr>
          <p:nvPr/>
        </p:nvSpPr>
        <p:spPr bwMode="auto">
          <a:xfrm>
            <a:off x="5736489" y="3780632"/>
            <a:ext cx="0" cy="3175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499" name="Line 379"/>
          <p:cNvSpPr>
            <a:spLocks noChangeShapeType="1"/>
          </p:cNvSpPr>
          <p:nvPr/>
        </p:nvSpPr>
        <p:spPr bwMode="auto">
          <a:xfrm>
            <a:off x="5736489" y="4098199"/>
            <a:ext cx="1008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00" name="Line 380"/>
          <p:cNvSpPr>
            <a:spLocks noChangeShapeType="1"/>
          </p:cNvSpPr>
          <p:nvPr/>
        </p:nvSpPr>
        <p:spPr bwMode="auto">
          <a:xfrm>
            <a:off x="6744701" y="4098199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01" name="Line 381"/>
          <p:cNvSpPr>
            <a:spLocks noChangeShapeType="1"/>
          </p:cNvSpPr>
          <p:nvPr/>
        </p:nvSpPr>
        <p:spPr bwMode="auto">
          <a:xfrm>
            <a:off x="6590691" y="3899719"/>
            <a:ext cx="0" cy="357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02" name="Line 382"/>
          <p:cNvSpPr>
            <a:spLocks noChangeShapeType="1"/>
          </p:cNvSpPr>
          <p:nvPr/>
        </p:nvSpPr>
        <p:spPr bwMode="auto">
          <a:xfrm>
            <a:off x="2238707" y="3780632"/>
            <a:ext cx="0" cy="1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03" name="Line 383"/>
          <p:cNvSpPr>
            <a:spLocks noChangeShapeType="1"/>
          </p:cNvSpPr>
          <p:nvPr/>
        </p:nvSpPr>
        <p:spPr bwMode="auto">
          <a:xfrm>
            <a:off x="8378481" y="4018808"/>
            <a:ext cx="0" cy="238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04" name="Line 384"/>
          <p:cNvSpPr>
            <a:spLocks noChangeShapeType="1"/>
          </p:cNvSpPr>
          <p:nvPr/>
        </p:nvSpPr>
        <p:spPr bwMode="auto">
          <a:xfrm>
            <a:off x="8222883" y="3780632"/>
            <a:ext cx="0" cy="47635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05" name="Line 385"/>
          <p:cNvSpPr>
            <a:spLocks noChangeShapeType="1"/>
          </p:cNvSpPr>
          <p:nvPr/>
        </p:nvSpPr>
        <p:spPr bwMode="auto">
          <a:xfrm>
            <a:off x="8300682" y="3939415"/>
            <a:ext cx="0" cy="317567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06" name="Line 386"/>
          <p:cNvSpPr>
            <a:spLocks noChangeShapeType="1"/>
          </p:cNvSpPr>
          <p:nvPr/>
        </p:nvSpPr>
        <p:spPr bwMode="auto">
          <a:xfrm>
            <a:off x="8145084" y="4098199"/>
            <a:ext cx="0" cy="158783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07" name="Line 387"/>
          <p:cNvSpPr>
            <a:spLocks noChangeShapeType="1"/>
          </p:cNvSpPr>
          <p:nvPr/>
        </p:nvSpPr>
        <p:spPr bwMode="auto">
          <a:xfrm>
            <a:off x="8067285" y="3780632"/>
            <a:ext cx="0" cy="476350"/>
          </a:xfrm>
          <a:prstGeom prst="line">
            <a:avLst/>
          </a:prstGeom>
          <a:noFill/>
          <a:ln w="9525">
            <a:solidFill>
              <a:srgbClr val="67D2F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08" name="Line 388"/>
          <p:cNvSpPr>
            <a:spLocks noChangeShapeType="1"/>
          </p:cNvSpPr>
          <p:nvPr/>
        </p:nvSpPr>
        <p:spPr bwMode="auto">
          <a:xfrm>
            <a:off x="8923075" y="3780632"/>
            <a:ext cx="233398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09" name="Line 389"/>
          <p:cNvSpPr>
            <a:spLocks noChangeShapeType="1"/>
          </p:cNvSpPr>
          <p:nvPr/>
        </p:nvSpPr>
        <p:spPr bwMode="auto">
          <a:xfrm>
            <a:off x="4956911" y="3780632"/>
            <a:ext cx="312784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10" name="Rectangle 390"/>
          <p:cNvSpPr>
            <a:spLocks noChangeArrowheads="1"/>
          </p:cNvSpPr>
          <p:nvPr/>
        </p:nvSpPr>
        <p:spPr bwMode="auto">
          <a:xfrm>
            <a:off x="2508623" y="4979446"/>
            <a:ext cx="543006" cy="228648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800">
                <a:solidFill>
                  <a:schemeClr val="tx1"/>
                </a:solidFill>
              </a:rPr>
              <a:t>ASRAMES</a:t>
            </a:r>
          </a:p>
        </p:txBody>
      </p:sp>
      <p:sp>
        <p:nvSpPr>
          <p:cNvPr id="5511" name="Rectangle 391"/>
          <p:cNvSpPr>
            <a:spLocks noChangeArrowheads="1"/>
          </p:cNvSpPr>
          <p:nvPr/>
        </p:nvSpPr>
        <p:spPr bwMode="auto">
          <a:xfrm>
            <a:off x="1810019" y="4971507"/>
            <a:ext cx="311196" cy="381080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CDR 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(ctb)</a:t>
            </a:r>
          </a:p>
        </p:txBody>
      </p:sp>
      <p:sp>
        <p:nvSpPr>
          <p:cNvPr id="5512" name="Line 392"/>
          <p:cNvSpPr>
            <a:spLocks noChangeShapeType="1"/>
          </p:cNvSpPr>
          <p:nvPr/>
        </p:nvSpPr>
        <p:spPr bwMode="auto">
          <a:xfrm>
            <a:off x="5345906" y="4058502"/>
            <a:ext cx="0" cy="198480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13" name="Line 393"/>
          <p:cNvSpPr>
            <a:spLocks noChangeShapeType="1"/>
          </p:cNvSpPr>
          <p:nvPr/>
        </p:nvSpPr>
        <p:spPr bwMode="auto">
          <a:xfrm>
            <a:off x="7446480" y="3780632"/>
            <a:ext cx="0" cy="277870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14" name="Line 394"/>
          <p:cNvSpPr>
            <a:spLocks noChangeShapeType="1"/>
          </p:cNvSpPr>
          <p:nvPr/>
        </p:nvSpPr>
        <p:spPr bwMode="auto">
          <a:xfrm>
            <a:off x="5345906" y="4058502"/>
            <a:ext cx="2100574" cy="0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15" name="Line 395"/>
          <p:cNvSpPr>
            <a:spLocks noChangeShapeType="1"/>
          </p:cNvSpPr>
          <p:nvPr/>
        </p:nvSpPr>
        <p:spPr bwMode="auto">
          <a:xfrm>
            <a:off x="7446481" y="4495157"/>
            <a:ext cx="309609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16" name="Line 396"/>
          <p:cNvSpPr>
            <a:spLocks noChangeShapeType="1"/>
          </p:cNvSpPr>
          <p:nvPr/>
        </p:nvSpPr>
        <p:spPr bwMode="auto">
          <a:xfrm>
            <a:off x="7835477" y="4495157"/>
            <a:ext cx="231809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17" name="Line 397"/>
          <p:cNvSpPr>
            <a:spLocks noChangeShapeType="1"/>
          </p:cNvSpPr>
          <p:nvPr/>
        </p:nvSpPr>
        <p:spPr bwMode="auto">
          <a:xfrm>
            <a:off x="2626115" y="4495157"/>
            <a:ext cx="155598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18" name="Line 398"/>
          <p:cNvSpPr>
            <a:spLocks noChangeShapeType="1"/>
          </p:cNvSpPr>
          <p:nvPr/>
        </p:nvSpPr>
        <p:spPr bwMode="auto">
          <a:xfrm>
            <a:off x="6357294" y="4495157"/>
            <a:ext cx="233398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19" name="Line 399"/>
          <p:cNvSpPr>
            <a:spLocks noChangeShapeType="1"/>
          </p:cNvSpPr>
          <p:nvPr/>
        </p:nvSpPr>
        <p:spPr bwMode="auto">
          <a:xfrm>
            <a:off x="8767477" y="4495157"/>
            <a:ext cx="155598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20" name="Line 400"/>
          <p:cNvSpPr>
            <a:spLocks noChangeShapeType="1"/>
          </p:cNvSpPr>
          <p:nvPr/>
        </p:nvSpPr>
        <p:spPr bwMode="auto">
          <a:xfrm>
            <a:off x="8611878" y="4812724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21" name="Line 401"/>
          <p:cNvSpPr>
            <a:spLocks noChangeShapeType="1"/>
          </p:cNvSpPr>
          <p:nvPr/>
        </p:nvSpPr>
        <p:spPr bwMode="auto">
          <a:xfrm>
            <a:off x="8611878" y="4812724"/>
            <a:ext cx="10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22" name="Line 402"/>
          <p:cNvSpPr>
            <a:spLocks noChangeShapeType="1"/>
          </p:cNvSpPr>
          <p:nvPr/>
        </p:nvSpPr>
        <p:spPr bwMode="auto">
          <a:xfrm>
            <a:off x="9621678" y="4495157"/>
            <a:ext cx="0" cy="3175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23" name="Line 403"/>
          <p:cNvSpPr>
            <a:spLocks noChangeShapeType="1"/>
          </p:cNvSpPr>
          <p:nvPr/>
        </p:nvSpPr>
        <p:spPr bwMode="auto">
          <a:xfrm>
            <a:off x="4258307" y="4812724"/>
            <a:ext cx="0" cy="79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24" name="Line 404"/>
          <p:cNvSpPr>
            <a:spLocks noChangeShapeType="1"/>
          </p:cNvSpPr>
          <p:nvPr/>
        </p:nvSpPr>
        <p:spPr bwMode="auto">
          <a:xfrm>
            <a:off x="4258307" y="4812724"/>
            <a:ext cx="16337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25" name="Line 405"/>
          <p:cNvSpPr>
            <a:spLocks noChangeShapeType="1"/>
          </p:cNvSpPr>
          <p:nvPr/>
        </p:nvSpPr>
        <p:spPr bwMode="auto">
          <a:xfrm>
            <a:off x="5892087" y="4495157"/>
            <a:ext cx="0" cy="3175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26" name="Line 406"/>
          <p:cNvSpPr>
            <a:spLocks noChangeShapeType="1"/>
          </p:cNvSpPr>
          <p:nvPr/>
        </p:nvSpPr>
        <p:spPr bwMode="auto">
          <a:xfrm>
            <a:off x="7133697" y="4495157"/>
            <a:ext cx="155598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27" name="Line 407"/>
          <p:cNvSpPr>
            <a:spLocks noChangeShapeType="1"/>
          </p:cNvSpPr>
          <p:nvPr/>
        </p:nvSpPr>
        <p:spPr bwMode="auto">
          <a:xfrm>
            <a:off x="9932874" y="4495157"/>
            <a:ext cx="0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28" name="Line 408"/>
          <p:cNvSpPr>
            <a:spLocks noChangeShapeType="1"/>
          </p:cNvSpPr>
          <p:nvPr/>
        </p:nvSpPr>
        <p:spPr bwMode="auto">
          <a:xfrm>
            <a:off x="3869312" y="4495158"/>
            <a:ext cx="0" cy="47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29" name="Line 409"/>
          <p:cNvSpPr>
            <a:spLocks noChangeShapeType="1"/>
          </p:cNvSpPr>
          <p:nvPr/>
        </p:nvSpPr>
        <p:spPr bwMode="auto">
          <a:xfrm>
            <a:off x="4413905" y="4495158"/>
            <a:ext cx="154011" cy="3969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30" name="Line 410"/>
          <p:cNvSpPr>
            <a:spLocks noChangeShapeType="1"/>
          </p:cNvSpPr>
          <p:nvPr/>
        </p:nvSpPr>
        <p:spPr bwMode="auto">
          <a:xfrm>
            <a:off x="4801312" y="4495157"/>
            <a:ext cx="234985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31" name="Line 411"/>
          <p:cNvSpPr>
            <a:spLocks noChangeShapeType="1"/>
          </p:cNvSpPr>
          <p:nvPr/>
        </p:nvSpPr>
        <p:spPr bwMode="auto">
          <a:xfrm>
            <a:off x="3015111" y="4495157"/>
            <a:ext cx="311196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32" name="Line 412"/>
          <p:cNvSpPr>
            <a:spLocks noChangeShapeType="1"/>
          </p:cNvSpPr>
          <p:nvPr/>
        </p:nvSpPr>
        <p:spPr bwMode="auto">
          <a:xfrm>
            <a:off x="6744701" y="4495157"/>
            <a:ext cx="234985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33" name="Line 413"/>
          <p:cNvSpPr>
            <a:spLocks noChangeShapeType="1"/>
          </p:cNvSpPr>
          <p:nvPr/>
        </p:nvSpPr>
        <p:spPr bwMode="auto">
          <a:xfrm>
            <a:off x="8300682" y="4495157"/>
            <a:ext cx="154011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34" name="Line 414"/>
          <p:cNvSpPr>
            <a:spLocks noChangeShapeType="1"/>
          </p:cNvSpPr>
          <p:nvPr/>
        </p:nvSpPr>
        <p:spPr bwMode="auto">
          <a:xfrm>
            <a:off x="7989486" y="3740936"/>
            <a:ext cx="0" cy="315979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35" name="Line 415"/>
          <p:cNvSpPr>
            <a:spLocks noChangeShapeType="1"/>
          </p:cNvSpPr>
          <p:nvPr/>
        </p:nvSpPr>
        <p:spPr bwMode="auto">
          <a:xfrm>
            <a:off x="7989486" y="4058502"/>
            <a:ext cx="465207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36" name="Line 416"/>
          <p:cNvSpPr>
            <a:spLocks noChangeShapeType="1"/>
          </p:cNvSpPr>
          <p:nvPr/>
        </p:nvSpPr>
        <p:spPr bwMode="auto">
          <a:xfrm>
            <a:off x="8454693" y="4058502"/>
            <a:ext cx="0" cy="19848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37" name="Line 417"/>
          <p:cNvSpPr>
            <a:spLocks noChangeShapeType="1"/>
          </p:cNvSpPr>
          <p:nvPr/>
        </p:nvSpPr>
        <p:spPr bwMode="auto">
          <a:xfrm>
            <a:off x="9232683" y="4495157"/>
            <a:ext cx="233397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38" name="Line 418"/>
          <p:cNvSpPr>
            <a:spLocks noChangeShapeType="1"/>
          </p:cNvSpPr>
          <p:nvPr/>
        </p:nvSpPr>
        <p:spPr bwMode="auto">
          <a:xfrm>
            <a:off x="5269695" y="4495157"/>
            <a:ext cx="622392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39" name="Line 419"/>
          <p:cNvSpPr>
            <a:spLocks noChangeShapeType="1"/>
          </p:cNvSpPr>
          <p:nvPr/>
        </p:nvSpPr>
        <p:spPr bwMode="auto">
          <a:xfrm>
            <a:off x="5190308" y="4495157"/>
            <a:ext cx="233397" cy="476350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40" name="Line 420"/>
          <p:cNvSpPr>
            <a:spLocks noChangeShapeType="1"/>
          </p:cNvSpPr>
          <p:nvPr/>
        </p:nvSpPr>
        <p:spPr bwMode="auto">
          <a:xfrm>
            <a:off x="1536928" y="4574549"/>
            <a:ext cx="0" cy="3969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41" name="Line 421"/>
          <p:cNvSpPr>
            <a:spLocks noChangeShapeType="1"/>
          </p:cNvSpPr>
          <p:nvPr/>
        </p:nvSpPr>
        <p:spPr bwMode="auto">
          <a:xfrm>
            <a:off x="1149521" y="4574549"/>
            <a:ext cx="0" cy="2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42" name="Line 422"/>
          <p:cNvSpPr>
            <a:spLocks noChangeShapeType="1"/>
          </p:cNvSpPr>
          <p:nvPr/>
        </p:nvSpPr>
        <p:spPr bwMode="auto">
          <a:xfrm>
            <a:off x="1149521" y="4812724"/>
            <a:ext cx="77640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43" name="Line 423"/>
          <p:cNvSpPr>
            <a:spLocks noChangeShapeType="1"/>
          </p:cNvSpPr>
          <p:nvPr/>
        </p:nvSpPr>
        <p:spPr bwMode="auto">
          <a:xfrm>
            <a:off x="1925924" y="4812724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44" name="Line 424"/>
          <p:cNvSpPr>
            <a:spLocks noChangeShapeType="1"/>
          </p:cNvSpPr>
          <p:nvPr/>
        </p:nvSpPr>
        <p:spPr bwMode="auto">
          <a:xfrm>
            <a:off x="1227320" y="4574549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45" name="Line 425"/>
          <p:cNvSpPr>
            <a:spLocks noChangeShapeType="1"/>
          </p:cNvSpPr>
          <p:nvPr/>
        </p:nvSpPr>
        <p:spPr bwMode="auto">
          <a:xfrm>
            <a:off x="1227321" y="4733332"/>
            <a:ext cx="1011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46" name="Line 426"/>
          <p:cNvSpPr>
            <a:spLocks noChangeShapeType="1"/>
          </p:cNvSpPr>
          <p:nvPr/>
        </p:nvSpPr>
        <p:spPr bwMode="auto">
          <a:xfrm>
            <a:off x="2238707" y="4733333"/>
            <a:ext cx="0" cy="2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47" name="Line 427"/>
          <p:cNvSpPr>
            <a:spLocks noChangeShapeType="1"/>
          </p:cNvSpPr>
          <p:nvPr/>
        </p:nvSpPr>
        <p:spPr bwMode="auto">
          <a:xfrm>
            <a:off x="2081522" y="4495157"/>
            <a:ext cx="0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48" name="Line 428"/>
          <p:cNvSpPr>
            <a:spLocks noChangeShapeType="1"/>
          </p:cNvSpPr>
          <p:nvPr/>
        </p:nvSpPr>
        <p:spPr bwMode="auto">
          <a:xfrm>
            <a:off x="1692526" y="4653940"/>
            <a:ext cx="0" cy="3175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49" name="Line 429"/>
          <p:cNvSpPr>
            <a:spLocks noChangeShapeType="1"/>
          </p:cNvSpPr>
          <p:nvPr/>
        </p:nvSpPr>
        <p:spPr bwMode="auto">
          <a:xfrm>
            <a:off x="1692527" y="4653940"/>
            <a:ext cx="17877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50" name="Line 430"/>
          <p:cNvSpPr>
            <a:spLocks noChangeShapeType="1"/>
          </p:cNvSpPr>
          <p:nvPr/>
        </p:nvSpPr>
        <p:spPr bwMode="auto">
          <a:xfrm>
            <a:off x="3480317" y="4495157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51" name="Rectangle 431"/>
          <p:cNvSpPr>
            <a:spLocks noChangeArrowheads="1"/>
          </p:cNvSpPr>
          <p:nvPr/>
        </p:nvSpPr>
        <p:spPr bwMode="auto">
          <a:xfrm>
            <a:off x="3518423" y="5765424"/>
            <a:ext cx="309609" cy="381080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PNT Prov.</a:t>
            </a:r>
          </a:p>
        </p:txBody>
      </p:sp>
      <p:sp>
        <p:nvSpPr>
          <p:cNvPr id="5552" name="Rectangle 432"/>
          <p:cNvSpPr>
            <a:spLocks noChangeArrowheads="1"/>
          </p:cNvSpPr>
          <p:nvPr/>
        </p:nvSpPr>
        <p:spPr bwMode="auto">
          <a:xfrm>
            <a:off x="10166272" y="5757485"/>
            <a:ext cx="231809" cy="24611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GP</a:t>
            </a:r>
          </a:p>
        </p:txBody>
      </p:sp>
      <p:sp>
        <p:nvSpPr>
          <p:cNvPr id="5553" name="Line 433"/>
          <p:cNvSpPr>
            <a:spLocks noChangeShapeType="1"/>
          </p:cNvSpPr>
          <p:nvPr/>
        </p:nvSpPr>
        <p:spPr bwMode="auto">
          <a:xfrm>
            <a:off x="4647303" y="5289074"/>
            <a:ext cx="154010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54" name="Line 434"/>
          <p:cNvSpPr>
            <a:spLocks noChangeShapeType="1"/>
          </p:cNvSpPr>
          <p:nvPr/>
        </p:nvSpPr>
        <p:spPr bwMode="auto">
          <a:xfrm flipH="1">
            <a:off x="2392718" y="5208094"/>
            <a:ext cx="233397" cy="557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55" name="Line 435"/>
          <p:cNvSpPr>
            <a:spLocks noChangeShapeType="1"/>
          </p:cNvSpPr>
          <p:nvPr/>
        </p:nvSpPr>
        <p:spPr bwMode="auto">
          <a:xfrm>
            <a:off x="1460717" y="5368466"/>
            <a:ext cx="0" cy="3969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56" name="Line 436"/>
          <p:cNvSpPr>
            <a:spLocks noChangeShapeType="1"/>
          </p:cNvSpPr>
          <p:nvPr/>
        </p:nvSpPr>
        <p:spPr bwMode="auto">
          <a:xfrm>
            <a:off x="2314919" y="5368466"/>
            <a:ext cx="0" cy="3969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57" name="Line 437"/>
          <p:cNvSpPr>
            <a:spLocks noChangeShapeType="1"/>
          </p:cNvSpPr>
          <p:nvPr/>
        </p:nvSpPr>
        <p:spPr bwMode="auto">
          <a:xfrm>
            <a:off x="2005311" y="5368466"/>
            <a:ext cx="0" cy="3969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58" name="Line 438"/>
          <p:cNvSpPr>
            <a:spLocks noChangeShapeType="1"/>
          </p:cNvSpPr>
          <p:nvPr/>
        </p:nvSpPr>
        <p:spPr bwMode="auto">
          <a:xfrm>
            <a:off x="3713714" y="3780633"/>
            <a:ext cx="0" cy="357262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59" name="Line 439"/>
          <p:cNvSpPr>
            <a:spLocks noChangeShapeType="1"/>
          </p:cNvSpPr>
          <p:nvPr/>
        </p:nvSpPr>
        <p:spPr bwMode="auto">
          <a:xfrm>
            <a:off x="3713715" y="4137894"/>
            <a:ext cx="1400383" cy="0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60" name="Line 440"/>
          <p:cNvSpPr>
            <a:spLocks noChangeShapeType="1"/>
          </p:cNvSpPr>
          <p:nvPr/>
        </p:nvSpPr>
        <p:spPr bwMode="auto">
          <a:xfrm>
            <a:off x="5114097" y="4137895"/>
            <a:ext cx="0" cy="119088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61" name="Line 441"/>
          <p:cNvSpPr>
            <a:spLocks noChangeShapeType="1"/>
          </p:cNvSpPr>
          <p:nvPr/>
        </p:nvSpPr>
        <p:spPr bwMode="auto">
          <a:xfrm>
            <a:off x="2159320" y="5449445"/>
            <a:ext cx="0" cy="3159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62" name="Line 442"/>
          <p:cNvSpPr>
            <a:spLocks noChangeShapeType="1"/>
          </p:cNvSpPr>
          <p:nvPr/>
        </p:nvSpPr>
        <p:spPr bwMode="auto">
          <a:xfrm>
            <a:off x="2159321" y="5449444"/>
            <a:ext cx="16337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63" name="Line 443"/>
          <p:cNvSpPr>
            <a:spLocks noChangeShapeType="1"/>
          </p:cNvSpPr>
          <p:nvPr/>
        </p:nvSpPr>
        <p:spPr bwMode="auto">
          <a:xfrm flipV="1">
            <a:off x="3793101" y="5208094"/>
            <a:ext cx="0" cy="2413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64" name="Line 444"/>
          <p:cNvSpPr>
            <a:spLocks noChangeShapeType="1"/>
          </p:cNvSpPr>
          <p:nvPr/>
        </p:nvSpPr>
        <p:spPr bwMode="auto">
          <a:xfrm>
            <a:off x="5968299" y="5527249"/>
            <a:ext cx="0" cy="2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65" name="Line 445"/>
          <p:cNvSpPr>
            <a:spLocks noChangeShapeType="1"/>
          </p:cNvSpPr>
          <p:nvPr/>
        </p:nvSpPr>
        <p:spPr bwMode="auto">
          <a:xfrm>
            <a:off x="5968299" y="5527249"/>
            <a:ext cx="303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66" name="Line 446"/>
          <p:cNvSpPr>
            <a:spLocks noChangeShapeType="1"/>
          </p:cNvSpPr>
          <p:nvPr/>
        </p:nvSpPr>
        <p:spPr bwMode="auto">
          <a:xfrm flipV="1">
            <a:off x="9000874" y="5208094"/>
            <a:ext cx="0" cy="3191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67" name="Line 447"/>
          <p:cNvSpPr>
            <a:spLocks noChangeShapeType="1"/>
          </p:cNvSpPr>
          <p:nvPr/>
        </p:nvSpPr>
        <p:spPr bwMode="auto">
          <a:xfrm>
            <a:off x="5892087" y="5208094"/>
            <a:ext cx="0" cy="557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68" name="Rectangle 448"/>
          <p:cNvSpPr>
            <a:spLocks noChangeArrowheads="1"/>
          </p:cNvSpPr>
          <p:nvPr/>
        </p:nvSpPr>
        <p:spPr bwMode="auto">
          <a:xfrm>
            <a:off x="2818232" y="5765424"/>
            <a:ext cx="312783" cy="381080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CDR </a:t>
            </a:r>
          </a:p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(ue)</a:t>
            </a:r>
          </a:p>
        </p:txBody>
      </p:sp>
      <p:sp>
        <p:nvSpPr>
          <p:cNvPr id="5569" name="Line 449"/>
          <p:cNvSpPr>
            <a:spLocks noChangeShapeType="1"/>
          </p:cNvSpPr>
          <p:nvPr/>
        </p:nvSpPr>
        <p:spPr bwMode="auto">
          <a:xfrm>
            <a:off x="2937311" y="5208094"/>
            <a:ext cx="0" cy="557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70" name="Line 450"/>
          <p:cNvSpPr>
            <a:spLocks noChangeShapeType="1"/>
          </p:cNvSpPr>
          <p:nvPr/>
        </p:nvSpPr>
        <p:spPr bwMode="auto">
          <a:xfrm>
            <a:off x="6511304" y="5208094"/>
            <a:ext cx="0" cy="2413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71" name="Line 451"/>
          <p:cNvSpPr>
            <a:spLocks noChangeShapeType="1"/>
          </p:cNvSpPr>
          <p:nvPr/>
        </p:nvSpPr>
        <p:spPr bwMode="auto">
          <a:xfrm>
            <a:off x="6511305" y="5449444"/>
            <a:ext cx="132417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72" name="Line 452"/>
          <p:cNvSpPr>
            <a:spLocks noChangeShapeType="1"/>
          </p:cNvSpPr>
          <p:nvPr/>
        </p:nvSpPr>
        <p:spPr bwMode="auto">
          <a:xfrm>
            <a:off x="7835476" y="5449445"/>
            <a:ext cx="0" cy="3159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73" name="Line 453"/>
          <p:cNvSpPr>
            <a:spLocks noChangeShapeType="1"/>
          </p:cNvSpPr>
          <p:nvPr/>
        </p:nvSpPr>
        <p:spPr bwMode="auto">
          <a:xfrm>
            <a:off x="7367093" y="5208094"/>
            <a:ext cx="0" cy="3985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74" name="Line 454"/>
          <p:cNvSpPr>
            <a:spLocks noChangeShapeType="1"/>
          </p:cNvSpPr>
          <p:nvPr/>
        </p:nvSpPr>
        <p:spPr bwMode="auto">
          <a:xfrm>
            <a:off x="7367094" y="5606640"/>
            <a:ext cx="5445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75" name="Line 455"/>
          <p:cNvSpPr>
            <a:spLocks noChangeShapeType="1"/>
          </p:cNvSpPr>
          <p:nvPr/>
        </p:nvSpPr>
        <p:spPr bwMode="auto">
          <a:xfrm>
            <a:off x="7911687" y="5606641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76" name="Line 456"/>
          <p:cNvSpPr>
            <a:spLocks noChangeShapeType="1"/>
          </p:cNvSpPr>
          <p:nvPr/>
        </p:nvSpPr>
        <p:spPr bwMode="auto">
          <a:xfrm>
            <a:off x="6590691" y="5208094"/>
            <a:ext cx="0" cy="557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77" name="Line 457"/>
          <p:cNvSpPr>
            <a:spLocks noChangeShapeType="1"/>
          </p:cNvSpPr>
          <p:nvPr/>
        </p:nvSpPr>
        <p:spPr bwMode="auto">
          <a:xfrm>
            <a:off x="8145084" y="5449445"/>
            <a:ext cx="0" cy="3159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78" name="Line 458"/>
          <p:cNvSpPr>
            <a:spLocks noChangeShapeType="1"/>
          </p:cNvSpPr>
          <p:nvPr/>
        </p:nvSpPr>
        <p:spPr bwMode="auto">
          <a:xfrm>
            <a:off x="8145084" y="5449444"/>
            <a:ext cx="4667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79" name="Line 459"/>
          <p:cNvSpPr>
            <a:spLocks noChangeShapeType="1"/>
          </p:cNvSpPr>
          <p:nvPr/>
        </p:nvSpPr>
        <p:spPr bwMode="auto">
          <a:xfrm>
            <a:off x="8611878" y="5208094"/>
            <a:ext cx="0" cy="2413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80" name="Line 460"/>
          <p:cNvSpPr>
            <a:spLocks noChangeShapeType="1"/>
          </p:cNvSpPr>
          <p:nvPr/>
        </p:nvSpPr>
        <p:spPr bwMode="auto">
          <a:xfrm>
            <a:off x="6744701" y="5406574"/>
            <a:ext cx="0" cy="3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81" name="Line 461"/>
          <p:cNvSpPr>
            <a:spLocks noChangeShapeType="1"/>
          </p:cNvSpPr>
          <p:nvPr/>
        </p:nvSpPr>
        <p:spPr bwMode="auto">
          <a:xfrm>
            <a:off x="8454693" y="5208094"/>
            <a:ext cx="0" cy="198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82" name="Line 462"/>
          <p:cNvSpPr>
            <a:spLocks noChangeShapeType="1"/>
          </p:cNvSpPr>
          <p:nvPr/>
        </p:nvSpPr>
        <p:spPr bwMode="auto">
          <a:xfrm>
            <a:off x="6125484" y="5208094"/>
            <a:ext cx="0" cy="2794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83" name="Line 463"/>
          <p:cNvSpPr>
            <a:spLocks noChangeShapeType="1"/>
          </p:cNvSpPr>
          <p:nvPr/>
        </p:nvSpPr>
        <p:spPr bwMode="auto">
          <a:xfrm>
            <a:off x="6125485" y="5487552"/>
            <a:ext cx="163060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84" name="Line 464"/>
          <p:cNvSpPr>
            <a:spLocks noChangeShapeType="1"/>
          </p:cNvSpPr>
          <p:nvPr/>
        </p:nvSpPr>
        <p:spPr bwMode="auto">
          <a:xfrm>
            <a:off x="7756089" y="5487553"/>
            <a:ext cx="0" cy="2778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85" name="Line 465"/>
          <p:cNvSpPr>
            <a:spLocks noChangeShapeType="1"/>
          </p:cNvSpPr>
          <p:nvPr/>
        </p:nvSpPr>
        <p:spPr bwMode="auto">
          <a:xfrm>
            <a:off x="6046097" y="5208094"/>
            <a:ext cx="0" cy="2413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86" name="Line 466"/>
          <p:cNvSpPr>
            <a:spLocks noChangeShapeType="1"/>
          </p:cNvSpPr>
          <p:nvPr/>
        </p:nvSpPr>
        <p:spPr bwMode="auto">
          <a:xfrm>
            <a:off x="6046097" y="5449444"/>
            <a:ext cx="3889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87" name="Line 467"/>
          <p:cNvSpPr>
            <a:spLocks noChangeShapeType="1"/>
          </p:cNvSpPr>
          <p:nvPr/>
        </p:nvSpPr>
        <p:spPr bwMode="auto">
          <a:xfrm>
            <a:off x="6435093" y="5449445"/>
            <a:ext cx="0" cy="3159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88" name="Line 468"/>
          <p:cNvSpPr>
            <a:spLocks noChangeShapeType="1"/>
          </p:cNvSpPr>
          <p:nvPr/>
        </p:nvSpPr>
        <p:spPr bwMode="auto">
          <a:xfrm>
            <a:off x="3326307" y="5208094"/>
            <a:ext cx="0" cy="55733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89" name="Line 469"/>
          <p:cNvSpPr>
            <a:spLocks noChangeShapeType="1"/>
          </p:cNvSpPr>
          <p:nvPr/>
        </p:nvSpPr>
        <p:spPr bwMode="auto">
          <a:xfrm>
            <a:off x="9543879" y="5208094"/>
            <a:ext cx="311196" cy="47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90" name="Line 470"/>
          <p:cNvSpPr>
            <a:spLocks noChangeShapeType="1"/>
          </p:cNvSpPr>
          <p:nvPr/>
        </p:nvSpPr>
        <p:spPr bwMode="auto">
          <a:xfrm>
            <a:off x="10244070" y="5208094"/>
            <a:ext cx="0" cy="557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91" name="Line 471"/>
          <p:cNvSpPr>
            <a:spLocks noChangeShapeType="1"/>
          </p:cNvSpPr>
          <p:nvPr/>
        </p:nvSpPr>
        <p:spPr bwMode="auto">
          <a:xfrm>
            <a:off x="4413905" y="5449445"/>
            <a:ext cx="0" cy="315979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92" name="Line 472"/>
          <p:cNvSpPr>
            <a:spLocks noChangeShapeType="1"/>
          </p:cNvSpPr>
          <p:nvPr/>
        </p:nvSpPr>
        <p:spPr bwMode="auto">
          <a:xfrm>
            <a:off x="4491705" y="5449445"/>
            <a:ext cx="0" cy="315979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93" name="Line 473"/>
          <p:cNvSpPr>
            <a:spLocks noChangeShapeType="1"/>
          </p:cNvSpPr>
          <p:nvPr/>
        </p:nvSpPr>
        <p:spPr bwMode="auto">
          <a:xfrm>
            <a:off x="4491704" y="5449444"/>
            <a:ext cx="124478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94" name="Line 474"/>
          <p:cNvSpPr>
            <a:spLocks noChangeShapeType="1"/>
          </p:cNvSpPr>
          <p:nvPr/>
        </p:nvSpPr>
        <p:spPr bwMode="auto">
          <a:xfrm flipV="1">
            <a:off x="5736489" y="5208094"/>
            <a:ext cx="0" cy="241351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95" name="Line 475"/>
          <p:cNvSpPr>
            <a:spLocks noChangeShapeType="1"/>
          </p:cNvSpPr>
          <p:nvPr/>
        </p:nvSpPr>
        <p:spPr bwMode="auto">
          <a:xfrm>
            <a:off x="4567916" y="5527249"/>
            <a:ext cx="0" cy="23817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96" name="Line 476"/>
          <p:cNvSpPr>
            <a:spLocks noChangeShapeType="1"/>
          </p:cNvSpPr>
          <p:nvPr/>
        </p:nvSpPr>
        <p:spPr bwMode="auto">
          <a:xfrm>
            <a:off x="4567916" y="5527249"/>
            <a:ext cx="1244785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97" name="Line 477"/>
          <p:cNvSpPr>
            <a:spLocks noChangeShapeType="1"/>
          </p:cNvSpPr>
          <p:nvPr/>
        </p:nvSpPr>
        <p:spPr bwMode="auto">
          <a:xfrm>
            <a:off x="5812701" y="5208094"/>
            <a:ext cx="0" cy="31915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98" name="Line 478"/>
          <p:cNvSpPr>
            <a:spLocks noChangeShapeType="1"/>
          </p:cNvSpPr>
          <p:nvPr/>
        </p:nvSpPr>
        <p:spPr bwMode="auto">
          <a:xfrm>
            <a:off x="5036297" y="5208094"/>
            <a:ext cx="154011" cy="557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599" name="Line 479"/>
          <p:cNvSpPr>
            <a:spLocks noChangeShapeType="1"/>
          </p:cNvSpPr>
          <p:nvPr/>
        </p:nvSpPr>
        <p:spPr bwMode="auto">
          <a:xfrm>
            <a:off x="6900299" y="5208094"/>
            <a:ext cx="0" cy="557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00" name="Line 480"/>
          <p:cNvSpPr>
            <a:spLocks noChangeShapeType="1"/>
          </p:cNvSpPr>
          <p:nvPr/>
        </p:nvSpPr>
        <p:spPr bwMode="auto">
          <a:xfrm>
            <a:off x="8067285" y="5208094"/>
            <a:ext cx="0" cy="809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01" name="Line 481"/>
          <p:cNvSpPr>
            <a:spLocks noChangeShapeType="1"/>
          </p:cNvSpPr>
          <p:nvPr/>
        </p:nvSpPr>
        <p:spPr bwMode="auto">
          <a:xfrm>
            <a:off x="8067285" y="5289074"/>
            <a:ext cx="124319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02" name="Line 482"/>
          <p:cNvSpPr>
            <a:spLocks noChangeShapeType="1"/>
          </p:cNvSpPr>
          <p:nvPr/>
        </p:nvSpPr>
        <p:spPr bwMode="auto">
          <a:xfrm>
            <a:off x="9310482" y="5289074"/>
            <a:ext cx="0" cy="3969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03" name="Line 483"/>
          <p:cNvSpPr>
            <a:spLocks noChangeShapeType="1"/>
          </p:cNvSpPr>
          <p:nvPr/>
        </p:nvSpPr>
        <p:spPr bwMode="auto">
          <a:xfrm>
            <a:off x="9389869" y="5208094"/>
            <a:ext cx="0" cy="477938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04" name="Line 484"/>
          <p:cNvSpPr>
            <a:spLocks noChangeShapeType="1"/>
          </p:cNvSpPr>
          <p:nvPr/>
        </p:nvSpPr>
        <p:spPr bwMode="auto">
          <a:xfrm>
            <a:off x="9466080" y="5208094"/>
            <a:ext cx="0" cy="477938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05" name="Line 485"/>
          <p:cNvSpPr>
            <a:spLocks noChangeShapeType="1"/>
          </p:cNvSpPr>
          <p:nvPr/>
        </p:nvSpPr>
        <p:spPr bwMode="auto">
          <a:xfrm>
            <a:off x="5423705" y="5208094"/>
            <a:ext cx="155598" cy="557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06" name="Line 486"/>
          <p:cNvSpPr>
            <a:spLocks noChangeShapeType="1"/>
          </p:cNvSpPr>
          <p:nvPr/>
        </p:nvSpPr>
        <p:spPr bwMode="auto">
          <a:xfrm>
            <a:off x="3635915" y="5368466"/>
            <a:ext cx="0" cy="3969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07" name="Line 487"/>
          <p:cNvSpPr>
            <a:spLocks noChangeShapeType="1"/>
          </p:cNvSpPr>
          <p:nvPr/>
        </p:nvSpPr>
        <p:spPr bwMode="auto">
          <a:xfrm>
            <a:off x="3635915" y="5368465"/>
            <a:ext cx="41201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08" name="Line 488"/>
          <p:cNvSpPr>
            <a:spLocks noChangeShapeType="1"/>
          </p:cNvSpPr>
          <p:nvPr/>
        </p:nvSpPr>
        <p:spPr bwMode="auto">
          <a:xfrm>
            <a:off x="7756089" y="5208094"/>
            <a:ext cx="0" cy="1603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09" name="Line 489"/>
          <p:cNvSpPr>
            <a:spLocks noChangeShapeType="1"/>
          </p:cNvSpPr>
          <p:nvPr/>
        </p:nvSpPr>
        <p:spPr bwMode="auto">
          <a:xfrm>
            <a:off x="6979686" y="5327182"/>
            <a:ext cx="0" cy="4382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10" name="Line 490"/>
          <p:cNvSpPr>
            <a:spLocks noChangeShapeType="1"/>
          </p:cNvSpPr>
          <p:nvPr/>
        </p:nvSpPr>
        <p:spPr bwMode="auto">
          <a:xfrm>
            <a:off x="9932874" y="5208094"/>
            <a:ext cx="0" cy="11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11" name="Line 491"/>
          <p:cNvSpPr>
            <a:spLocks noChangeShapeType="1"/>
          </p:cNvSpPr>
          <p:nvPr/>
        </p:nvSpPr>
        <p:spPr bwMode="auto">
          <a:xfrm>
            <a:off x="8222883" y="5487553"/>
            <a:ext cx="0" cy="2778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12" name="Line 492"/>
          <p:cNvSpPr>
            <a:spLocks noChangeShapeType="1"/>
          </p:cNvSpPr>
          <p:nvPr/>
        </p:nvSpPr>
        <p:spPr bwMode="auto">
          <a:xfrm>
            <a:off x="8222884" y="5487552"/>
            <a:ext cx="17877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13" name="Line 493"/>
          <p:cNvSpPr>
            <a:spLocks noChangeShapeType="1"/>
          </p:cNvSpPr>
          <p:nvPr/>
        </p:nvSpPr>
        <p:spPr bwMode="auto">
          <a:xfrm>
            <a:off x="10010674" y="5208094"/>
            <a:ext cx="0" cy="2794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14" name="Line 494"/>
          <p:cNvSpPr>
            <a:spLocks noChangeShapeType="1"/>
          </p:cNvSpPr>
          <p:nvPr/>
        </p:nvSpPr>
        <p:spPr bwMode="auto">
          <a:xfrm>
            <a:off x="6979686" y="5208094"/>
            <a:ext cx="309609" cy="557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15" name="Line 495"/>
          <p:cNvSpPr>
            <a:spLocks noChangeShapeType="1"/>
          </p:cNvSpPr>
          <p:nvPr/>
        </p:nvSpPr>
        <p:spPr bwMode="auto">
          <a:xfrm>
            <a:off x="6979686" y="5327182"/>
            <a:ext cx="2953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16" name="Line 496"/>
          <p:cNvSpPr>
            <a:spLocks noChangeShapeType="1"/>
          </p:cNvSpPr>
          <p:nvPr/>
        </p:nvSpPr>
        <p:spPr bwMode="auto">
          <a:xfrm>
            <a:off x="8767476" y="5208094"/>
            <a:ext cx="233398" cy="557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17" name="Line 497"/>
          <p:cNvSpPr>
            <a:spLocks noChangeShapeType="1"/>
          </p:cNvSpPr>
          <p:nvPr/>
        </p:nvSpPr>
        <p:spPr bwMode="auto">
          <a:xfrm>
            <a:off x="6201695" y="5208094"/>
            <a:ext cx="0" cy="3588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18" name="Line 498"/>
          <p:cNvSpPr>
            <a:spLocks noChangeShapeType="1"/>
          </p:cNvSpPr>
          <p:nvPr/>
        </p:nvSpPr>
        <p:spPr bwMode="auto">
          <a:xfrm>
            <a:off x="8534080" y="5565357"/>
            <a:ext cx="0" cy="20006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19" name="Line 499"/>
          <p:cNvSpPr>
            <a:spLocks noChangeShapeType="1"/>
          </p:cNvSpPr>
          <p:nvPr/>
        </p:nvSpPr>
        <p:spPr bwMode="auto">
          <a:xfrm>
            <a:off x="6279495" y="5208094"/>
            <a:ext cx="0" cy="8098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20" name="Line 500"/>
          <p:cNvSpPr>
            <a:spLocks noChangeShapeType="1"/>
          </p:cNvSpPr>
          <p:nvPr/>
        </p:nvSpPr>
        <p:spPr bwMode="auto">
          <a:xfrm>
            <a:off x="6279495" y="5289074"/>
            <a:ext cx="1709991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21" name="Line 501"/>
          <p:cNvSpPr>
            <a:spLocks noChangeShapeType="1"/>
          </p:cNvSpPr>
          <p:nvPr/>
        </p:nvSpPr>
        <p:spPr bwMode="auto">
          <a:xfrm>
            <a:off x="7989486" y="5289074"/>
            <a:ext cx="0" cy="317567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22" name="Line 502"/>
          <p:cNvSpPr>
            <a:spLocks noChangeShapeType="1"/>
          </p:cNvSpPr>
          <p:nvPr/>
        </p:nvSpPr>
        <p:spPr bwMode="auto">
          <a:xfrm>
            <a:off x="7989486" y="5606640"/>
            <a:ext cx="465207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23" name="Line 503"/>
          <p:cNvSpPr>
            <a:spLocks noChangeShapeType="1"/>
          </p:cNvSpPr>
          <p:nvPr/>
        </p:nvSpPr>
        <p:spPr bwMode="auto">
          <a:xfrm>
            <a:off x="8454693" y="5606641"/>
            <a:ext cx="0" cy="158783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24" name="Line 504"/>
          <p:cNvSpPr>
            <a:spLocks noChangeShapeType="1"/>
          </p:cNvSpPr>
          <p:nvPr/>
        </p:nvSpPr>
        <p:spPr bwMode="auto">
          <a:xfrm>
            <a:off x="6201695" y="5565357"/>
            <a:ext cx="2332384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25" name="Rectangle 505"/>
          <p:cNvSpPr>
            <a:spLocks noChangeArrowheads="1"/>
          </p:cNvSpPr>
          <p:nvPr/>
        </p:nvSpPr>
        <p:spPr bwMode="auto">
          <a:xfrm>
            <a:off x="2508622" y="5765424"/>
            <a:ext cx="273091" cy="246114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9780" rIns="0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CC</a:t>
            </a:r>
          </a:p>
        </p:txBody>
      </p:sp>
      <p:sp>
        <p:nvSpPr>
          <p:cNvPr id="5626" name="Line 506"/>
          <p:cNvSpPr>
            <a:spLocks noChangeShapeType="1"/>
          </p:cNvSpPr>
          <p:nvPr/>
        </p:nvSpPr>
        <p:spPr bwMode="auto">
          <a:xfrm>
            <a:off x="1616315" y="5368466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27" name="Line 507"/>
          <p:cNvSpPr>
            <a:spLocks noChangeShapeType="1"/>
          </p:cNvSpPr>
          <p:nvPr/>
        </p:nvSpPr>
        <p:spPr bwMode="auto">
          <a:xfrm>
            <a:off x="1616315" y="5527249"/>
            <a:ext cx="10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28" name="Line 508"/>
          <p:cNvSpPr>
            <a:spLocks noChangeShapeType="1"/>
          </p:cNvSpPr>
          <p:nvPr/>
        </p:nvSpPr>
        <p:spPr bwMode="auto">
          <a:xfrm>
            <a:off x="2626115" y="5527249"/>
            <a:ext cx="0" cy="2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29" name="Line 509"/>
          <p:cNvSpPr>
            <a:spLocks noChangeShapeType="1"/>
          </p:cNvSpPr>
          <p:nvPr/>
        </p:nvSpPr>
        <p:spPr bwMode="auto">
          <a:xfrm>
            <a:off x="7678290" y="5644749"/>
            <a:ext cx="0" cy="1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30" name="Line 510"/>
          <p:cNvSpPr>
            <a:spLocks noChangeShapeType="1"/>
          </p:cNvSpPr>
          <p:nvPr/>
        </p:nvSpPr>
        <p:spPr bwMode="auto">
          <a:xfrm>
            <a:off x="1692527" y="5644748"/>
            <a:ext cx="598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31" name="Line 511"/>
          <p:cNvSpPr>
            <a:spLocks noChangeShapeType="1"/>
          </p:cNvSpPr>
          <p:nvPr/>
        </p:nvSpPr>
        <p:spPr bwMode="auto">
          <a:xfrm>
            <a:off x="1692526" y="5368466"/>
            <a:ext cx="0" cy="2778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32" name="Line 512"/>
          <p:cNvSpPr>
            <a:spLocks noChangeShapeType="1"/>
          </p:cNvSpPr>
          <p:nvPr/>
        </p:nvSpPr>
        <p:spPr bwMode="auto">
          <a:xfrm>
            <a:off x="1536928" y="5606640"/>
            <a:ext cx="48203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33" name="Line 513"/>
          <p:cNvSpPr>
            <a:spLocks noChangeShapeType="1"/>
          </p:cNvSpPr>
          <p:nvPr/>
        </p:nvSpPr>
        <p:spPr bwMode="auto">
          <a:xfrm>
            <a:off x="6357293" y="5606641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34" name="Line 514"/>
          <p:cNvSpPr>
            <a:spLocks noChangeShapeType="1"/>
          </p:cNvSpPr>
          <p:nvPr/>
        </p:nvSpPr>
        <p:spPr bwMode="auto">
          <a:xfrm>
            <a:off x="1536928" y="5368466"/>
            <a:ext cx="0" cy="2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35" name="Line 515"/>
          <p:cNvSpPr>
            <a:spLocks noChangeShapeType="1"/>
          </p:cNvSpPr>
          <p:nvPr/>
        </p:nvSpPr>
        <p:spPr bwMode="auto">
          <a:xfrm>
            <a:off x="3869312" y="5449444"/>
            <a:ext cx="54459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36" name="Line 516"/>
          <p:cNvSpPr>
            <a:spLocks noChangeShapeType="1"/>
          </p:cNvSpPr>
          <p:nvPr/>
        </p:nvSpPr>
        <p:spPr bwMode="auto">
          <a:xfrm>
            <a:off x="3869312" y="5208094"/>
            <a:ext cx="0" cy="241351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37" name="Line 517"/>
          <p:cNvSpPr>
            <a:spLocks noChangeShapeType="1"/>
          </p:cNvSpPr>
          <p:nvPr/>
        </p:nvSpPr>
        <p:spPr bwMode="auto">
          <a:xfrm>
            <a:off x="4258307" y="5289074"/>
            <a:ext cx="77800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38" name="Line 518"/>
          <p:cNvSpPr>
            <a:spLocks noChangeShapeType="1"/>
          </p:cNvSpPr>
          <p:nvPr/>
        </p:nvSpPr>
        <p:spPr bwMode="auto">
          <a:xfrm>
            <a:off x="3404105" y="5208094"/>
            <a:ext cx="0" cy="3191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39" name="Line 519"/>
          <p:cNvSpPr>
            <a:spLocks noChangeShapeType="1"/>
          </p:cNvSpPr>
          <p:nvPr/>
        </p:nvSpPr>
        <p:spPr bwMode="auto">
          <a:xfrm>
            <a:off x="3404106" y="5527249"/>
            <a:ext cx="62080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40" name="Line 520"/>
          <p:cNvSpPr>
            <a:spLocks noChangeShapeType="1"/>
          </p:cNvSpPr>
          <p:nvPr/>
        </p:nvSpPr>
        <p:spPr bwMode="auto">
          <a:xfrm>
            <a:off x="4024910" y="5527249"/>
            <a:ext cx="0" cy="2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41" name="Rectangle 521"/>
          <p:cNvSpPr>
            <a:spLocks noChangeArrowheads="1"/>
          </p:cNvSpPr>
          <p:nvPr/>
        </p:nvSpPr>
        <p:spPr bwMode="auto">
          <a:xfrm>
            <a:off x="3170709" y="5765424"/>
            <a:ext cx="309608" cy="246114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9197" tIns="49780" rIns="39197" bIns="49780" anchor="ctr">
            <a:spAutoFit/>
          </a:bodyPr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PNT</a:t>
            </a:r>
          </a:p>
        </p:txBody>
      </p:sp>
      <p:sp>
        <p:nvSpPr>
          <p:cNvPr id="5642" name="Line 522"/>
          <p:cNvSpPr>
            <a:spLocks noChangeShapeType="1"/>
          </p:cNvSpPr>
          <p:nvPr/>
        </p:nvSpPr>
        <p:spPr bwMode="auto">
          <a:xfrm>
            <a:off x="5579303" y="6162383"/>
            <a:ext cx="0" cy="5557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43" name="Line 523"/>
          <p:cNvSpPr>
            <a:spLocks noChangeShapeType="1"/>
          </p:cNvSpPr>
          <p:nvPr/>
        </p:nvSpPr>
        <p:spPr bwMode="auto">
          <a:xfrm>
            <a:off x="5579303" y="6876908"/>
            <a:ext cx="0" cy="79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44" name="Line 524"/>
          <p:cNvSpPr>
            <a:spLocks noChangeShapeType="1"/>
          </p:cNvSpPr>
          <p:nvPr/>
        </p:nvSpPr>
        <p:spPr bwMode="auto">
          <a:xfrm>
            <a:off x="4801313" y="6003599"/>
            <a:ext cx="0" cy="3191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45" name="Line 525"/>
          <p:cNvSpPr>
            <a:spLocks noChangeShapeType="1"/>
          </p:cNvSpPr>
          <p:nvPr/>
        </p:nvSpPr>
        <p:spPr bwMode="auto">
          <a:xfrm>
            <a:off x="4801313" y="6322753"/>
            <a:ext cx="357716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46" name="Line 526"/>
          <p:cNvSpPr>
            <a:spLocks noChangeShapeType="1"/>
          </p:cNvSpPr>
          <p:nvPr/>
        </p:nvSpPr>
        <p:spPr bwMode="auto">
          <a:xfrm>
            <a:off x="8611879" y="6162382"/>
            <a:ext cx="7779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47" name="Line 527"/>
          <p:cNvSpPr>
            <a:spLocks noChangeShapeType="1"/>
          </p:cNvSpPr>
          <p:nvPr/>
        </p:nvSpPr>
        <p:spPr bwMode="auto">
          <a:xfrm>
            <a:off x="9389869" y="6082991"/>
            <a:ext cx="0" cy="79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48" name="Line 528"/>
          <p:cNvSpPr>
            <a:spLocks noChangeShapeType="1"/>
          </p:cNvSpPr>
          <p:nvPr/>
        </p:nvSpPr>
        <p:spPr bwMode="auto">
          <a:xfrm flipV="1">
            <a:off x="9777276" y="6082991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49" name="Line 529"/>
          <p:cNvSpPr>
            <a:spLocks noChangeShapeType="1"/>
          </p:cNvSpPr>
          <p:nvPr/>
        </p:nvSpPr>
        <p:spPr bwMode="auto">
          <a:xfrm>
            <a:off x="3015110" y="6162383"/>
            <a:ext cx="0" cy="2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50" name="Line 530"/>
          <p:cNvSpPr>
            <a:spLocks noChangeShapeType="1"/>
          </p:cNvSpPr>
          <p:nvPr/>
        </p:nvSpPr>
        <p:spPr bwMode="auto">
          <a:xfrm>
            <a:off x="2626115" y="6003600"/>
            <a:ext cx="0" cy="13496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51" name="Line 531"/>
          <p:cNvSpPr>
            <a:spLocks noChangeShapeType="1"/>
          </p:cNvSpPr>
          <p:nvPr/>
        </p:nvSpPr>
        <p:spPr bwMode="auto">
          <a:xfrm>
            <a:off x="6511304" y="7194474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52" name="Line 532"/>
          <p:cNvSpPr>
            <a:spLocks noChangeShapeType="1"/>
          </p:cNvSpPr>
          <p:nvPr/>
        </p:nvSpPr>
        <p:spPr bwMode="auto">
          <a:xfrm>
            <a:off x="7133697" y="7194474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53" name="Line 533"/>
          <p:cNvSpPr>
            <a:spLocks noChangeShapeType="1"/>
          </p:cNvSpPr>
          <p:nvPr/>
        </p:nvSpPr>
        <p:spPr bwMode="auto">
          <a:xfrm>
            <a:off x="6201696" y="6162382"/>
            <a:ext cx="225299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54" name="Line 534"/>
          <p:cNvSpPr>
            <a:spLocks noChangeShapeType="1"/>
          </p:cNvSpPr>
          <p:nvPr/>
        </p:nvSpPr>
        <p:spPr bwMode="auto">
          <a:xfrm>
            <a:off x="9466080" y="6082991"/>
            <a:ext cx="0" cy="1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55" name="Line 535"/>
          <p:cNvSpPr>
            <a:spLocks noChangeShapeType="1"/>
          </p:cNvSpPr>
          <p:nvPr/>
        </p:nvSpPr>
        <p:spPr bwMode="auto">
          <a:xfrm>
            <a:off x="2005311" y="6400557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56" name="Line 536"/>
          <p:cNvSpPr>
            <a:spLocks noChangeShapeType="1"/>
          </p:cNvSpPr>
          <p:nvPr/>
        </p:nvSpPr>
        <p:spPr bwMode="auto">
          <a:xfrm>
            <a:off x="3948699" y="6162382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57" name="Line 537"/>
          <p:cNvSpPr>
            <a:spLocks noChangeShapeType="1"/>
          </p:cNvSpPr>
          <p:nvPr/>
        </p:nvSpPr>
        <p:spPr bwMode="auto">
          <a:xfrm>
            <a:off x="7756089" y="6003600"/>
            <a:ext cx="0" cy="13496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58" name="Line 538"/>
          <p:cNvSpPr>
            <a:spLocks noChangeShapeType="1"/>
          </p:cNvSpPr>
          <p:nvPr/>
        </p:nvSpPr>
        <p:spPr bwMode="auto">
          <a:xfrm>
            <a:off x="9855076" y="6082991"/>
            <a:ext cx="0" cy="2778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59" name="Line 539"/>
          <p:cNvSpPr>
            <a:spLocks noChangeShapeType="1"/>
          </p:cNvSpPr>
          <p:nvPr/>
        </p:nvSpPr>
        <p:spPr bwMode="auto">
          <a:xfrm>
            <a:off x="9932874" y="6082990"/>
            <a:ext cx="0" cy="3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60" name="Line 540"/>
          <p:cNvSpPr>
            <a:spLocks noChangeShapeType="1"/>
          </p:cNvSpPr>
          <p:nvPr/>
        </p:nvSpPr>
        <p:spPr bwMode="auto">
          <a:xfrm>
            <a:off x="8534080" y="6003599"/>
            <a:ext cx="0" cy="5557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61" name="Line 541"/>
          <p:cNvSpPr>
            <a:spLocks noChangeShapeType="1"/>
          </p:cNvSpPr>
          <p:nvPr/>
        </p:nvSpPr>
        <p:spPr bwMode="auto">
          <a:xfrm>
            <a:off x="9000874" y="6003600"/>
            <a:ext cx="0" cy="13496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62" name="Line 542"/>
          <p:cNvSpPr>
            <a:spLocks noChangeShapeType="1"/>
          </p:cNvSpPr>
          <p:nvPr/>
        </p:nvSpPr>
        <p:spPr bwMode="auto">
          <a:xfrm>
            <a:off x="8378481" y="6322753"/>
            <a:ext cx="0" cy="236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63" name="Line 543"/>
          <p:cNvSpPr>
            <a:spLocks noChangeShapeType="1"/>
          </p:cNvSpPr>
          <p:nvPr/>
        </p:nvSpPr>
        <p:spPr bwMode="auto">
          <a:xfrm>
            <a:off x="8454693" y="6162383"/>
            <a:ext cx="0" cy="3969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64" name="Line 544"/>
          <p:cNvSpPr>
            <a:spLocks noChangeShapeType="1"/>
          </p:cNvSpPr>
          <p:nvPr/>
        </p:nvSpPr>
        <p:spPr bwMode="auto">
          <a:xfrm>
            <a:off x="3015111" y="6400557"/>
            <a:ext cx="52855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65" name="Line 545"/>
          <p:cNvSpPr>
            <a:spLocks noChangeShapeType="1"/>
          </p:cNvSpPr>
          <p:nvPr/>
        </p:nvSpPr>
        <p:spPr bwMode="auto">
          <a:xfrm>
            <a:off x="8300682" y="6400557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66" name="Line 546"/>
          <p:cNvSpPr>
            <a:spLocks noChangeShapeType="1"/>
          </p:cNvSpPr>
          <p:nvPr/>
        </p:nvSpPr>
        <p:spPr bwMode="auto">
          <a:xfrm>
            <a:off x="8611878" y="6162383"/>
            <a:ext cx="0" cy="3969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67" name="Line 547"/>
          <p:cNvSpPr>
            <a:spLocks noChangeShapeType="1"/>
          </p:cNvSpPr>
          <p:nvPr/>
        </p:nvSpPr>
        <p:spPr bwMode="auto">
          <a:xfrm>
            <a:off x="8688090" y="6241774"/>
            <a:ext cx="1089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68" name="Line 548"/>
          <p:cNvSpPr>
            <a:spLocks noChangeShapeType="1"/>
          </p:cNvSpPr>
          <p:nvPr/>
        </p:nvSpPr>
        <p:spPr bwMode="auto">
          <a:xfrm>
            <a:off x="8688089" y="6241774"/>
            <a:ext cx="0" cy="3175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69" name="Line 549"/>
          <p:cNvSpPr>
            <a:spLocks noChangeShapeType="1"/>
          </p:cNvSpPr>
          <p:nvPr/>
        </p:nvSpPr>
        <p:spPr bwMode="auto">
          <a:xfrm>
            <a:off x="3635915" y="6162382"/>
            <a:ext cx="0" cy="7939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70" name="Line 550"/>
          <p:cNvSpPr>
            <a:spLocks noChangeShapeType="1"/>
          </p:cNvSpPr>
          <p:nvPr/>
        </p:nvSpPr>
        <p:spPr bwMode="auto">
          <a:xfrm flipH="1">
            <a:off x="3713714" y="6162383"/>
            <a:ext cx="0" cy="1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71" name="Line 551"/>
          <p:cNvSpPr>
            <a:spLocks noChangeShapeType="1"/>
          </p:cNvSpPr>
          <p:nvPr/>
        </p:nvSpPr>
        <p:spPr bwMode="auto">
          <a:xfrm>
            <a:off x="3713714" y="6279882"/>
            <a:ext cx="241177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72" name="Line 552"/>
          <p:cNvSpPr>
            <a:spLocks noChangeShapeType="1"/>
          </p:cNvSpPr>
          <p:nvPr/>
        </p:nvSpPr>
        <p:spPr bwMode="auto">
          <a:xfrm>
            <a:off x="6125484" y="6279882"/>
            <a:ext cx="0" cy="6764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73" name="Line 553"/>
          <p:cNvSpPr>
            <a:spLocks noChangeShapeType="1"/>
          </p:cNvSpPr>
          <p:nvPr/>
        </p:nvSpPr>
        <p:spPr bwMode="auto">
          <a:xfrm>
            <a:off x="2005311" y="6003599"/>
            <a:ext cx="932000" cy="95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74" name="Line 554"/>
          <p:cNvSpPr>
            <a:spLocks noChangeShapeType="1"/>
          </p:cNvSpPr>
          <p:nvPr/>
        </p:nvSpPr>
        <p:spPr bwMode="auto">
          <a:xfrm>
            <a:off x="1770326" y="6003600"/>
            <a:ext cx="0" cy="435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75" name="Line 555"/>
          <p:cNvSpPr>
            <a:spLocks noChangeShapeType="1"/>
          </p:cNvSpPr>
          <p:nvPr/>
        </p:nvSpPr>
        <p:spPr bwMode="auto">
          <a:xfrm>
            <a:off x="7911687" y="6797516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76" name="Line 556"/>
          <p:cNvSpPr>
            <a:spLocks noChangeShapeType="1"/>
          </p:cNvSpPr>
          <p:nvPr/>
        </p:nvSpPr>
        <p:spPr bwMode="auto">
          <a:xfrm>
            <a:off x="4725102" y="6360861"/>
            <a:ext cx="51299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77" name="Line 557"/>
          <p:cNvSpPr>
            <a:spLocks noChangeShapeType="1"/>
          </p:cNvSpPr>
          <p:nvPr/>
        </p:nvSpPr>
        <p:spPr bwMode="auto">
          <a:xfrm>
            <a:off x="4725101" y="6360861"/>
            <a:ext cx="0" cy="59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78" name="Line 558"/>
          <p:cNvSpPr>
            <a:spLocks noChangeShapeType="1"/>
          </p:cNvSpPr>
          <p:nvPr/>
        </p:nvSpPr>
        <p:spPr bwMode="auto">
          <a:xfrm>
            <a:off x="4880699" y="6202078"/>
            <a:ext cx="45853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79" name="Line 559"/>
          <p:cNvSpPr>
            <a:spLocks noChangeShapeType="1"/>
          </p:cNvSpPr>
          <p:nvPr/>
        </p:nvSpPr>
        <p:spPr bwMode="auto">
          <a:xfrm>
            <a:off x="4880699" y="6202078"/>
            <a:ext cx="0" cy="7542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80" name="Line 560"/>
          <p:cNvSpPr>
            <a:spLocks noChangeShapeType="1"/>
          </p:cNvSpPr>
          <p:nvPr/>
        </p:nvSpPr>
        <p:spPr bwMode="auto">
          <a:xfrm>
            <a:off x="6979686" y="6279882"/>
            <a:ext cx="25641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81" name="Line 561"/>
          <p:cNvSpPr>
            <a:spLocks noChangeShapeType="1"/>
          </p:cNvSpPr>
          <p:nvPr/>
        </p:nvSpPr>
        <p:spPr bwMode="auto">
          <a:xfrm>
            <a:off x="6979686" y="6279882"/>
            <a:ext cx="0" cy="6764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82" name="Line 562"/>
          <p:cNvSpPr>
            <a:spLocks noChangeShapeType="1"/>
          </p:cNvSpPr>
          <p:nvPr/>
        </p:nvSpPr>
        <p:spPr bwMode="auto">
          <a:xfrm>
            <a:off x="9543879" y="6082991"/>
            <a:ext cx="0" cy="1968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83" name="Line 563"/>
          <p:cNvSpPr>
            <a:spLocks noChangeShapeType="1"/>
          </p:cNvSpPr>
          <p:nvPr/>
        </p:nvSpPr>
        <p:spPr bwMode="auto">
          <a:xfrm>
            <a:off x="7367093" y="6003599"/>
            <a:ext cx="0" cy="95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84" name="Line 564"/>
          <p:cNvSpPr>
            <a:spLocks noChangeShapeType="1"/>
          </p:cNvSpPr>
          <p:nvPr/>
        </p:nvSpPr>
        <p:spPr bwMode="auto">
          <a:xfrm>
            <a:off x="4336107" y="6479949"/>
            <a:ext cx="28769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85" name="Line 565"/>
          <p:cNvSpPr>
            <a:spLocks noChangeShapeType="1"/>
          </p:cNvSpPr>
          <p:nvPr/>
        </p:nvSpPr>
        <p:spPr bwMode="auto">
          <a:xfrm>
            <a:off x="7213083" y="6003599"/>
            <a:ext cx="0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86" name="Line 566"/>
          <p:cNvSpPr>
            <a:spLocks noChangeShapeType="1"/>
          </p:cNvSpPr>
          <p:nvPr/>
        </p:nvSpPr>
        <p:spPr bwMode="auto">
          <a:xfrm>
            <a:off x="4336107" y="6479949"/>
            <a:ext cx="0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87" name="Line 567"/>
          <p:cNvSpPr>
            <a:spLocks noChangeShapeType="1"/>
          </p:cNvSpPr>
          <p:nvPr/>
        </p:nvSpPr>
        <p:spPr bwMode="auto">
          <a:xfrm>
            <a:off x="3948699" y="6162382"/>
            <a:ext cx="0" cy="793917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88" name="Line 568"/>
          <p:cNvSpPr>
            <a:spLocks noChangeShapeType="1"/>
          </p:cNvSpPr>
          <p:nvPr/>
        </p:nvSpPr>
        <p:spPr bwMode="auto">
          <a:xfrm>
            <a:off x="4102709" y="6241774"/>
            <a:ext cx="23323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89" name="Line 569"/>
          <p:cNvSpPr>
            <a:spLocks noChangeShapeType="1"/>
          </p:cNvSpPr>
          <p:nvPr/>
        </p:nvSpPr>
        <p:spPr bwMode="auto">
          <a:xfrm>
            <a:off x="6435093" y="6241774"/>
            <a:ext cx="0" cy="714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90" name="Line 570"/>
          <p:cNvSpPr>
            <a:spLocks noChangeShapeType="1"/>
          </p:cNvSpPr>
          <p:nvPr/>
        </p:nvSpPr>
        <p:spPr bwMode="auto">
          <a:xfrm>
            <a:off x="4102709" y="6162383"/>
            <a:ext cx="0" cy="79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91" name="Line 571"/>
          <p:cNvSpPr>
            <a:spLocks noChangeShapeType="1"/>
          </p:cNvSpPr>
          <p:nvPr/>
        </p:nvSpPr>
        <p:spPr bwMode="auto">
          <a:xfrm>
            <a:off x="7522692" y="6438665"/>
            <a:ext cx="241018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92" name="Line 572"/>
          <p:cNvSpPr>
            <a:spLocks noChangeShapeType="1"/>
          </p:cNvSpPr>
          <p:nvPr/>
        </p:nvSpPr>
        <p:spPr bwMode="auto">
          <a:xfrm>
            <a:off x="7522691" y="6438666"/>
            <a:ext cx="0" cy="5176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93" name="Line 573"/>
          <p:cNvSpPr>
            <a:spLocks noChangeShapeType="1"/>
          </p:cNvSpPr>
          <p:nvPr/>
        </p:nvSpPr>
        <p:spPr bwMode="auto">
          <a:xfrm>
            <a:off x="4413905" y="6162383"/>
            <a:ext cx="0" cy="3969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94" name="Line 574"/>
          <p:cNvSpPr>
            <a:spLocks noChangeShapeType="1"/>
          </p:cNvSpPr>
          <p:nvPr/>
        </p:nvSpPr>
        <p:spPr bwMode="auto">
          <a:xfrm>
            <a:off x="4413906" y="6559341"/>
            <a:ext cx="217678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95" name="Line 575"/>
          <p:cNvSpPr>
            <a:spLocks noChangeShapeType="1"/>
          </p:cNvSpPr>
          <p:nvPr/>
        </p:nvSpPr>
        <p:spPr bwMode="auto">
          <a:xfrm>
            <a:off x="6590691" y="6559341"/>
            <a:ext cx="0" cy="3969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96" name="Line 576"/>
          <p:cNvSpPr>
            <a:spLocks noChangeShapeType="1"/>
          </p:cNvSpPr>
          <p:nvPr/>
        </p:nvSpPr>
        <p:spPr bwMode="auto">
          <a:xfrm>
            <a:off x="4491705" y="6162382"/>
            <a:ext cx="0" cy="3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97" name="Line 577"/>
          <p:cNvSpPr>
            <a:spLocks noChangeShapeType="1"/>
          </p:cNvSpPr>
          <p:nvPr/>
        </p:nvSpPr>
        <p:spPr bwMode="auto">
          <a:xfrm>
            <a:off x="8145084" y="6518057"/>
            <a:ext cx="0" cy="4382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98" name="Line 578"/>
          <p:cNvSpPr>
            <a:spLocks noChangeShapeType="1"/>
          </p:cNvSpPr>
          <p:nvPr/>
        </p:nvSpPr>
        <p:spPr bwMode="auto">
          <a:xfrm>
            <a:off x="8767476" y="6003599"/>
            <a:ext cx="0" cy="95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699" name="Line 579"/>
          <p:cNvSpPr>
            <a:spLocks noChangeShapeType="1"/>
          </p:cNvSpPr>
          <p:nvPr/>
        </p:nvSpPr>
        <p:spPr bwMode="auto">
          <a:xfrm>
            <a:off x="7600491" y="6082991"/>
            <a:ext cx="85420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00" name="Line 580"/>
          <p:cNvSpPr>
            <a:spLocks noChangeShapeType="1"/>
          </p:cNvSpPr>
          <p:nvPr/>
        </p:nvSpPr>
        <p:spPr bwMode="auto">
          <a:xfrm>
            <a:off x="7600491" y="6082991"/>
            <a:ext cx="0" cy="8733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01" name="Line 581"/>
          <p:cNvSpPr>
            <a:spLocks noChangeShapeType="1"/>
          </p:cNvSpPr>
          <p:nvPr/>
        </p:nvSpPr>
        <p:spPr bwMode="auto">
          <a:xfrm>
            <a:off x="8454693" y="6003599"/>
            <a:ext cx="0" cy="79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02" name="Line 582"/>
          <p:cNvSpPr>
            <a:spLocks noChangeShapeType="1"/>
          </p:cNvSpPr>
          <p:nvPr/>
        </p:nvSpPr>
        <p:spPr bwMode="auto">
          <a:xfrm>
            <a:off x="4024910" y="6162383"/>
            <a:ext cx="0" cy="435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03" name="Line 583"/>
          <p:cNvSpPr>
            <a:spLocks noChangeShapeType="1"/>
          </p:cNvSpPr>
          <p:nvPr/>
        </p:nvSpPr>
        <p:spPr bwMode="auto">
          <a:xfrm>
            <a:off x="4024911" y="6599036"/>
            <a:ext cx="4042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04" name="Line 584"/>
          <p:cNvSpPr>
            <a:spLocks noChangeShapeType="1"/>
          </p:cNvSpPr>
          <p:nvPr/>
        </p:nvSpPr>
        <p:spPr bwMode="auto">
          <a:xfrm>
            <a:off x="4491705" y="6518057"/>
            <a:ext cx="36533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05" name="Line 585"/>
          <p:cNvSpPr>
            <a:spLocks noChangeShapeType="1"/>
          </p:cNvSpPr>
          <p:nvPr/>
        </p:nvSpPr>
        <p:spPr bwMode="auto">
          <a:xfrm>
            <a:off x="8067285" y="6599036"/>
            <a:ext cx="0" cy="357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06" name="Line 586"/>
          <p:cNvSpPr>
            <a:spLocks noChangeShapeType="1"/>
          </p:cNvSpPr>
          <p:nvPr/>
        </p:nvSpPr>
        <p:spPr bwMode="auto">
          <a:xfrm>
            <a:off x="8843688" y="6479949"/>
            <a:ext cx="116698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07" name="Line 587"/>
          <p:cNvSpPr>
            <a:spLocks noChangeShapeType="1"/>
          </p:cNvSpPr>
          <p:nvPr/>
        </p:nvSpPr>
        <p:spPr bwMode="auto">
          <a:xfrm>
            <a:off x="10010674" y="6082991"/>
            <a:ext cx="0" cy="3969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08" name="Line 588"/>
          <p:cNvSpPr>
            <a:spLocks noChangeShapeType="1"/>
          </p:cNvSpPr>
          <p:nvPr/>
        </p:nvSpPr>
        <p:spPr bwMode="auto">
          <a:xfrm>
            <a:off x="8843687" y="6479949"/>
            <a:ext cx="0" cy="4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09" name="Line 589"/>
          <p:cNvSpPr>
            <a:spLocks noChangeShapeType="1"/>
          </p:cNvSpPr>
          <p:nvPr/>
        </p:nvSpPr>
        <p:spPr bwMode="auto">
          <a:xfrm>
            <a:off x="9583572" y="6082991"/>
            <a:ext cx="0" cy="79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10" name="Line 590"/>
          <p:cNvSpPr>
            <a:spLocks noChangeShapeType="1"/>
          </p:cNvSpPr>
          <p:nvPr/>
        </p:nvSpPr>
        <p:spPr bwMode="auto">
          <a:xfrm>
            <a:off x="9583572" y="6162382"/>
            <a:ext cx="66049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11" name="Line 591"/>
          <p:cNvSpPr>
            <a:spLocks noChangeShapeType="1"/>
          </p:cNvSpPr>
          <p:nvPr/>
        </p:nvSpPr>
        <p:spPr bwMode="auto">
          <a:xfrm>
            <a:off x="10244070" y="6162383"/>
            <a:ext cx="0" cy="3969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12" name="Line 592"/>
          <p:cNvSpPr>
            <a:spLocks noChangeShapeType="1"/>
          </p:cNvSpPr>
          <p:nvPr/>
        </p:nvSpPr>
        <p:spPr bwMode="auto">
          <a:xfrm>
            <a:off x="10321870" y="6003599"/>
            <a:ext cx="0" cy="5557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13" name="Line 593"/>
          <p:cNvSpPr>
            <a:spLocks noChangeShapeType="1"/>
          </p:cNvSpPr>
          <p:nvPr/>
        </p:nvSpPr>
        <p:spPr bwMode="auto">
          <a:xfrm>
            <a:off x="10321870" y="6797516"/>
            <a:ext cx="155598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14" name="Rectangle 594"/>
          <p:cNvSpPr>
            <a:spLocks noChangeArrowheads="1"/>
          </p:cNvSpPr>
          <p:nvPr/>
        </p:nvSpPr>
        <p:spPr bwMode="auto">
          <a:xfrm>
            <a:off x="9701065" y="6956299"/>
            <a:ext cx="309609" cy="238175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CHU</a:t>
            </a:r>
          </a:p>
        </p:txBody>
      </p:sp>
      <p:sp>
        <p:nvSpPr>
          <p:cNvPr id="5715" name="Rectangle 595"/>
          <p:cNvSpPr>
            <a:spLocks noChangeArrowheads="1"/>
          </p:cNvSpPr>
          <p:nvPr/>
        </p:nvSpPr>
        <p:spPr bwMode="auto">
          <a:xfrm>
            <a:off x="10048779" y="6956299"/>
            <a:ext cx="233397" cy="238175"/>
          </a:xfrm>
          <a:prstGeom prst="rect">
            <a:avLst/>
          </a:prstGeom>
          <a:solidFill>
            <a:srgbClr val="72CF0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r>
              <a:rPr lang="fr-FR" sz="900">
                <a:solidFill>
                  <a:schemeClr val="tx1"/>
                </a:solidFill>
              </a:rPr>
              <a:t>CHS</a:t>
            </a:r>
          </a:p>
        </p:txBody>
      </p:sp>
      <p:sp>
        <p:nvSpPr>
          <p:cNvPr id="5716" name="Line 596"/>
          <p:cNvSpPr>
            <a:spLocks noChangeShapeType="1"/>
          </p:cNvSpPr>
          <p:nvPr/>
        </p:nvSpPr>
        <p:spPr bwMode="auto">
          <a:xfrm flipH="1">
            <a:off x="10244070" y="6797516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17" name="Line 597"/>
          <p:cNvSpPr>
            <a:spLocks noChangeShapeType="1"/>
          </p:cNvSpPr>
          <p:nvPr/>
        </p:nvSpPr>
        <p:spPr bwMode="auto">
          <a:xfrm>
            <a:off x="9156472" y="6638732"/>
            <a:ext cx="10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18" name="Line 598"/>
          <p:cNvSpPr>
            <a:spLocks noChangeShapeType="1"/>
          </p:cNvSpPr>
          <p:nvPr/>
        </p:nvSpPr>
        <p:spPr bwMode="auto">
          <a:xfrm>
            <a:off x="9156472" y="6638732"/>
            <a:ext cx="0" cy="3175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19" name="Line 599"/>
          <p:cNvSpPr>
            <a:spLocks noChangeShapeType="1"/>
          </p:cNvSpPr>
          <p:nvPr/>
        </p:nvSpPr>
        <p:spPr bwMode="auto">
          <a:xfrm>
            <a:off x="10166272" y="7194474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 anchor="ctr">
            <a:spAutoFit/>
          </a:bodyPr>
          <a:lstStyle/>
          <a:p>
            <a:endParaRPr lang="en-US"/>
          </a:p>
        </p:txBody>
      </p:sp>
      <p:sp>
        <p:nvSpPr>
          <p:cNvPr id="5720" name="Line 600"/>
          <p:cNvSpPr>
            <a:spLocks noChangeShapeType="1"/>
          </p:cNvSpPr>
          <p:nvPr/>
        </p:nvSpPr>
        <p:spPr bwMode="auto">
          <a:xfrm>
            <a:off x="9156472" y="7194474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 anchor="ctr">
            <a:spAutoFit/>
          </a:bodyPr>
          <a:lstStyle/>
          <a:p>
            <a:endParaRPr lang="en-US"/>
          </a:p>
        </p:txBody>
      </p:sp>
      <p:sp>
        <p:nvSpPr>
          <p:cNvPr id="5721" name="Line 601"/>
          <p:cNvSpPr>
            <a:spLocks noChangeShapeType="1"/>
          </p:cNvSpPr>
          <p:nvPr/>
        </p:nvSpPr>
        <p:spPr bwMode="auto">
          <a:xfrm>
            <a:off x="9543880" y="6718124"/>
            <a:ext cx="6223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22" name="Line 602"/>
          <p:cNvSpPr>
            <a:spLocks noChangeShapeType="1"/>
          </p:cNvSpPr>
          <p:nvPr/>
        </p:nvSpPr>
        <p:spPr bwMode="auto">
          <a:xfrm>
            <a:off x="9543879" y="6718124"/>
            <a:ext cx="0" cy="2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23" name="Rectangle 603"/>
          <p:cNvSpPr>
            <a:spLocks noChangeArrowheads="1"/>
          </p:cNvSpPr>
          <p:nvPr/>
        </p:nvSpPr>
        <p:spPr bwMode="auto">
          <a:xfrm>
            <a:off x="9312070" y="6956299"/>
            <a:ext cx="349302" cy="23817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1" tIns="49780" rIns="99561" bIns="49780" anchor="ctr"/>
          <a:lstStyle/>
          <a:p>
            <a:pPr algn="ctr" defTabSz="488999" rtl="0"/>
            <a:r>
              <a:rPr lang="fr-FR" sz="800">
                <a:solidFill>
                  <a:schemeClr val="tx1"/>
                </a:solidFill>
              </a:rPr>
              <a:t>Mobi.</a:t>
            </a:r>
          </a:p>
        </p:txBody>
      </p:sp>
      <p:sp>
        <p:nvSpPr>
          <p:cNvPr id="5724" name="Line 604"/>
          <p:cNvSpPr>
            <a:spLocks noChangeShapeType="1"/>
          </p:cNvSpPr>
          <p:nvPr/>
        </p:nvSpPr>
        <p:spPr bwMode="auto">
          <a:xfrm>
            <a:off x="9466080" y="7194474"/>
            <a:ext cx="0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25" name="Line 605"/>
          <p:cNvSpPr>
            <a:spLocks noChangeShapeType="1"/>
          </p:cNvSpPr>
          <p:nvPr/>
        </p:nvSpPr>
        <p:spPr bwMode="auto">
          <a:xfrm>
            <a:off x="4336107" y="1398882"/>
            <a:ext cx="0" cy="142905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26" name="Line 606"/>
          <p:cNvSpPr>
            <a:spLocks noChangeShapeType="1"/>
          </p:cNvSpPr>
          <p:nvPr/>
        </p:nvSpPr>
        <p:spPr bwMode="auto">
          <a:xfrm>
            <a:off x="4336107" y="1398882"/>
            <a:ext cx="388995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27" name="Line 607"/>
          <p:cNvSpPr>
            <a:spLocks noChangeShapeType="1"/>
          </p:cNvSpPr>
          <p:nvPr/>
        </p:nvSpPr>
        <p:spPr bwMode="auto">
          <a:xfrm flipV="1">
            <a:off x="4725101" y="1241686"/>
            <a:ext cx="0" cy="157196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28" name="Line 608"/>
          <p:cNvSpPr>
            <a:spLocks noChangeShapeType="1"/>
          </p:cNvSpPr>
          <p:nvPr/>
        </p:nvSpPr>
        <p:spPr bwMode="auto">
          <a:xfrm>
            <a:off x="4413905" y="1954624"/>
            <a:ext cx="0" cy="873308"/>
          </a:xfrm>
          <a:prstGeom prst="line">
            <a:avLst/>
          </a:prstGeom>
          <a:noFill/>
          <a:ln w="9525">
            <a:solidFill>
              <a:srgbClr val="67D2F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29" name="Line 609"/>
          <p:cNvSpPr>
            <a:spLocks noChangeShapeType="1"/>
          </p:cNvSpPr>
          <p:nvPr/>
        </p:nvSpPr>
        <p:spPr bwMode="auto">
          <a:xfrm>
            <a:off x="4140815" y="2111819"/>
            <a:ext cx="0" cy="716113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30" name="Line 610"/>
          <p:cNvSpPr>
            <a:spLocks noChangeShapeType="1"/>
          </p:cNvSpPr>
          <p:nvPr/>
        </p:nvSpPr>
        <p:spPr bwMode="auto">
          <a:xfrm>
            <a:off x="4956911" y="6638732"/>
            <a:ext cx="32659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31" name="Line 611"/>
          <p:cNvSpPr>
            <a:spLocks noChangeShapeType="1"/>
          </p:cNvSpPr>
          <p:nvPr/>
        </p:nvSpPr>
        <p:spPr bwMode="auto">
          <a:xfrm>
            <a:off x="4956911" y="6638732"/>
            <a:ext cx="0" cy="3175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32" name="Line 612"/>
          <p:cNvSpPr>
            <a:spLocks noChangeShapeType="1"/>
          </p:cNvSpPr>
          <p:nvPr/>
        </p:nvSpPr>
        <p:spPr bwMode="auto">
          <a:xfrm>
            <a:off x="7213083" y="6718124"/>
            <a:ext cx="10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33" name="Line 613"/>
          <p:cNvSpPr>
            <a:spLocks noChangeShapeType="1"/>
          </p:cNvSpPr>
          <p:nvPr/>
        </p:nvSpPr>
        <p:spPr bwMode="auto">
          <a:xfrm>
            <a:off x="7213083" y="6718124"/>
            <a:ext cx="0" cy="2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34" name="Line 614"/>
          <p:cNvSpPr>
            <a:spLocks noChangeShapeType="1"/>
          </p:cNvSpPr>
          <p:nvPr/>
        </p:nvSpPr>
        <p:spPr bwMode="auto">
          <a:xfrm>
            <a:off x="5269696" y="6162382"/>
            <a:ext cx="1633779" cy="7939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35" name="Line 615"/>
          <p:cNvSpPr>
            <a:spLocks noChangeShapeType="1"/>
          </p:cNvSpPr>
          <p:nvPr/>
        </p:nvSpPr>
        <p:spPr bwMode="auto">
          <a:xfrm>
            <a:off x="5190309" y="6676840"/>
            <a:ext cx="27991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36" name="Line 616"/>
          <p:cNvSpPr>
            <a:spLocks noChangeShapeType="1"/>
          </p:cNvSpPr>
          <p:nvPr/>
        </p:nvSpPr>
        <p:spPr bwMode="auto">
          <a:xfrm>
            <a:off x="5190308" y="6162382"/>
            <a:ext cx="0" cy="5144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37" name="Line 617"/>
          <p:cNvSpPr>
            <a:spLocks noChangeShapeType="1"/>
          </p:cNvSpPr>
          <p:nvPr/>
        </p:nvSpPr>
        <p:spPr bwMode="auto">
          <a:xfrm>
            <a:off x="7989486" y="6676840"/>
            <a:ext cx="0" cy="2794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38" name="Line 618"/>
          <p:cNvSpPr>
            <a:spLocks noChangeShapeType="1"/>
          </p:cNvSpPr>
          <p:nvPr/>
        </p:nvSpPr>
        <p:spPr bwMode="auto">
          <a:xfrm>
            <a:off x="5503092" y="1359185"/>
            <a:ext cx="698604" cy="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39" name="Line 619"/>
          <p:cNvSpPr>
            <a:spLocks noChangeShapeType="1"/>
          </p:cNvSpPr>
          <p:nvPr/>
        </p:nvSpPr>
        <p:spPr bwMode="auto">
          <a:xfrm>
            <a:off x="5503092" y="1359186"/>
            <a:ext cx="0" cy="1468746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40" name="Line 620"/>
          <p:cNvSpPr>
            <a:spLocks noChangeShapeType="1"/>
          </p:cNvSpPr>
          <p:nvPr/>
        </p:nvSpPr>
        <p:spPr bwMode="auto">
          <a:xfrm flipV="1">
            <a:off x="6201695" y="1241686"/>
            <a:ext cx="0" cy="1175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41" name="Line 621"/>
          <p:cNvSpPr>
            <a:spLocks noChangeShapeType="1"/>
          </p:cNvSpPr>
          <p:nvPr/>
        </p:nvSpPr>
        <p:spPr bwMode="auto">
          <a:xfrm>
            <a:off x="4336107" y="3780632"/>
            <a:ext cx="0" cy="47635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42" name="Line 622"/>
          <p:cNvSpPr>
            <a:spLocks noChangeShapeType="1"/>
          </p:cNvSpPr>
          <p:nvPr/>
        </p:nvSpPr>
        <p:spPr bwMode="auto">
          <a:xfrm>
            <a:off x="2081522" y="4098199"/>
            <a:ext cx="0" cy="158783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43" name="Line 623"/>
          <p:cNvSpPr>
            <a:spLocks noChangeShapeType="1"/>
          </p:cNvSpPr>
          <p:nvPr/>
        </p:nvSpPr>
        <p:spPr bwMode="auto">
          <a:xfrm>
            <a:off x="2081522" y="4098199"/>
            <a:ext cx="2176785" cy="0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44" name="Line 624"/>
          <p:cNvSpPr>
            <a:spLocks noChangeShapeType="1"/>
          </p:cNvSpPr>
          <p:nvPr/>
        </p:nvSpPr>
        <p:spPr bwMode="auto">
          <a:xfrm>
            <a:off x="4258307" y="3780632"/>
            <a:ext cx="0" cy="317567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45" name="Line 625"/>
          <p:cNvSpPr>
            <a:spLocks noChangeShapeType="1"/>
          </p:cNvSpPr>
          <p:nvPr/>
        </p:nvSpPr>
        <p:spPr bwMode="auto">
          <a:xfrm>
            <a:off x="3480317" y="3979111"/>
            <a:ext cx="6223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46" name="Line 626"/>
          <p:cNvSpPr>
            <a:spLocks noChangeShapeType="1"/>
          </p:cNvSpPr>
          <p:nvPr/>
        </p:nvSpPr>
        <p:spPr bwMode="auto">
          <a:xfrm>
            <a:off x="2005311" y="4058502"/>
            <a:ext cx="2176785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47" name="Line 627"/>
          <p:cNvSpPr>
            <a:spLocks noChangeShapeType="1"/>
          </p:cNvSpPr>
          <p:nvPr/>
        </p:nvSpPr>
        <p:spPr bwMode="auto">
          <a:xfrm>
            <a:off x="7133697" y="3780632"/>
            <a:ext cx="312783" cy="47635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48" name="Line 628"/>
          <p:cNvSpPr>
            <a:spLocks noChangeShapeType="1"/>
          </p:cNvSpPr>
          <p:nvPr/>
        </p:nvSpPr>
        <p:spPr bwMode="auto">
          <a:xfrm>
            <a:off x="4182096" y="6162382"/>
            <a:ext cx="0" cy="793917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49" name="Line 629"/>
          <p:cNvSpPr>
            <a:spLocks noChangeShapeType="1"/>
          </p:cNvSpPr>
          <p:nvPr/>
        </p:nvSpPr>
        <p:spPr bwMode="auto">
          <a:xfrm>
            <a:off x="3246920" y="6003599"/>
            <a:ext cx="0" cy="79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50" name="Line 630"/>
          <p:cNvSpPr>
            <a:spLocks noChangeShapeType="1"/>
          </p:cNvSpPr>
          <p:nvPr/>
        </p:nvSpPr>
        <p:spPr bwMode="auto">
          <a:xfrm flipV="1">
            <a:off x="3246920" y="6082991"/>
            <a:ext cx="23339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51" name="Line 631"/>
          <p:cNvSpPr>
            <a:spLocks noChangeShapeType="1"/>
          </p:cNvSpPr>
          <p:nvPr/>
        </p:nvSpPr>
        <p:spPr bwMode="auto">
          <a:xfrm>
            <a:off x="2238707" y="3899719"/>
            <a:ext cx="43519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52" name="Line 632"/>
          <p:cNvSpPr>
            <a:spLocks noChangeShapeType="1"/>
          </p:cNvSpPr>
          <p:nvPr/>
        </p:nvSpPr>
        <p:spPr bwMode="auto">
          <a:xfrm>
            <a:off x="6744701" y="5406573"/>
            <a:ext cx="17099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53" name="Line 633"/>
          <p:cNvSpPr>
            <a:spLocks noChangeShapeType="1"/>
          </p:cNvSpPr>
          <p:nvPr/>
        </p:nvSpPr>
        <p:spPr bwMode="auto">
          <a:xfrm>
            <a:off x="8454693" y="6797516"/>
            <a:ext cx="0" cy="15878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54" name="Line 634"/>
          <p:cNvSpPr>
            <a:spLocks noChangeShapeType="1"/>
          </p:cNvSpPr>
          <p:nvPr/>
        </p:nvSpPr>
        <p:spPr bwMode="auto">
          <a:xfrm flipH="1">
            <a:off x="9855076" y="6797516"/>
            <a:ext cx="311196" cy="158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55" name="Line 635"/>
          <p:cNvSpPr>
            <a:spLocks noChangeShapeType="1"/>
          </p:cNvSpPr>
          <p:nvPr/>
        </p:nvSpPr>
        <p:spPr bwMode="auto">
          <a:xfrm>
            <a:off x="7133697" y="6121099"/>
            <a:ext cx="0" cy="83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56" name="Line 636"/>
          <p:cNvSpPr>
            <a:spLocks noChangeShapeType="1"/>
          </p:cNvSpPr>
          <p:nvPr/>
        </p:nvSpPr>
        <p:spPr bwMode="auto">
          <a:xfrm>
            <a:off x="7133697" y="6121099"/>
            <a:ext cx="194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57" name="Line 637"/>
          <p:cNvSpPr>
            <a:spLocks noChangeShapeType="1"/>
          </p:cNvSpPr>
          <p:nvPr/>
        </p:nvSpPr>
        <p:spPr bwMode="auto">
          <a:xfrm>
            <a:off x="9077085" y="6121099"/>
            <a:ext cx="0" cy="4382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58" name="Line 638"/>
          <p:cNvSpPr>
            <a:spLocks noChangeShapeType="1"/>
          </p:cNvSpPr>
          <p:nvPr/>
        </p:nvSpPr>
        <p:spPr bwMode="auto">
          <a:xfrm>
            <a:off x="9077085" y="6559341"/>
            <a:ext cx="1089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59" name="Line 639"/>
          <p:cNvSpPr>
            <a:spLocks noChangeShapeType="1"/>
          </p:cNvSpPr>
          <p:nvPr/>
        </p:nvSpPr>
        <p:spPr bwMode="auto">
          <a:xfrm flipH="1">
            <a:off x="5036298" y="7035691"/>
            <a:ext cx="23339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60" name="Line 640"/>
          <p:cNvSpPr>
            <a:spLocks noChangeShapeType="1"/>
          </p:cNvSpPr>
          <p:nvPr/>
        </p:nvSpPr>
        <p:spPr bwMode="auto">
          <a:xfrm>
            <a:off x="1770326" y="6438665"/>
            <a:ext cx="4974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61" name="Line 641"/>
          <p:cNvSpPr>
            <a:spLocks noChangeShapeType="1"/>
          </p:cNvSpPr>
          <p:nvPr/>
        </p:nvSpPr>
        <p:spPr bwMode="auto">
          <a:xfrm>
            <a:off x="6744701" y="6438666"/>
            <a:ext cx="0" cy="3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62" name="Line 642"/>
          <p:cNvSpPr>
            <a:spLocks noChangeShapeType="1"/>
          </p:cNvSpPr>
          <p:nvPr/>
        </p:nvSpPr>
        <p:spPr bwMode="auto">
          <a:xfrm>
            <a:off x="6744702" y="6797516"/>
            <a:ext cx="116698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sp>
        <p:nvSpPr>
          <p:cNvPr id="5763" name="Line 643"/>
          <p:cNvSpPr>
            <a:spLocks noChangeShapeType="1"/>
          </p:cNvSpPr>
          <p:nvPr/>
        </p:nvSpPr>
        <p:spPr bwMode="auto">
          <a:xfrm>
            <a:off x="1536928" y="2708844"/>
            <a:ext cx="8629344" cy="0"/>
          </a:xfrm>
          <a:prstGeom prst="line">
            <a:avLst/>
          </a:prstGeom>
          <a:noFill/>
          <a:ln w="9525">
            <a:solidFill>
              <a:srgbClr val="7404FE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5725" rIns="0" bIns="45725" anchor="ctr">
            <a:spAutoFit/>
          </a:bodyPr>
          <a:lstStyle/>
          <a:p>
            <a:endParaRPr lang="en-US"/>
          </a:p>
        </p:txBody>
      </p:sp>
      <p:pic>
        <p:nvPicPr>
          <p:cNvPr id="5764" name="Imag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280" y="49223"/>
            <a:ext cx="543006" cy="328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in each country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5" y="1416676"/>
            <a:ext cx="7071995" cy="5190499"/>
          </a:xfrm>
        </p:spPr>
        <p:txBody>
          <a:bodyPr/>
          <a:lstStyle/>
          <a:p>
            <a:r>
              <a:rPr lang="en-US" sz="2600" dirty="0" smtClean="0"/>
              <a:t>Examine coherence between medicines recommended in STGs, listed in NEML and available through the national central medical store/procurement center</a:t>
            </a:r>
          </a:p>
          <a:p>
            <a:r>
              <a:rPr lang="en-US" sz="2600" dirty="0" smtClean="0"/>
              <a:t>Do regular monitoring on availability and price of NCD medicines in public and private sector. Surveys using the WHO/HAI methodology have been conducted at a single point in time. SARA (Service availability and readiness assessment) may be helpful.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23003398"/>
              </p:ext>
            </p:extLst>
          </p:nvPr>
        </p:nvGraphicFramePr>
        <p:xfrm>
          <a:off x="7714298" y="1971040"/>
          <a:ext cx="2201862" cy="3095625"/>
        </p:xfrm>
        <a:graphic>
          <a:graphicData uri="http://schemas.openxmlformats.org/presentationml/2006/ole">
            <p:oleObj spid="_x0000_s254002" name="Bitmap Image" r:id="rId3" imgW="3552381" imgH="4990476" progId="PBrush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62027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010025" y="2765425"/>
            <a:ext cx="5907088" cy="90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569" tIns="49785" rIns="99569" bIns="49785" anchor="ctr"/>
          <a:lstStyle/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303159" y="0"/>
            <a:ext cx="8819635" cy="1328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532" tIns="48402" rIns="98532" bIns="48402">
            <a:spAutoFit/>
          </a:bodyPr>
          <a:lstStyle/>
          <a:p>
            <a:pPr algn="ctr" defTabSz="1042988" rtl="0"/>
            <a:r>
              <a:rPr lang="en-GB" sz="4000" dirty="0">
                <a:latin typeface="+mj-lt"/>
                <a:ea typeface="+mj-ea"/>
                <a:cs typeface="+mj-cs"/>
              </a:rPr>
              <a:t>Access to essential medicines </a:t>
            </a:r>
          </a:p>
          <a:p>
            <a:pPr algn="ctr">
              <a:spcAft>
                <a:spcPts val="650"/>
              </a:spcAft>
            </a:pPr>
            <a:r>
              <a:rPr lang="en-GB" sz="4000" dirty="0">
                <a:latin typeface="+mj-lt"/>
                <a:ea typeface="+mj-ea"/>
                <a:cs typeface="+mj-cs"/>
              </a:rPr>
              <a:t>A framework for action</a:t>
            </a:r>
          </a:p>
        </p:txBody>
      </p:sp>
      <p:sp>
        <p:nvSpPr>
          <p:cNvPr id="43013" name="Rectangle 6"/>
          <p:cNvSpPr>
            <a:spLocks noChangeArrowheads="1"/>
          </p:cNvSpPr>
          <p:nvPr/>
        </p:nvSpPr>
        <p:spPr bwMode="auto">
          <a:xfrm>
            <a:off x="527050" y="5686425"/>
            <a:ext cx="94265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63DE8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532" tIns="48402" rIns="98532" bIns="48402">
            <a:spAutoFit/>
          </a:bodyPr>
          <a:lstStyle/>
          <a:p>
            <a:pPr algn="ctr"/>
            <a:endParaRPr lang="en-GB" sz="2400">
              <a:solidFill>
                <a:schemeClr val="folHlink"/>
              </a:solidFill>
              <a:latin typeface="Comic Sans MS" pitchFamily="66" charset="0"/>
            </a:endParaRPr>
          </a:p>
          <a:p>
            <a:pPr algn="ctr"/>
            <a:endParaRPr lang="en-GB">
              <a:solidFill>
                <a:schemeClr val="folHlink"/>
              </a:solidFill>
              <a:latin typeface="Comic Sans MS" pitchFamily="66" charset="0"/>
            </a:endParaRPr>
          </a:p>
        </p:txBody>
      </p:sp>
      <p:grpSp>
        <p:nvGrpSpPr>
          <p:cNvPr id="43014" name="Group 9"/>
          <p:cNvGrpSpPr>
            <a:grpSpLocks/>
          </p:cNvGrpSpPr>
          <p:nvPr/>
        </p:nvGrpSpPr>
        <p:grpSpPr bwMode="auto">
          <a:xfrm>
            <a:off x="822325" y="2352675"/>
            <a:ext cx="8902700" cy="3863975"/>
            <a:chOff x="960" y="1056"/>
            <a:chExt cx="4474" cy="2519"/>
          </a:xfrm>
        </p:grpSpPr>
        <p:grpSp>
          <p:nvGrpSpPr>
            <p:cNvPr id="43016" name="Group 10"/>
            <p:cNvGrpSpPr>
              <a:grpSpLocks/>
            </p:cNvGrpSpPr>
            <p:nvPr/>
          </p:nvGrpSpPr>
          <p:grpSpPr bwMode="auto">
            <a:xfrm>
              <a:off x="960" y="1056"/>
              <a:ext cx="2236" cy="1291"/>
              <a:chOff x="960" y="1104"/>
              <a:chExt cx="2237" cy="1291"/>
            </a:xfrm>
          </p:grpSpPr>
          <p:sp>
            <p:nvSpPr>
              <p:cNvPr id="43029" name="Freeform 11"/>
              <p:cNvSpPr>
                <a:spLocks/>
              </p:cNvSpPr>
              <p:nvPr/>
            </p:nvSpPr>
            <p:spPr bwMode="auto">
              <a:xfrm>
                <a:off x="960" y="1104"/>
                <a:ext cx="2237" cy="1291"/>
              </a:xfrm>
              <a:custGeom>
                <a:avLst/>
                <a:gdLst>
                  <a:gd name="T0" fmla="*/ 3127245 w 1158"/>
                  <a:gd name="T1" fmla="*/ 0 h 940"/>
                  <a:gd name="T2" fmla="*/ 2911 w 1158"/>
                  <a:gd name="T3" fmla="*/ 42332 h 940"/>
                  <a:gd name="T4" fmla="*/ 295149 w 1158"/>
                  <a:gd name="T5" fmla="*/ 41522 h 940"/>
                  <a:gd name="T6" fmla="*/ 286614 w 1158"/>
                  <a:gd name="T7" fmla="*/ 40135 h 940"/>
                  <a:gd name="T8" fmla="*/ 254825 w 1158"/>
                  <a:gd name="T9" fmla="*/ 38234 h 940"/>
                  <a:gd name="T10" fmla="*/ 243167 w 1158"/>
                  <a:gd name="T11" fmla="*/ 36695 h 940"/>
                  <a:gd name="T12" fmla="*/ 264150 w 1158"/>
                  <a:gd name="T13" fmla="*/ 35119 h 940"/>
                  <a:gd name="T14" fmla="*/ 330120 w 1158"/>
                  <a:gd name="T15" fmla="*/ 33788 h 940"/>
                  <a:gd name="T16" fmla="*/ 410932 w 1158"/>
                  <a:gd name="T17" fmla="*/ 32783 h 940"/>
                  <a:gd name="T18" fmla="*/ 507376 w 1158"/>
                  <a:gd name="T19" fmla="*/ 32309 h 940"/>
                  <a:gd name="T20" fmla="*/ 648525 w 1158"/>
                  <a:gd name="T21" fmla="*/ 32338 h 940"/>
                  <a:gd name="T22" fmla="*/ 739466 w 1158"/>
                  <a:gd name="T23" fmla="*/ 32675 h 940"/>
                  <a:gd name="T24" fmla="*/ 831762 w 1158"/>
                  <a:gd name="T25" fmla="*/ 33739 h 940"/>
                  <a:gd name="T26" fmla="*/ 893094 w 1158"/>
                  <a:gd name="T27" fmla="*/ 35048 h 940"/>
                  <a:gd name="T28" fmla="*/ 921209 w 1158"/>
                  <a:gd name="T29" fmla="*/ 36445 h 940"/>
                  <a:gd name="T30" fmla="*/ 915586 w 1158"/>
                  <a:gd name="T31" fmla="*/ 37972 h 940"/>
                  <a:gd name="T32" fmla="*/ 893094 w 1158"/>
                  <a:gd name="T33" fmla="*/ 39345 h 940"/>
                  <a:gd name="T34" fmla="*/ 872080 w 1158"/>
                  <a:gd name="T35" fmla="*/ 40800 h 940"/>
                  <a:gd name="T36" fmla="*/ 883739 w 1158"/>
                  <a:gd name="T37" fmla="*/ 42165 h 940"/>
                  <a:gd name="T38" fmla="*/ 1402821 w 1158"/>
                  <a:gd name="T39" fmla="*/ 40656 h 940"/>
                  <a:gd name="T40" fmla="*/ 1406005 w 1158"/>
                  <a:gd name="T41" fmla="*/ 38799 h 940"/>
                  <a:gd name="T42" fmla="*/ 1414924 w 1158"/>
                  <a:gd name="T43" fmla="*/ 37167 h 940"/>
                  <a:gd name="T44" fmla="*/ 1440128 w 1158"/>
                  <a:gd name="T45" fmla="*/ 35839 h 940"/>
                  <a:gd name="T46" fmla="*/ 1485217 w 1158"/>
                  <a:gd name="T47" fmla="*/ 34957 h 940"/>
                  <a:gd name="T48" fmla="*/ 1550338 w 1158"/>
                  <a:gd name="T49" fmla="*/ 34455 h 940"/>
                  <a:gd name="T50" fmla="*/ 1623256 w 1158"/>
                  <a:gd name="T51" fmla="*/ 34334 h 940"/>
                  <a:gd name="T52" fmla="*/ 1712480 w 1158"/>
                  <a:gd name="T53" fmla="*/ 34350 h 940"/>
                  <a:gd name="T54" fmla="*/ 1793292 w 1158"/>
                  <a:gd name="T55" fmla="*/ 34508 h 940"/>
                  <a:gd name="T56" fmla="*/ 1895313 w 1158"/>
                  <a:gd name="T57" fmla="*/ 34599 h 940"/>
                  <a:gd name="T58" fmla="*/ 1988287 w 1158"/>
                  <a:gd name="T59" fmla="*/ 34350 h 940"/>
                  <a:gd name="T60" fmla="*/ 2072221 w 1158"/>
                  <a:gd name="T61" fmla="*/ 33891 h 940"/>
                  <a:gd name="T62" fmla="*/ 2133536 w 1158"/>
                  <a:gd name="T63" fmla="*/ 32925 h 940"/>
                  <a:gd name="T64" fmla="*/ 2168368 w 1158"/>
                  <a:gd name="T65" fmla="*/ 31722 h 940"/>
                  <a:gd name="T66" fmla="*/ 2168368 w 1158"/>
                  <a:gd name="T67" fmla="*/ 30395 h 940"/>
                  <a:gd name="T68" fmla="*/ 2168368 w 1158"/>
                  <a:gd name="T69" fmla="*/ 28910 h 940"/>
                  <a:gd name="T70" fmla="*/ 2187960 w 1158"/>
                  <a:gd name="T71" fmla="*/ 27736 h 940"/>
                  <a:gd name="T72" fmla="*/ 2225434 w 1158"/>
                  <a:gd name="T73" fmla="*/ 26685 h 940"/>
                  <a:gd name="T74" fmla="*/ 2304313 w 1158"/>
                  <a:gd name="T75" fmla="*/ 26025 h 940"/>
                  <a:gd name="T76" fmla="*/ 2387565 w 1158"/>
                  <a:gd name="T77" fmla="*/ 25622 h 940"/>
                  <a:gd name="T78" fmla="*/ 2487650 w 1158"/>
                  <a:gd name="T79" fmla="*/ 25268 h 940"/>
                  <a:gd name="T80" fmla="*/ 2576466 w 1158"/>
                  <a:gd name="T81" fmla="*/ 24878 h 940"/>
                  <a:gd name="T82" fmla="*/ 2652504 w 1158"/>
                  <a:gd name="T83" fmla="*/ 24408 h 940"/>
                  <a:gd name="T84" fmla="*/ 2709940 w 1158"/>
                  <a:gd name="T85" fmla="*/ 23687 h 940"/>
                  <a:gd name="T86" fmla="*/ 2756587 w 1158"/>
                  <a:gd name="T87" fmla="*/ 22571 h 940"/>
                  <a:gd name="T88" fmla="*/ 2782009 w 1158"/>
                  <a:gd name="T89" fmla="*/ 21098 h 940"/>
                  <a:gd name="T90" fmla="*/ 2771145 w 1158"/>
                  <a:gd name="T91" fmla="*/ 19751 h 940"/>
                  <a:gd name="T92" fmla="*/ 2744239 w 1158"/>
                  <a:gd name="T93" fmla="*/ 17924 h 940"/>
                  <a:gd name="T94" fmla="*/ 2727637 w 1158"/>
                  <a:gd name="T95" fmla="*/ 16408 h 940"/>
                  <a:gd name="T96" fmla="*/ 2733320 w 1158"/>
                  <a:gd name="T97" fmla="*/ 14915 h 940"/>
                  <a:gd name="T98" fmla="*/ 2759517 w 1158"/>
                  <a:gd name="T99" fmla="*/ 13626 h 940"/>
                  <a:gd name="T100" fmla="*/ 2806056 w 1158"/>
                  <a:gd name="T101" fmla="*/ 12538 h 940"/>
                  <a:gd name="T102" fmla="*/ 2873150 w 1158"/>
                  <a:gd name="T103" fmla="*/ 11450 h 940"/>
                  <a:gd name="T104" fmla="*/ 2951513 w 1158"/>
                  <a:gd name="T105" fmla="*/ 10814 h 940"/>
                  <a:gd name="T106" fmla="*/ 3029209 w 1158"/>
                  <a:gd name="T107" fmla="*/ 10537 h 940"/>
                  <a:gd name="T108" fmla="*/ 3127245 w 1158"/>
                  <a:gd name="T109" fmla="*/ 10537 h 94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158" h="940">
                    <a:moveTo>
                      <a:pt x="1158" y="234"/>
                    </a:moveTo>
                    <a:lnTo>
                      <a:pt x="1158" y="0"/>
                    </a:lnTo>
                    <a:lnTo>
                      <a:pt x="0" y="0"/>
                    </a:lnTo>
                    <a:lnTo>
                      <a:pt x="1" y="940"/>
                    </a:lnTo>
                    <a:lnTo>
                      <a:pt x="104" y="940"/>
                    </a:lnTo>
                    <a:lnTo>
                      <a:pt x="109" y="922"/>
                    </a:lnTo>
                    <a:lnTo>
                      <a:pt x="109" y="909"/>
                    </a:lnTo>
                    <a:lnTo>
                      <a:pt x="106" y="891"/>
                    </a:lnTo>
                    <a:lnTo>
                      <a:pt x="100" y="872"/>
                    </a:lnTo>
                    <a:lnTo>
                      <a:pt x="94" y="849"/>
                    </a:lnTo>
                    <a:lnTo>
                      <a:pt x="91" y="831"/>
                    </a:lnTo>
                    <a:lnTo>
                      <a:pt x="90" y="815"/>
                    </a:lnTo>
                    <a:lnTo>
                      <a:pt x="93" y="797"/>
                    </a:lnTo>
                    <a:lnTo>
                      <a:pt x="98" y="780"/>
                    </a:lnTo>
                    <a:lnTo>
                      <a:pt x="109" y="763"/>
                    </a:lnTo>
                    <a:lnTo>
                      <a:pt x="122" y="750"/>
                    </a:lnTo>
                    <a:lnTo>
                      <a:pt x="136" y="737"/>
                    </a:lnTo>
                    <a:lnTo>
                      <a:pt x="152" y="728"/>
                    </a:lnTo>
                    <a:lnTo>
                      <a:pt x="171" y="720"/>
                    </a:lnTo>
                    <a:lnTo>
                      <a:pt x="188" y="717"/>
                    </a:lnTo>
                    <a:lnTo>
                      <a:pt x="212" y="716"/>
                    </a:lnTo>
                    <a:lnTo>
                      <a:pt x="240" y="718"/>
                    </a:lnTo>
                    <a:lnTo>
                      <a:pt x="258" y="720"/>
                    </a:lnTo>
                    <a:lnTo>
                      <a:pt x="274" y="725"/>
                    </a:lnTo>
                    <a:lnTo>
                      <a:pt x="289" y="734"/>
                    </a:lnTo>
                    <a:lnTo>
                      <a:pt x="308" y="749"/>
                    </a:lnTo>
                    <a:lnTo>
                      <a:pt x="320" y="763"/>
                    </a:lnTo>
                    <a:lnTo>
                      <a:pt x="331" y="778"/>
                    </a:lnTo>
                    <a:lnTo>
                      <a:pt x="337" y="794"/>
                    </a:lnTo>
                    <a:lnTo>
                      <a:pt x="341" y="809"/>
                    </a:lnTo>
                    <a:lnTo>
                      <a:pt x="341" y="826"/>
                    </a:lnTo>
                    <a:lnTo>
                      <a:pt x="339" y="843"/>
                    </a:lnTo>
                    <a:lnTo>
                      <a:pt x="335" y="859"/>
                    </a:lnTo>
                    <a:lnTo>
                      <a:pt x="331" y="874"/>
                    </a:lnTo>
                    <a:lnTo>
                      <a:pt x="326" y="890"/>
                    </a:lnTo>
                    <a:lnTo>
                      <a:pt x="323" y="906"/>
                    </a:lnTo>
                    <a:lnTo>
                      <a:pt x="323" y="920"/>
                    </a:lnTo>
                    <a:lnTo>
                      <a:pt x="327" y="936"/>
                    </a:lnTo>
                    <a:lnTo>
                      <a:pt x="521" y="936"/>
                    </a:lnTo>
                    <a:lnTo>
                      <a:pt x="519" y="903"/>
                    </a:lnTo>
                    <a:lnTo>
                      <a:pt x="521" y="879"/>
                    </a:lnTo>
                    <a:lnTo>
                      <a:pt x="521" y="861"/>
                    </a:lnTo>
                    <a:lnTo>
                      <a:pt x="522" y="844"/>
                    </a:lnTo>
                    <a:lnTo>
                      <a:pt x="524" y="826"/>
                    </a:lnTo>
                    <a:lnTo>
                      <a:pt x="528" y="808"/>
                    </a:lnTo>
                    <a:lnTo>
                      <a:pt x="533" y="796"/>
                    </a:lnTo>
                    <a:lnTo>
                      <a:pt x="540" y="785"/>
                    </a:lnTo>
                    <a:lnTo>
                      <a:pt x="550" y="776"/>
                    </a:lnTo>
                    <a:lnTo>
                      <a:pt x="561" y="769"/>
                    </a:lnTo>
                    <a:lnTo>
                      <a:pt x="574" y="765"/>
                    </a:lnTo>
                    <a:lnTo>
                      <a:pt x="588" y="763"/>
                    </a:lnTo>
                    <a:lnTo>
                      <a:pt x="601" y="762"/>
                    </a:lnTo>
                    <a:lnTo>
                      <a:pt x="618" y="762"/>
                    </a:lnTo>
                    <a:lnTo>
                      <a:pt x="634" y="763"/>
                    </a:lnTo>
                    <a:lnTo>
                      <a:pt x="647" y="765"/>
                    </a:lnTo>
                    <a:lnTo>
                      <a:pt x="664" y="766"/>
                    </a:lnTo>
                    <a:lnTo>
                      <a:pt x="682" y="768"/>
                    </a:lnTo>
                    <a:lnTo>
                      <a:pt x="702" y="768"/>
                    </a:lnTo>
                    <a:lnTo>
                      <a:pt x="719" y="766"/>
                    </a:lnTo>
                    <a:lnTo>
                      <a:pt x="736" y="763"/>
                    </a:lnTo>
                    <a:lnTo>
                      <a:pt x="754" y="759"/>
                    </a:lnTo>
                    <a:lnTo>
                      <a:pt x="767" y="752"/>
                    </a:lnTo>
                    <a:lnTo>
                      <a:pt x="781" y="743"/>
                    </a:lnTo>
                    <a:lnTo>
                      <a:pt x="790" y="731"/>
                    </a:lnTo>
                    <a:lnTo>
                      <a:pt x="799" y="718"/>
                    </a:lnTo>
                    <a:lnTo>
                      <a:pt x="803" y="705"/>
                    </a:lnTo>
                    <a:lnTo>
                      <a:pt x="805" y="690"/>
                    </a:lnTo>
                    <a:lnTo>
                      <a:pt x="803" y="675"/>
                    </a:lnTo>
                    <a:lnTo>
                      <a:pt x="802" y="659"/>
                    </a:lnTo>
                    <a:lnTo>
                      <a:pt x="803" y="642"/>
                    </a:lnTo>
                    <a:lnTo>
                      <a:pt x="806" y="629"/>
                    </a:lnTo>
                    <a:lnTo>
                      <a:pt x="810" y="615"/>
                    </a:lnTo>
                    <a:lnTo>
                      <a:pt x="816" y="602"/>
                    </a:lnTo>
                    <a:lnTo>
                      <a:pt x="824" y="593"/>
                    </a:lnTo>
                    <a:lnTo>
                      <a:pt x="837" y="584"/>
                    </a:lnTo>
                    <a:lnTo>
                      <a:pt x="853" y="578"/>
                    </a:lnTo>
                    <a:lnTo>
                      <a:pt x="869" y="573"/>
                    </a:lnTo>
                    <a:lnTo>
                      <a:pt x="884" y="569"/>
                    </a:lnTo>
                    <a:lnTo>
                      <a:pt x="900" y="565"/>
                    </a:lnTo>
                    <a:lnTo>
                      <a:pt x="921" y="561"/>
                    </a:lnTo>
                    <a:lnTo>
                      <a:pt x="937" y="558"/>
                    </a:lnTo>
                    <a:lnTo>
                      <a:pt x="954" y="553"/>
                    </a:lnTo>
                    <a:lnTo>
                      <a:pt x="968" y="548"/>
                    </a:lnTo>
                    <a:lnTo>
                      <a:pt x="982" y="542"/>
                    </a:lnTo>
                    <a:lnTo>
                      <a:pt x="993" y="534"/>
                    </a:lnTo>
                    <a:lnTo>
                      <a:pt x="1003" y="526"/>
                    </a:lnTo>
                    <a:lnTo>
                      <a:pt x="1014" y="513"/>
                    </a:lnTo>
                    <a:lnTo>
                      <a:pt x="1021" y="501"/>
                    </a:lnTo>
                    <a:lnTo>
                      <a:pt x="1027" y="487"/>
                    </a:lnTo>
                    <a:lnTo>
                      <a:pt x="1030" y="469"/>
                    </a:lnTo>
                    <a:lnTo>
                      <a:pt x="1028" y="454"/>
                    </a:lnTo>
                    <a:lnTo>
                      <a:pt x="1026" y="438"/>
                    </a:lnTo>
                    <a:lnTo>
                      <a:pt x="1021" y="419"/>
                    </a:lnTo>
                    <a:lnTo>
                      <a:pt x="1016" y="398"/>
                    </a:lnTo>
                    <a:lnTo>
                      <a:pt x="1011" y="379"/>
                    </a:lnTo>
                    <a:lnTo>
                      <a:pt x="1010" y="364"/>
                    </a:lnTo>
                    <a:lnTo>
                      <a:pt x="1010" y="350"/>
                    </a:lnTo>
                    <a:lnTo>
                      <a:pt x="1012" y="331"/>
                    </a:lnTo>
                    <a:lnTo>
                      <a:pt x="1017" y="315"/>
                    </a:lnTo>
                    <a:lnTo>
                      <a:pt x="1022" y="303"/>
                    </a:lnTo>
                    <a:lnTo>
                      <a:pt x="1029" y="291"/>
                    </a:lnTo>
                    <a:lnTo>
                      <a:pt x="1039" y="278"/>
                    </a:lnTo>
                    <a:lnTo>
                      <a:pt x="1050" y="265"/>
                    </a:lnTo>
                    <a:lnTo>
                      <a:pt x="1064" y="254"/>
                    </a:lnTo>
                    <a:lnTo>
                      <a:pt x="1079" y="245"/>
                    </a:lnTo>
                    <a:lnTo>
                      <a:pt x="1093" y="240"/>
                    </a:lnTo>
                    <a:lnTo>
                      <a:pt x="1107" y="236"/>
                    </a:lnTo>
                    <a:lnTo>
                      <a:pt x="1122" y="234"/>
                    </a:lnTo>
                    <a:lnTo>
                      <a:pt x="1140" y="234"/>
                    </a:lnTo>
                    <a:lnTo>
                      <a:pt x="1158" y="234"/>
                    </a:lnTo>
                    <a:close/>
                  </a:path>
                </a:pathLst>
              </a:custGeom>
              <a:solidFill>
                <a:srgbClr val="CCFF66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0" name="Text Box 12"/>
              <p:cNvSpPr txBox="1">
                <a:spLocks noChangeArrowheads="1"/>
              </p:cNvSpPr>
              <p:nvPr/>
            </p:nvSpPr>
            <p:spPr bwMode="auto">
              <a:xfrm>
                <a:off x="1305" y="1340"/>
                <a:ext cx="941" cy="5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buClr>
                    <a:srgbClr val="0C7705"/>
                  </a:buClr>
                </a:pPr>
                <a:r>
                  <a:rPr lang="en-US" sz="2600">
                    <a:solidFill>
                      <a:srgbClr val="000000"/>
                    </a:solidFill>
                  </a:rPr>
                  <a:t>1. Rational</a:t>
                </a:r>
              </a:p>
              <a:p>
                <a:pPr algn="ctr" eaLnBrk="1" hangingPunct="1">
                  <a:buClr>
                    <a:srgbClr val="0C7705"/>
                  </a:buClr>
                </a:pPr>
                <a:r>
                  <a:rPr lang="en-US" sz="2600">
                    <a:solidFill>
                      <a:srgbClr val="000000"/>
                    </a:solidFill>
                  </a:rPr>
                  <a:t>selection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3017" name="Group 13"/>
            <p:cNvGrpSpPr>
              <a:grpSpLocks/>
            </p:cNvGrpSpPr>
            <p:nvPr/>
          </p:nvGrpSpPr>
          <p:grpSpPr bwMode="auto">
            <a:xfrm>
              <a:off x="3186" y="2285"/>
              <a:ext cx="2236" cy="1290"/>
              <a:chOff x="3187" y="2333"/>
              <a:chExt cx="2237" cy="1290"/>
            </a:xfrm>
          </p:grpSpPr>
          <p:sp>
            <p:nvSpPr>
              <p:cNvPr id="43027" name="Freeform 14"/>
              <p:cNvSpPr>
                <a:spLocks/>
              </p:cNvSpPr>
              <p:nvPr/>
            </p:nvSpPr>
            <p:spPr bwMode="auto">
              <a:xfrm>
                <a:off x="3187" y="2333"/>
                <a:ext cx="2237" cy="1290"/>
              </a:xfrm>
              <a:custGeom>
                <a:avLst/>
                <a:gdLst>
                  <a:gd name="T0" fmla="*/ 0 w 1158"/>
                  <a:gd name="T1" fmla="*/ 41926 h 940"/>
                  <a:gd name="T2" fmla="*/ 3124909 w 1158"/>
                  <a:gd name="T3" fmla="*/ 0 h 940"/>
                  <a:gd name="T4" fmla="*/ 2832664 w 1158"/>
                  <a:gd name="T5" fmla="*/ 811 h 940"/>
                  <a:gd name="T6" fmla="*/ 2840615 w 1158"/>
                  <a:gd name="T7" fmla="*/ 2171 h 940"/>
                  <a:gd name="T8" fmla="*/ 2873150 w 1158"/>
                  <a:gd name="T9" fmla="*/ 4083 h 940"/>
                  <a:gd name="T10" fmla="*/ 2880949 w 1158"/>
                  <a:gd name="T11" fmla="*/ 5603 h 940"/>
                  <a:gd name="T12" fmla="*/ 2863091 w 1158"/>
                  <a:gd name="T13" fmla="*/ 7142 h 940"/>
                  <a:gd name="T14" fmla="*/ 2797125 w 1158"/>
                  <a:gd name="T15" fmla="*/ 8481 h 940"/>
                  <a:gd name="T16" fmla="*/ 2716091 w 1158"/>
                  <a:gd name="T17" fmla="*/ 9457 h 940"/>
                  <a:gd name="T18" fmla="*/ 2619863 w 1158"/>
                  <a:gd name="T19" fmla="*/ 9938 h 940"/>
                  <a:gd name="T20" fmla="*/ 2478704 w 1158"/>
                  <a:gd name="T21" fmla="*/ 9925 h 940"/>
                  <a:gd name="T22" fmla="*/ 2387565 w 1158"/>
                  <a:gd name="T23" fmla="*/ 9600 h 940"/>
                  <a:gd name="T24" fmla="*/ 2295771 w 1158"/>
                  <a:gd name="T25" fmla="*/ 8524 h 940"/>
                  <a:gd name="T26" fmla="*/ 2233927 w 1158"/>
                  <a:gd name="T27" fmla="*/ 7232 h 940"/>
                  <a:gd name="T28" fmla="*/ 2205811 w 1158"/>
                  <a:gd name="T29" fmla="*/ 5852 h 940"/>
                  <a:gd name="T30" fmla="*/ 2211842 w 1158"/>
                  <a:gd name="T31" fmla="*/ 4326 h 940"/>
                  <a:gd name="T32" fmla="*/ 2233927 w 1158"/>
                  <a:gd name="T33" fmla="*/ 2975 h 940"/>
                  <a:gd name="T34" fmla="*/ 2254948 w 1158"/>
                  <a:gd name="T35" fmla="*/ 1527 h 940"/>
                  <a:gd name="T36" fmla="*/ 2244070 w 1158"/>
                  <a:gd name="T37" fmla="*/ 173 h 940"/>
                  <a:gd name="T38" fmla="*/ 1725260 w 1158"/>
                  <a:gd name="T39" fmla="*/ 1658 h 940"/>
                  <a:gd name="T40" fmla="*/ 1718103 w 1158"/>
                  <a:gd name="T41" fmla="*/ 3515 h 940"/>
                  <a:gd name="T42" fmla="*/ 1712480 w 1158"/>
                  <a:gd name="T43" fmla="*/ 5072 h 940"/>
                  <a:gd name="T44" fmla="*/ 1687789 w 1158"/>
                  <a:gd name="T45" fmla="*/ 6447 h 940"/>
                  <a:gd name="T46" fmla="*/ 1642833 w 1158"/>
                  <a:gd name="T47" fmla="*/ 7324 h 940"/>
                  <a:gd name="T48" fmla="*/ 1576838 w 1158"/>
                  <a:gd name="T49" fmla="*/ 7803 h 940"/>
                  <a:gd name="T50" fmla="*/ 1504601 w 1158"/>
                  <a:gd name="T51" fmla="*/ 7935 h 940"/>
                  <a:gd name="T52" fmla="*/ 1414924 w 1158"/>
                  <a:gd name="T53" fmla="*/ 7876 h 940"/>
                  <a:gd name="T54" fmla="*/ 1333727 w 1158"/>
                  <a:gd name="T55" fmla="*/ 7774 h 940"/>
                  <a:gd name="T56" fmla="*/ 1231932 w 1158"/>
                  <a:gd name="T57" fmla="*/ 7689 h 940"/>
                  <a:gd name="T58" fmla="*/ 1139361 w 1158"/>
                  <a:gd name="T59" fmla="*/ 7876 h 940"/>
                  <a:gd name="T60" fmla="*/ 1055433 w 1158"/>
                  <a:gd name="T61" fmla="*/ 8392 h 940"/>
                  <a:gd name="T62" fmla="*/ 993603 w 1158"/>
                  <a:gd name="T63" fmla="*/ 9333 h 940"/>
                  <a:gd name="T64" fmla="*/ 959036 w 1158"/>
                  <a:gd name="T65" fmla="*/ 10496 h 940"/>
                  <a:gd name="T66" fmla="*/ 959036 w 1158"/>
                  <a:gd name="T67" fmla="*/ 11841 h 940"/>
                  <a:gd name="T68" fmla="*/ 959036 w 1158"/>
                  <a:gd name="T69" fmla="*/ 13298 h 940"/>
                  <a:gd name="T70" fmla="*/ 939291 w 1158"/>
                  <a:gd name="T71" fmla="*/ 14500 h 940"/>
                  <a:gd name="T72" fmla="*/ 901812 w 1158"/>
                  <a:gd name="T73" fmla="*/ 15479 h 940"/>
                  <a:gd name="T74" fmla="*/ 823392 w 1158"/>
                  <a:gd name="T75" fmla="*/ 16159 h 940"/>
                  <a:gd name="T76" fmla="*/ 739466 w 1158"/>
                  <a:gd name="T77" fmla="*/ 16555 h 940"/>
                  <a:gd name="T78" fmla="*/ 640618 w 1158"/>
                  <a:gd name="T79" fmla="*/ 16918 h 940"/>
                  <a:gd name="T80" fmla="*/ 550764 w 1158"/>
                  <a:gd name="T81" fmla="*/ 17259 h 940"/>
                  <a:gd name="T82" fmla="*/ 475364 w 1158"/>
                  <a:gd name="T83" fmla="*/ 17748 h 940"/>
                  <a:gd name="T84" fmla="*/ 418574 w 1158"/>
                  <a:gd name="T85" fmla="*/ 18458 h 940"/>
                  <a:gd name="T86" fmla="*/ 370627 w 1158"/>
                  <a:gd name="T87" fmla="*/ 19574 h 940"/>
                  <a:gd name="T88" fmla="*/ 345078 w 1158"/>
                  <a:gd name="T89" fmla="*/ 20975 h 940"/>
                  <a:gd name="T90" fmla="*/ 356720 w 1158"/>
                  <a:gd name="T91" fmla="*/ 22406 h 940"/>
                  <a:gd name="T92" fmla="*/ 382790 w 1158"/>
                  <a:gd name="T93" fmla="*/ 24197 h 940"/>
                  <a:gd name="T94" fmla="*/ 399382 w 1158"/>
                  <a:gd name="T95" fmla="*/ 25685 h 940"/>
                  <a:gd name="T96" fmla="*/ 394444 w 1158"/>
                  <a:gd name="T97" fmla="*/ 27176 h 940"/>
                  <a:gd name="T98" fmla="*/ 370627 w 1158"/>
                  <a:gd name="T99" fmla="*/ 28521 h 940"/>
                  <a:gd name="T100" fmla="*/ 333019 w 1158"/>
                  <a:gd name="T101" fmla="*/ 29857 h 940"/>
                  <a:gd name="T102" fmla="*/ 270128 w 1158"/>
                  <a:gd name="T103" fmla="*/ 31320 h 940"/>
                  <a:gd name="T104" fmla="*/ 208311 w 1158"/>
                  <a:gd name="T105" fmla="*/ 32257 h 940"/>
                  <a:gd name="T106" fmla="*/ 142774 w 1158"/>
                  <a:gd name="T107" fmla="*/ 32837 h 940"/>
                  <a:gd name="T108" fmla="*/ 46569 w 1158"/>
                  <a:gd name="T109" fmla="*/ 33157 h 94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158" h="940">
                    <a:moveTo>
                      <a:pt x="0" y="743"/>
                    </a:moveTo>
                    <a:lnTo>
                      <a:pt x="0" y="940"/>
                    </a:lnTo>
                    <a:lnTo>
                      <a:pt x="1158" y="940"/>
                    </a:lnTo>
                    <a:lnTo>
                      <a:pt x="1157" y="0"/>
                    </a:lnTo>
                    <a:lnTo>
                      <a:pt x="1054" y="0"/>
                    </a:lnTo>
                    <a:lnTo>
                      <a:pt x="1049" y="18"/>
                    </a:lnTo>
                    <a:lnTo>
                      <a:pt x="1049" y="31"/>
                    </a:lnTo>
                    <a:lnTo>
                      <a:pt x="1052" y="49"/>
                    </a:lnTo>
                    <a:lnTo>
                      <a:pt x="1058" y="68"/>
                    </a:lnTo>
                    <a:lnTo>
                      <a:pt x="1064" y="91"/>
                    </a:lnTo>
                    <a:lnTo>
                      <a:pt x="1067" y="109"/>
                    </a:lnTo>
                    <a:lnTo>
                      <a:pt x="1067" y="125"/>
                    </a:lnTo>
                    <a:lnTo>
                      <a:pt x="1065" y="143"/>
                    </a:lnTo>
                    <a:lnTo>
                      <a:pt x="1060" y="160"/>
                    </a:lnTo>
                    <a:lnTo>
                      <a:pt x="1049" y="176"/>
                    </a:lnTo>
                    <a:lnTo>
                      <a:pt x="1036" y="190"/>
                    </a:lnTo>
                    <a:lnTo>
                      <a:pt x="1022" y="203"/>
                    </a:lnTo>
                    <a:lnTo>
                      <a:pt x="1006" y="212"/>
                    </a:lnTo>
                    <a:lnTo>
                      <a:pt x="987" y="219"/>
                    </a:lnTo>
                    <a:lnTo>
                      <a:pt x="970" y="223"/>
                    </a:lnTo>
                    <a:lnTo>
                      <a:pt x="946" y="224"/>
                    </a:lnTo>
                    <a:lnTo>
                      <a:pt x="918" y="222"/>
                    </a:lnTo>
                    <a:lnTo>
                      <a:pt x="900" y="219"/>
                    </a:lnTo>
                    <a:lnTo>
                      <a:pt x="884" y="215"/>
                    </a:lnTo>
                    <a:lnTo>
                      <a:pt x="869" y="206"/>
                    </a:lnTo>
                    <a:lnTo>
                      <a:pt x="850" y="191"/>
                    </a:lnTo>
                    <a:lnTo>
                      <a:pt x="838" y="177"/>
                    </a:lnTo>
                    <a:lnTo>
                      <a:pt x="827" y="162"/>
                    </a:lnTo>
                    <a:lnTo>
                      <a:pt x="821" y="146"/>
                    </a:lnTo>
                    <a:lnTo>
                      <a:pt x="817" y="131"/>
                    </a:lnTo>
                    <a:lnTo>
                      <a:pt x="817" y="114"/>
                    </a:lnTo>
                    <a:lnTo>
                      <a:pt x="819" y="97"/>
                    </a:lnTo>
                    <a:lnTo>
                      <a:pt x="823" y="81"/>
                    </a:lnTo>
                    <a:lnTo>
                      <a:pt x="827" y="66"/>
                    </a:lnTo>
                    <a:lnTo>
                      <a:pt x="832" y="50"/>
                    </a:lnTo>
                    <a:lnTo>
                      <a:pt x="835" y="34"/>
                    </a:lnTo>
                    <a:lnTo>
                      <a:pt x="835" y="20"/>
                    </a:lnTo>
                    <a:lnTo>
                      <a:pt x="831" y="4"/>
                    </a:lnTo>
                    <a:lnTo>
                      <a:pt x="637" y="4"/>
                    </a:lnTo>
                    <a:lnTo>
                      <a:pt x="639" y="37"/>
                    </a:lnTo>
                    <a:lnTo>
                      <a:pt x="637" y="60"/>
                    </a:lnTo>
                    <a:lnTo>
                      <a:pt x="636" y="79"/>
                    </a:lnTo>
                    <a:lnTo>
                      <a:pt x="636" y="96"/>
                    </a:lnTo>
                    <a:lnTo>
                      <a:pt x="634" y="114"/>
                    </a:lnTo>
                    <a:lnTo>
                      <a:pt x="630" y="132"/>
                    </a:lnTo>
                    <a:lnTo>
                      <a:pt x="625" y="144"/>
                    </a:lnTo>
                    <a:lnTo>
                      <a:pt x="618" y="155"/>
                    </a:lnTo>
                    <a:lnTo>
                      <a:pt x="608" y="164"/>
                    </a:lnTo>
                    <a:lnTo>
                      <a:pt x="597" y="171"/>
                    </a:lnTo>
                    <a:lnTo>
                      <a:pt x="584" y="175"/>
                    </a:lnTo>
                    <a:lnTo>
                      <a:pt x="570" y="177"/>
                    </a:lnTo>
                    <a:lnTo>
                      <a:pt x="557" y="178"/>
                    </a:lnTo>
                    <a:lnTo>
                      <a:pt x="540" y="178"/>
                    </a:lnTo>
                    <a:lnTo>
                      <a:pt x="524" y="176"/>
                    </a:lnTo>
                    <a:lnTo>
                      <a:pt x="511" y="175"/>
                    </a:lnTo>
                    <a:lnTo>
                      <a:pt x="494" y="174"/>
                    </a:lnTo>
                    <a:lnTo>
                      <a:pt x="476" y="172"/>
                    </a:lnTo>
                    <a:lnTo>
                      <a:pt x="456" y="172"/>
                    </a:lnTo>
                    <a:lnTo>
                      <a:pt x="439" y="174"/>
                    </a:lnTo>
                    <a:lnTo>
                      <a:pt x="422" y="176"/>
                    </a:lnTo>
                    <a:lnTo>
                      <a:pt x="404" y="181"/>
                    </a:lnTo>
                    <a:lnTo>
                      <a:pt x="391" y="188"/>
                    </a:lnTo>
                    <a:lnTo>
                      <a:pt x="377" y="197"/>
                    </a:lnTo>
                    <a:lnTo>
                      <a:pt x="368" y="209"/>
                    </a:lnTo>
                    <a:lnTo>
                      <a:pt x="359" y="222"/>
                    </a:lnTo>
                    <a:lnTo>
                      <a:pt x="355" y="235"/>
                    </a:lnTo>
                    <a:lnTo>
                      <a:pt x="353" y="250"/>
                    </a:lnTo>
                    <a:lnTo>
                      <a:pt x="355" y="265"/>
                    </a:lnTo>
                    <a:lnTo>
                      <a:pt x="356" y="281"/>
                    </a:lnTo>
                    <a:lnTo>
                      <a:pt x="355" y="298"/>
                    </a:lnTo>
                    <a:lnTo>
                      <a:pt x="352" y="311"/>
                    </a:lnTo>
                    <a:lnTo>
                      <a:pt x="348" y="325"/>
                    </a:lnTo>
                    <a:lnTo>
                      <a:pt x="342" y="338"/>
                    </a:lnTo>
                    <a:lnTo>
                      <a:pt x="334" y="347"/>
                    </a:lnTo>
                    <a:lnTo>
                      <a:pt x="321" y="356"/>
                    </a:lnTo>
                    <a:lnTo>
                      <a:pt x="305" y="362"/>
                    </a:lnTo>
                    <a:lnTo>
                      <a:pt x="289" y="367"/>
                    </a:lnTo>
                    <a:lnTo>
                      <a:pt x="274" y="371"/>
                    </a:lnTo>
                    <a:lnTo>
                      <a:pt x="258" y="375"/>
                    </a:lnTo>
                    <a:lnTo>
                      <a:pt x="237" y="379"/>
                    </a:lnTo>
                    <a:lnTo>
                      <a:pt x="221" y="382"/>
                    </a:lnTo>
                    <a:lnTo>
                      <a:pt x="204" y="387"/>
                    </a:lnTo>
                    <a:lnTo>
                      <a:pt x="190" y="392"/>
                    </a:lnTo>
                    <a:lnTo>
                      <a:pt x="176" y="398"/>
                    </a:lnTo>
                    <a:lnTo>
                      <a:pt x="165" y="406"/>
                    </a:lnTo>
                    <a:lnTo>
                      <a:pt x="155" y="414"/>
                    </a:lnTo>
                    <a:lnTo>
                      <a:pt x="144" y="427"/>
                    </a:lnTo>
                    <a:lnTo>
                      <a:pt x="137" y="439"/>
                    </a:lnTo>
                    <a:lnTo>
                      <a:pt x="131" y="453"/>
                    </a:lnTo>
                    <a:lnTo>
                      <a:pt x="128" y="470"/>
                    </a:lnTo>
                    <a:lnTo>
                      <a:pt x="130" y="486"/>
                    </a:lnTo>
                    <a:lnTo>
                      <a:pt x="132" y="502"/>
                    </a:lnTo>
                    <a:lnTo>
                      <a:pt x="137" y="521"/>
                    </a:lnTo>
                    <a:lnTo>
                      <a:pt x="142" y="542"/>
                    </a:lnTo>
                    <a:lnTo>
                      <a:pt x="146" y="561"/>
                    </a:lnTo>
                    <a:lnTo>
                      <a:pt x="148" y="576"/>
                    </a:lnTo>
                    <a:lnTo>
                      <a:pt x="148" y="590"/>
                    </a:lnTo>
                    <a:lnTo>
                      <a:pt x="146" y="609"/>
                    </a:lnTo>
                    <a:lnTo>
                      <a:pt x="141" y="625"/>
                    </a:lnTo>
                    <a:lnTo>
                      <a:pt x="137" y="639"/>
                    </a:lnTo>
                    <a:lnTo>
                      <a:pt x="131" y="652"/>
                    </a:lnTo>
                    <a:lnTo>
                      <a:pt x="123" y="669"/>
                    </a:lnTo>
                    <a:lnTo>
                      <a:pt x="112" y="688"/>
                    </a:lnTo>
                    <a:lnTo>
                      <a:pt x="100" y="702"/>
                    </a:lnTo>
                    <a:lnTo>
                      <a:pt x="88" y="713"/>
                    </a:lnTo>
                    <a:lnTo>
                      <a:pt x="77" y="723"/>
                    </a:lnTo>
                    <a:lnTo>
                      <a:pt x="65" y="731"/>
                    </a:lnTo>
                    <a:lnTo>
                      <a:pt x="53" y="736"/>
                    </a:lnTo>
                    <a:lnTo>
                      <a:pt x="36" y="740"/>
                    </a:lnTo>
                    <a:lnTo>
                      <a:pt x="17" y="743"/>
                    </a:lnTo>
                    <a:lnTo>
                      <a:pt x="0" y="743"/>
                    </a:lnTo>
                    <a:close/>
                  </a:path>
                </a:pathLst>
              </a:custGeom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8" name="Text Box 15"/>
              <p:cNvSpPr txBox="1">
                <a:spLocks noChangeArrowheads="1"/>
              </p:cNvSpPr>
              <p:nvPr/>
            </p:nvSpPr>
            <p:spPr bwMode="auto">
              <a:xfrm>
                <a:off x="3641" y="2616"/>
                <a:ext cx="1783" cy="10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lnSpc>
                    <a:spcPts val="2725"/>
                  </a:lnSpc>
                  <a:spcBef>
                    <a:spcPct val="5000"/>
                  </a:spcBef>
                  <a:buClr>
                    <a:srgbClr val="0C7705"/>
                  </a:buClr>
                </a:pPr>
                <a:r>
                  <a:rPr lang="en-US" sz="2600" dirty="0">
                    <a:solidFill>
                      <a:srgbClr val="000000"/>
                    </a:solidFill>
                  </a:rPr>
                  <a:t>4. R</a:t>
                </a:r>
                <a:r>
                  <a:rPr lang="en-US" sz="2600" dirty="0" smtClean="0">
                    <a:solidFill>
                      <a:srgbClr val="000000"/>
                    </a:solidFill>
                  </a:rPr>
                  <a:t>eliable</a:t>
                </a:r>
                <a:endParaRPr lang="en-US" sz="2600" dirty="0">
                  <a:solidFill>
                    <a:srgbClr val="000000"/>
                  </a:solidFill>
                </a:endParaRPr>
              </a:p>
              <a:p>
                <a:pPr algn="ctr" eaLnBrk="1" hangingPunct="1">
                  <a:lnSpc>
                    <a:spcPts val="2725"/>
                  </a:lnSpc>
                  <a:spcBef>
                    <a:spcPct val="5000"/>
                  </a:spcBef>
                  <a:buClr>
                    <a:srgbClr val="0C7705"/>
                  </a:buClr>
                </a:pPr>
                <a:r>
                  <a:rPr lang="en-US" sz="2600" dirty="0">
                    <a:solidFill>
                      <a:srgbClr val="000000"/>
                    </a:solidFill>
                  </a:rPr>
                  <a:t>health and</a:t>
                </a:r>
              </a:p>
              <a:p>
                <a:pPr algn="ctr" eaLnBrk="1" hangingPunct="1">
                  <a:lnSpc>
                    <a:spcPts val="2725"/>
                  </a:lnSpc>
                  <a:spcBef>
                    <a:spcPct val="5000"/>
                  </a:spcBef>
                  <a:buClr>
                    <a:srgbClr val="0C7705"/>
                  </a:buClr>
                </a:pPr>
                <a:r>
                  <a:rPr lang="en-US" sz="2600" dirty="0">
                    <a:solidFill>
                      <a:srgbClr val="000000"/>
                    </a:solidFill>
                  </a:rPr>
                  <a:t>supply</a:t>
                </a:r>
              </a:p>
              <a:p>
                <a:pPr algn="ctr" eaLnBrk="1" hangingPunct="1">
                  <a:lnSpc>
                    <a:spcPts val="2725"/>
                  </a:lnSpc>
                  <a:spcBef>
                    <a:spcPct val="5000"/>
                  </a:spcBef>
                  <a:buClr>
                    <a:srgbClr val="0C7705"/>
                  </a:buClr>
                </a:pPr>
                <a:r>
                  <a:rPr lang="en-US" sz="2600" dirty="0">
                    <a:solidFill>
                      <a:srgbClr val="000000"/>
                    </a:solidFill>
                  </a:rPr>
                  <a:t>systems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3018" name="Group 16"/>
            <p:cNvGrpSpPr>
              <a:grpSpLocks/>
            </p:cNvGrpSpPr>
            <p:nvPr/>
          </p:nvGrpSpPr>
          <p:grpSpPr bwMode="auto">
            <a:xfrm>
              <a:off x="960" y="2016"/>
              <a:ext cx="2226" cy="1540"/>
              <a:chOff x="979" y="2108"/>
              <a:chExt cx="2227" cy="1540"/>
            </a:xfrm>
          </p:grpSpPr>
          <p:sp>
            <p:nvSpPr>
              <p:cNvPr id="43025" name="Freeform 17"/>
              <p:cNvSpPr>
                <a:spLocks/>
              </p:cNvSpPr>
              <p:nvPr/>
            </p:nvSpPr>
            <p:spPr bwMode="auto">
              <a:xfrm>
                <a:off x="979" y="2108"/>
                <a:ext cx="2227" cy="1540"/>
              </a:xfrm>
              <a:custGeom>
                <a:avLst/>
                <a:gdLst>
                  <a:gd name="T0" fmla="*/ 3107959 w 1153"/>
                  <a:gd name="T1" fmla="*/ 50174 h 1122"/>
                  <a:gd name="T2" fmla="*/ 0 w 1153"/>
                  <a:gd name="T3" fmla="*/ 10072 h 1122"/>
                  <a:gd name="T4" fmla="*/ 280272 w 1153"/>
                  <a:gd name="T5" fmla="*/ 9733 h 1122"/>
                  <a:gd name="T6" fmla="*/ 289191 w 1153"/>
                  <a:gd name="T7" fmla="*/ 8861 h 1122"/>
                  <a:gd name="T8" fmla="*/ 275484 w 1153"/>
                  <a:gd name="T9" fmla="*/ 7712 h 1122"/>
                  <a:gd name="T10" fmla="*/ 254301 w 1153"/>
                  <a:gd name="T11" fmla="*/ 6377 h 1122"/>
                  <a:gd name="T12" fmla="*/ 239790 w 1153"/>
                  <a:gd name="T13" fmla="*/ 5096 h 1122"/>
                  <a:gd name="T14" fmla="*/ 242874 w 1153"/>
                  <a:gd name="T15" fmla="*/ 3860 h 1122"/>
                  <a:gd name="T16" fmla="*/ 266773 w 1153"/>
                  <a:gd name="T17" fmla="*/ 2679 h 1122"/>
                  <a:gd name="T18" fmla="*/ 317999 w 1153"/>
                  <a:gd name="T19" fmla="*/ 1684 h 1122"/>
                  <a:gd name="T20" fmla="*/ 374462 w 1153"/>
                  <a:gd name="T21" fmla="*/ 880 h 1122"/>
                  <a:gd name="T22" fmla="*/ 445180 w 1153"/>
                  <a:gd name="T23" fmla="*/ 325 h 1122"/>
                  <a:gd name="T24" fmla="*/ 533031 w 1153"/>
                  <a:gd name="T25" fmla="*/ 1 h 1122"/>
                  <a:gd name="T26" fmla="*/ 611312 w 1153"/>
                  <a:gd name="T27" fmla="*/ 0 h 1122"/>
                  <a:gd name="T28" fmla="*/ 680027 w 1153"/>
                  <a:gd name="T29" fmla="*/ 126 h 1122"/>
                  <a:gd name="T30" fmla="*/ 749439 w 1153"/>
                  <a:gd name="T31" fmla="*/ 501 h 1122"/>
                  <a:gd name="T32" fmla="*/ 806607 w 1153"/>
                  <a:gd name="T33" fmla="*/ 1116 h 1122"/>
                  <a:gd name="T34" fmla="*/ 859858 w 1153"/>
                  <a:gd name="T35" fmla="*/ 2040 h 1122"/>
                  <a:gd name="T36" fmla="*/ 903277 w 1153"/>
                  <a:gd name="T37" fmla="*/ 3075 h 1122"/>
                  <a:gd name="T38" fmla="*/ 927064 w 1153"/>
                  <a:gd name="T39" fmla="*/ 4535 h 1122"/>
                  <a:gd name="T40" fmla="*/ 916991 w 1153"/>
                  <a:gd name="T41" fmla="*/ 5976 h 1122"/>
                  <a:gd name="T42" fmla="*/ 894566 w 1153"/>
                  <a:gd name="T43" fmla="*/ 7338 h 1122"/>
                  <a:gd name="T44" fmla="*/ 873560 w 1153"/>
                  <a:gd name="T45" fmla="*/ 8799 h 1122"/>
                  <a:gd name="T46" fmla="*/ 879592 w 1153"/>
                  <a:gd name="T47" fmla="*/ 9468 h 1122"/>
                  <a:gd name="T48" fmla="*/ 1400984 w 1153"/>
                  <a:gd name="T49" fmla="*/ 9849 h 1122"/>
                  <a:gd name="T50" fmla="*/ 1388839 w 1153"/>
                  <a:gd name="T51" fmla="*/ 12486 h 1122"/>
                  <a:gd name="T52" fmla="*/ 1394863 w 1153"/>
                  <a:gd name="T53" fmla="*/ 14059 h 1122"/>
                  <a:gd name="T54" fmla="*/ 1407010 w 1153"/>
                  <a:gd name="T55" fmla="*/ 15650 h 1122"/>
                  <a:gd name="T56" fmla="*/ 1441495 w 1153"/>
                  <a:gd name="T57" fmla="*/ 16631 h 1122"/>
                  <a:gd name="T58" fmla="*/ 1498870 w 1153"/>
                  <a:gd name="T59" fmla="*/ 17374 h 1122"/>
                  <a:gd name="T60" fmla="*/ 1568747 w 1153"/>
                  <a:gd name="T61" fmla="*/ 17643 h 1122"/>
                  <a:gd name="T62" fmla="*/ 1649911 w 1153"/>
                  <a:gd name="T63" fmla="*/ 17718 h 1122"/>
                  <a:gd name="T64" fmla="*/ 1727839 w 1153"/>
                  <a:gd name="T65" fmla="*/ 17569 h 1122"/>
                  <a:gd name="T66" fmla="*/ 1825393 w 1153"/>
                  <a:gd name="T67" fmla="*/ 17389 h 1122"/>
                  <a:gd name="T68" fmla="*/ 1924773 w 1153"/>
                  <a:gd name="T69" fmla="*/ 17492 h 1122"/>
                  <a:gd name="T70" fmla="*/ 2017030 w 1153"/>
                  <a:gd name="T71" fmla="*/ 17891 h 1122"/>
                  <a:gd name="T72" fmla="*/ 2092157 w 1153"/>
                  <a:gd name="T73" fmla="*/ 18595 h 1122"/>
                  <a:gd name="T74" fmla="*/ 2138075 w 1153"/>
                  <a:gd name="T75" fmla="*/ 19675 h 1122"/>
                  <a:gd name="T76" fmla="*/ 2156449 w 1153"/>
                  <a:gd name="T77" fmla="*/ 20893 h 1122"/>
                  <a:gd name="T78" fmla="*/ 2148288 w 1153"/>
                  <a:gd name="T79" fmla="*/ 22357 h 1122"/>
                  <a:gd name="T80" fmla="*/ 2156449 w 1153"/>
                  <a:gd name="T81" fmla="*/ 23675 h 1122"/>
                  <a:gd name="T82" fmla="*/ 2186091 w 1153"/>
                  <a:gd name="T83" fmla="*/ 24839 h 1122"/>
                  <a:gd name="T84" fmla="*/ 2240372 w 1153"/>
                  <a:gd name="T85" fmla="*/ 25667 h 1122"/>
                  <a:gd name="T86" fmla="*/ 2329604 w 1153"/>
                  <a:gd name="T87" fmla="*/ 26162 h 1122"/>
                  <a:gd name="T88" fmla="*/ 2413444 w 1153"/>
                  <a:gd name="T89" fmla="*/ 26504 h 1122"/>
                  <a:gd name="T90" fmla="*/ 2512622 w 1153"/>
                  <a:gd name="T91" fmla="*/ 26831 h 1122"/>
                  <a:gd name="T92" fmla="*/ 2596383 w 1153"/>
                  <a:gd name="T93" fmla="*/ 27275 h 1122"/>
                  <a:gd name="T94" fmla="*/ 2662988 w 1153"/>
                  <a:gd name="T95" fmla="*/ 27887 h 1122"/>
                  <a:gd name="T96" fmla="*/ 2719959 w 1153"/>
                  <a:gd name="T97" fmla="*/ 28837 h 1122"/>
                  <a:gd name="T98" fmla="*/ 2755307 w 1153"/>
                  <a:gd name="T99" fmla="*/ 29982 h 1122"/>
                  <a:gd name="T100" fmla="*/ 2758046 w 1153"/>
                  <a:gd name="T101" fmla="*/ 31536 h 1122"/>
                  <a:gd name="T102" fmla="*/ 2738474 w 1153"/>
                  <a:gd name="T103" fmla="*/ 33037 h 1122"/>
                  <a:gd name="T104" fmla="*/ 2712009 w 1153"/>
                  <a:gd name="T105" fmla="*/ 34816 h 1122"/>
                  <a:gd name="T106" fmla="*/ 2705977 w 1153"/>
                  <a:gd name="T107" fmla="*/ 36112 h 1122"/>
                  <a:gd name="T108" fmla="*/ 2725979 w 1153"/>
                  <a:gd name="T109" fmla="*/ 37687 h 1122"/>
                  <a:gd name="T110" fmla="*/ 2760257 w 1153"/>
                  <a:gd name="T111" fmla="*/ 38744 h 1122"/>
                  <a:gd name="T112" fmla="*/ 2816780 w 1153"/>
                  <a:gd name="T113" fmla="*/ 39934 h 1122"/>
                  <a:gd name="T114" fmla="*/ 2891919 w 1153"/>
                  <a:gd name="T115" fmla="*/ 40818 h 1122"/>
                  <a:gd name="T116" fmla="*/ 2969746 w 1153"/>
                  <a:gd name="T117" fmla="*/ 41204 h 1122"/>
                  <a:gd name="T118" fmla="*/ 3059711 w 1153"/>
                  <a:gd name="T119" fmla="*/ 41354 h 112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153" h="1122">
                    <a:moveTo>
                      <a:pt x="1153" y="924"/>
                    </a:moveTo>
                    <a:lnTo>
                      <a:pt x="1153" y="1122"/>
                    </a:lnTo>
                    <a:lnTo>
                      <a:pt x="1" y="1122"/>
                    </a:lnTo>
                    <a:lnTo>
                      <a:pt x="0" y="226"/>
                    </a:lnTo>
                    <a:lnTo>
                      <a:pt x="100" y="226"/>
                    </a:lnTo>
                    <a:lnTo>
                      <a:pt x="104" y="218"/>
                    </a:lnTo>
                    <a:lnTo>
                      <a:pt x="107" y="207"/>
                    </a:lnTo>
                    <a:lnTo>
                      <a:pt x="107" y="198"/>
                    </a:lnTo>
                    <a:lnTo>
                      <a:pt x="106" y="187"/>
                    </a:lnTo>
                    <a:lnTo>
                      <a:pt x="102" y="173"/>
                    </a:lnTo>
                    <a:lnTo>
                      <a:pt x="98" y="155"/>
                    </a:lnTo>
                    <a:lnTo>
                      <a:pt x="94" y="143"/>
                    </a:lnTo>
                    <a:lnTo>
                      <a:pt x="90" y="128"/>
                    </a:lnTo>
                    <a:lnTo>
                      <a:pt x="89" y="114"/>
                    </a:lnTo>
                    <a:lnTo>
                      <a:pt x="89" y="100"/>
                    </a:lnTo>
                    <a:lnTo>
                      <a:pt x="90" y="87"/>
                    </a:lnTo>
                    <a:lnTo>
                      <a:pt x="94" y="73"/>
                    </a:lnTo>
                    <a:lnTo>
                      <a:pt x="99" y="60"/>
                    </a:lnTo>
                    <a:lnTo>
                      <a:pt x="107" y="50"/>
                    </a:lnTo>
                    <a:lnTo>
                      <a:pt x="118" y="38"/>
                    </a:lnTo>
                    <a:lnTo>
                      <a:pt x="128" y="29"/>
                    </a:lnTo>
                    <a:lnTo>
                      <a:pt x="139" y="20"/>
                    </a:lnTo>
                    <a:lnTo>
                      <a:pt x="151" y="13"/>
                    </a:lnTo>
                    <a:lnTo>
                      <a:pt x="165" y="7"/>
                    </a:lnTo>
                    <a:lnTo>
                      <a:pt x="181" y="3"/>
                    </a:lnTo>
                    <a:lnTo>
                      <a:pt x="198" y="1"/>
                    </a:lnTo>
                    <a:lnTo>
                      <a:pt x="212" y="0"/>
                    </a:lnTo>
                    <a:lnTo>
                      <a:pt x="227" y="0"/>
                    </a:lnTo>
                    <a:lnTo>
                      <a:pt x="241" y="1"/>
                    </a:lnTo>
                    <a:lnTo>
                      <a:pt x="252" y="3"/>
                    </a:lnTo>
                    <a:lnTo>
                      <a:pt x="265" y="7"/>
                    </a:lnTo>
                    <a:lnTo>
                      <a:pt x="278" y="11"/>
                    </a:lnTo>
                    <a:lnTo>
                      <a:pt x="288" y="17"/>
                    </a:lnTo>
                    <a:lnTo>
                      <a:pt x="299" y="25"/>
                    </a:lnTo>
                    <a:lnTo>
                      <a:pt x="309" y="35"/>
                    </a:lnTo>
                    <a:lnTo>
                      <a:pt x="319" y="46"/>
                    </a:lnTo>
                    <a:lnTo>
                      <a:pt x="328" y="57"/>
                    </a:lnTo>
                    <a:lnTo>
                      <a:pt x="335" y="69"/>
                    </a:lnTo>
                    <a:lnTo>
                      <a:pt x="340" y="84"/>
                    </a:lnTo>
                    <a:lnTo>
                      <a:pt x="344" y="101"/>
                    </a:lnTo>
                    <a:lnTo>
                      <a:pt x="344" y="117"/>
                    </a:lnTo>
                    <a:lnTo>
                      <a:pt x="340" y="133"/>
                    </a:lnTo>
                    <a:lnTo>
                      <a:pt x="336" y="149"/>
                    </a:lnTo>
                    <a:lnTo>
                      <a:pt x="332" y="165"/>
                    </a:lnTo>
                    <a:lnTo>
                      <a:pt x="327" y="183"/>
                    </a:lnTo>
                    <a:lnTo>
                      <a:pt x="324" y="197"/>
                    </a:lnTo>
                    <a:lnTo>
                      <a:pt x="324" y="205"/>
                    </a:lnTo>
                    <a:lnTo>
                      <a:pt x="326" y="212"/>
                    </a:lnTo>
                    <a:lnTo>
                      <a:pt x="329" y="220"/>
                    </a:lnTo>
                    <a:lnTo>
                      <a:pt x="520" y="220"/>
                    </a:lnTo>
                    <a:lnTo>
                      <a:pt x="516" y="257"/>
                    </a:lnTo>
                    <a:lnTo>
                      <a:pt x="515" y="279"/>
                    </a:lnTo>
                    <a:lnTo>
                      <a:pt x="516" y="297"/>
                    </a:lnTo>
                    <a:lnTo>
                      <a:pt x="517" y="314"/>
                    </a:lnTo>
                    <a:lnTo>
                      <a:pt x="519" y="332"/>
                    </a:lnTo>
                    <a:lnTo>
                      <a:pt x="522" y="350"/>
                    </a:lnTo>
                    <a:lnTo>
                      <a:pt x="528" y="362"/>
                    </a:lnTo>
                    <a:lnTo>
                      <a:pt x="535" y="372"/>
                    </a:lnTo>
                    <a:lnTo>
                      <a:pt x="544" y="381"/>
                    </a:lnTo>
                    <a:lnTo>
                      <a:pt x="556" y="388"/>
                    </a:lnTo>
                    <a:lnTo>
                      <a:pt x="569" y="393"/>
                    </a:lnTo>
                    <a:lnTo>
                      <a:pt x="582" y="395"/>
                    </a:lnTo>
                    <a:lnTo>
                      <a:pt x="596" y="396"/>
                    </a:lnTo>
                    <a:lnTo>
                      <a:pt x="612" y="396"/>
                    </a:lnTo>
                    <a:lnTo>
                      <a:pt x="629" y="394"/>
                    </a:lnTo>
                    <a:lnTo>
                      <a:pt x="641" y="393"/>
                    </a:lnTo>
                    <a:lnTo>
                      <a:pt x="659" y="391"/>
                    </a:lnTo>
                    <a:lnTo>
                      <a:pt x="677" y="389"/>
                    </a:lnTo>
                    <a:lnTo>
                      <a:pt x="697" y="389"/>
                    </a:lnTo>
                    <a:lnTo>
                      <a:pt x="714" y="391"/>
                    </a:lnTo>
                    <a:lnTo>
                      <a:pt x="731" y="394"/>
                    </a:lnTo>
                    <a:lnTo>
                      <a:pt x="748" y="400"/>
                    </a:lnTo>
                    <a:lnTo>
                      <a:pt x="762" y="406"/>
                    </a:lnTo>
                    <a:lnTo>
                      <a:pt x="776" y="416"/>
                    </a:lnTo>
                    <a:lnTo>
                      <a:pt x="785" y="427"/>
                    </a:lnTo>
                    <a:lnTo>
                      <a:pt x="793" y="440"/>
                    </a:lnTo>
                    <a:lnTo>
                      <a:pt x="798" y="454"/>
                    </a:lnTo>
                    <a:lnTo>
                      <a:pt x="800" y="468"/>
                    </a:lnTo>
                    <a:lnTo>
                      <a:pt x="798" y="484"/>
                    </a:lnTo>
                    <a:lnTo>
                      <a:pt x="797" y="500"/>
                    </a:lnTo>
                    <a:lnTo>
                      <a:pt x="798" y="516"/>
                    </a:lnTo>
                    <a:lnTo>
                      <a:pt x="800" y="530"/>
                    </a:lnTo>
                    <a:lnTo>
                      <a:pt x="805" y="543"/>
                    </a:lnTo>
                    <a:lnTo>
                      <a:pt x="811" y="556"/>
                    </a:lnTo>
                    <a:lnTo>
                      <a:pt x="819" y="565"/>
                    </a:lnTo>
                    <a:lnTo>
                      <a:pt x="831" y="574"/>
                    </a:lnTo>
                    <a:lnTo>
                      <a:pt x="847" y="580"/>
                    </a:lnTo>
                    <a:lnTo>
                      <a:pt x="864" y="585"/>
                    </a:lnTo>
                    <a:lnTo>
                      <a:pt x="878" y="589"/>
                    </a:lnTo>
                    <a:lnTo>
                      <a:pt x="895" y="593"/>
                    </a:lnTo>
                    <a:lnTo>
                      <a:pt x="915" y="597"/>
                    </a:lnTo>
                    <a:lnTo>
                      <a:pt x="932" y="600"/>
                    </a:lnTo>
                    <a:lnTo>
                      <a:pt x="949" y="605"/>
                    </a:lnTo>
                    <a:lnTo>
                      <a:pt x="963" y="610"/>
                    </a:lnTo>
                    <a:lnTo>
                      <a:pt x="977" y="616"/>
                    </a:lnTo>
                    <a:lnTo>
                      <a:pt x="988" y="624"/>
                    </a:lnTo>
                    <a:lnTo>
                      <a:pt x="997" y="632"/>
                    </a:lnTo>
                    <a:lnTo>
                      <a:pt x="1009" y="645"/>
                    </a:lnTo>
                    <a:lnTo>
                      <a:pt x="1016" y="657"/>
                    </a:lnTo>
                    <a:lnTo>
                      <a:pt x="1022" y="670"/>
                    </a:lnTo>
                    <a:lnTo>
                      <a:pt x="1025" y="688"/>
                    </a:lnTo>
                    <a:lnTo>
                      <a:pt x="1023" y="705"/>
                    </a:lnTo>
                    <a:lnTo>
                      <a:pt x="1020" y="720"/>
                    </a:lnTo>
                    <a:lnTo>
                      <a:pt x="1016" y="739"/>
                    </a:lnTo>
                    <a:lnTo>
                      <a:pt x="1011" y="760"/>
                    </a:lnTo>
                    <a:lnTo>
                      <a:pt x="1006" y="779"/>
                    </a:lnTo>
                    <a:lnTo>
                      <a:pt x="1004" y="795"/>
                    </a:lnTo>
                    <a:lnTo>
                      <a:pt x="1004" y="808"/>
                    </a:lnTo>
                    <a:lnTo>
                      <a:pt x="1007" y="827"/>
                    </a:lnTo>
                    <a:lnTo>
                      <a:pt x="1011" y="843"/>
                    </a:lnTo>
                    <a:lnTo>
                      <a:pt x="1017" y="855"/>
                    </a:lnTo>
                    <a:lnTo>
                      <a:pt x="1024" y="867"/>
                    </a:lnTo>
                    <a:lnTo>
                      <a:pt x="1034" y="880"/>
                    </a:lnTo>
                    <a:lnTo>
                      <a:pt x="1045" y="893"/>
                    </a:lnTo>
                    <a:lnTo>
                      <a:pt x="1058" y="904"/>
                    </a:lnTo>
                    <a:lnTo>
                      <a:pt x="1073" y="913"/>
                    </a:lnTo>
                    <a:lnTo>
                      <a:pt x="1087" y="918"/>
                    </a:lnTo>
                    <a:lnTo>
                      <a:pt x="1102" y="922"/>
                    </a:lnTo>
                    <a:lnTo>
                      <a:pt x="1117" y="924"/>
                    </a:lnTo>
                    <a:lnTo>
                      <a:pt x="1135" y="925"/>
                    </a:lnTo>
                    <a:lnTo>
                      <a:pt x="1153" y="924"/>
                    </a:lnTo>
                    <a:close/>
                  </a:path>
                </a:pathLst>
              </a:custGeom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6" name="Text Box 18"/>
              <p:cNvSpPr txBox="1">
                <a:spLocks noChangeArrowheads="1"/>
              </p:cNvSpPr>
              <p:nvPr/>
            </p:nvSpPr>
            <p:spPr bwMode="auto">
              <a:xfrm>
                <a:off x="1298" y="2859"/>
                <a:ext cx="1112" cy="5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buClr>
                    <a:srgbClr val="0C7705"/>
                  </a:buClr>
                </a:pPr>
                <a:r>
                  <a:rPr lang="en-US" sz="2600">
                    <a:solidFill>
                      <a:srgbClr val="000000"/>
                    </a:solidFill>
                  </a:rPr>
                  <a:t>2. Affordable</a:t>
                </a:r>
              </a:p>
              <a:p>
                <a:pPr algn="ctr" eaLnBrk="1" hangingPunct="1">
                  <a:buClr>
                    <a:srgbClr val="0C7705"/>
                  </a:buClr>
                </a:pPr>
                <a:r>
                  <a:rPr lang="en-US" sz="2600">
                    <a:solidFill>
                      <a:srgbClr val="000000"/>
                    </a:solidFill>
                  </a:rPr>
                  <a:t>prices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3019" name="Group 19"/>
            <p:cNvGrpSpPr>
              <a:grpSpLocks/>
            </p:cNvGrpSpPr>
            <p:nvPr/>
          </p:nvGrpSpPr>
          <p:grpSpPr bwMode="auto">
            <a:xfrm>
              <a:off x="3196" y="1056"/>
              <a:ext cx="2238" cy="1540"/>
              <a:chOff x="3197" y="1104"/>
              <a:chExt cx="2239" cy="1540"/>
            </a:xfrm>
          </p:grpSpPr>
          <p:sp>
            <p:nvSpPr>
              <p:cNvPr id="43023" name="Freeform 20"/>
              <p:cNvSpPr>
                <a:spLocks/>
              </p:cNvSpPr>
              <p:nvPr/>
            </p:nvSpPr>
            <p:spPr bwMode="auto">
              <a:xfrm>
                <a:off x="3197" y="1104"/>
                <a:ext cx="2227" cy="1540"/>
              </a:xfrm>
              <a:custGeom>
                <a:avLst/>
                <a:gdLst>
                  <a:gd name="T0" fmla="*/ 0 w 1153"/>
                  <a:gd name="T1" fmla="*/ 0 h 1122"/>
                  <a:gd name="T2" fmla="*/ 3107959 w 1153"/>
                  <a:gd name="T3" fmla="*/ 40055 h 1122"/>
                  <a:gd name="T4" fmla="*/ 2827647 w 1153"/>
                  <a:gd name="T5" fmla="*/ 40402 h 1122"/>
                  <a:gd name="T6" fmla="*/ 2819905 w 1153"/>
                  <a:gd name="T7" fmla="*/ 41282 h 1122"/>
                  <a:gd name="T8" fmla="*/ 2833242 w 1153"/>
                  <a:gd name="T9" fmla="*/ 42423 h 1122"/>
                  <a:gd name="T10" fmla="*/ 2854120 w 1153"/>
                  <a:gd name="T11" fmla="*/ 43775 h 1122"/>
                  <a:gd name="T12" fmla="*/ 2868028 w 1153"/>
                  <a:gd name="T13" fmla="*/ 45098 h 1122"/>
                  <a:gd name="T14" fmla="*/ 2862427 w 1153"/>
                  <a:gd name="T15" fmla="*/ 46260 h 1122"/>
                  <a:gd name="T16" fmla="*/ 2841596 w 1153"/>
                  <a:gd name="T17" fmla="*/ 47468 h 1122"/>
                  <a:gd name="T18" fmla="*/ 2789823 w 1153"/>
                  <a:gd name="T19" fmla="*/ 48454 h 1122"/>
                  <a:gd name="T20" fmla="*/ 2734472 w 1153"/>
                  <a:gd name="T21" fmla="*/ 49287 h 1122"/>
                  <a:gd name="T22" fmla="*/ 2662988 w 1153"/>
                  <a:gd name="T23" fmla="*/ 49804 h 1122"/>
                  <a:gd name="T24" fmla="*/ 2575389 w 1153"/>
                  <a:gd name="T25" fmla="*/ 50109 h 1122"/>
                  <a:gd name="T26" fmla="*/ 2496577 w 1153"/>
                  <a:gd name="T27" fmla="*/ 50174 h 1122"/>
                  <a:gd name="T28" fmla="*/ 2428828 w 1153"/>
                  <a:gd name="T29" fmla="*/ 50013 h 1122"/>
                  <a:gd name="T30" fmla="*/ 2358528 w 1153"/>
                  <a:gd name="T31" fmla="*/ 49662 h 1122"/>
                  <a:gd name="T32" fmla="*/ 2301576 w 1153"/>
                  <a:gd name="T33" fmla="*/ 49049 h 1122"/>
                  <a:gd name="T34" fmla="*/ 2248911 w 1153"/>
                  <a:gd name="T35" fmla="*/ 48083 h 1122"/>
                  <a:gd name="T36" fmla="*/ 2205476 w 1153"/>
                  <a:gd name="T37" fmla="*/ 47058 h 1122"/>
                  <a:gd name="T38" fmla="*/ 2181413 w 1153"/>
                  <a:gd name="T39" fmla="*/ 45621 h 1122"/>
                  <a:gd name="T40" fmla="*/ 2190933 w 1153"/>
                  <a:gd name="T41" fmla="*/ 44218 h 1122"/>
                  <a:gd name="T42" fmla="*/ 2213393 w 1153"/>
                  <a:gd name="T43" fmla="*/ 42804 h 1122"/>
                  <a:gd name="T44" fmla="*/ 2231276 w 1153"/>
                  <a:gd name="T45" fmla="*/ 41354 h 1122"/>
                  <a:gd name="T46" fmla="*/ 2229441 w 1153"/>
                  <a:gd name="T47" fmla="*/ 40686 h 1122"/>
                  <a:gd name="T48" fmla="*/ 1703744 w 1153"/>
                  <a:gd name="T49" fmla="*/ 40324 h 1122"/>
                  <a:gd name="T50" fmla="*/ 1709776 w 1153"/>
                  <a:gd name="T51" fmla="*/ 37944 h 1122"/>
                  <a:gd name="T52" fmla="*/ 1698917 w 1153"/>
                  <a:gd name="T53" fmla="*/ 36378 h 1122"/>
                  <a:gd name="T54" fmla="*/ 1676502 w 1153"/>
                  <a:gd name="T55" fmla="*/ 35423 h 1122"/>
                  <a:gd name="T56" fmla="*/ 1633030 w 1153"/>
                  <a:gd name="T57" fmla="*/ 34704 h 1122"/>
                  <a:gd name="T58" fmla="*/ 1574773 w 1153"/>
                  <a:gd name="T59" fmla="*/ 34190 h 1122"/>
                  <a:gd name="T60" fmla="*/ 1501765 w 1153"/>
                  <a:gd name="T61" fmla="*/ 34074 h 1122"/>
                  <a:gd name="T62" fmla="*/ 1396978 w 1153"/>
                  <a:gd name="T63" fmla="*/ 34155 h 1122"/>
                  <a:gd name="T64" fmla="*/ 1296367 w 1153"/>
                  <a:gd name="T65" fmla="*/ 34285 h 1122"/>
                  <a:gd name="T66" fmla="*/ 1194503 w 1153"/>
                  <a:gd name="T67" fmla="*/ 34285 h 1122"/>
                  <a:gd name="T68" fmla="*/ 1091280 w 1153"/>
                  <a:gd name="T69" fmla="*/ 33972 h 1122"/>
                  <a:gd name="T70" fmla="*/ 1013092 w 1153"/>
                  <a:gd name="T71" fmla="*/ 33234 h 1122"/>
                  <a:gd name="T72" fmla="*/ 967553 w 1153"/>
                  <a:gd name="T73" fmla="*/ 32164 h 1122"/>
                  <a:gd name="T74" fmla="*/ 948702 w 1153"/>
                  <a:gd name="T75" fmla="*/ 30810 h 1122"/>
                  <a:gd name="T76" fmla="*/ 951821 w 1153"/>
                  <a:gd name="T77" fmla="*/ 29248 h 1122"/>
                  <a:gd name="T78" fmla="*/ 937849 w 1153"/>
                  <a:gd name="T79" fmla="*/ 27816 h 1122"/>
                  <a:gd name="T80" fmla="*/ 916991 w 1153"/>
                  <a:gd name="T81" fmla="*/ 26903 h 1122"/>
                  <a:gd name="T82" fmla="*/ 885214 w 1153"/>
                  <a:gd name="T83" fmla="*/ 26310 h 1122"/>
                  <a:gd name="T84" fmla="*/ 807681 w 1153"/>
                  <a:gd name="T85" fmla="*/ 25770 h 1122"/>
                  <a:gd name="T86" fmla="*/ 708920 w 1153"/>
                  <a:gd name="T87" fmla="*/ 25291 h 1122"/>
                  <a:gd name="T88" fmla="*/ 598918 w 1153"/>
                  <a:gd name="T89" fmla="*/ 24979 h 1122"/>
                  <a:gd name="T90" fmla="*/ 515268 w 1153"/>
                  <a:gd name="T91" fmla="*/ 24556 h 1122"/>
                  <a:gd name="T92" fmla="*/ 442261 w 1153"/>
                  <a:gd name="T93" fmla="*/ 23867 h 1122"/>
                  <a:gd name="T94" fmla="*/ 382382 w 1153"/>
                  <a:gd name="T95" fmla="*/ 22923 h 1122"/>
                  <a:gd name="T96" fmla="*/ 344602 w 1153"/>
                  <a:gd name="T97" fmla="*/ 21769 h 1122"/>
                  <a:gd name="T98" fmla="*/ 338946 w 1153"/>
                  <a:gd name="T99" fmla="*/ 20484 h 1122"/>
                  <a:gd name="T100" fmla="*/ 361427 w 1153"/>
                  <a:gd name="T101" fmla="*/ 19061 h 1122"/>
                  <a:gd name="T102" fmla="*/ 379490 w 1153"/>
                  <a:gd name="T103" fmla="*/ 17407 h 1122"/>
                  <a:gd name="T104" fmla="*/ 396528 w 1153"/>
                  <a:gd name="T105" fmla="*/ 15917 h 1122"/>
                  <a:gd name="T106" fmla="*/ 379490 w 1153"/>
                  <a:gd name="T107" fmla="*/ 14397 h 1122"/>
                  <a:gd name="T108" fmla="*/ 341855 w 1153"/>
                  <a:gd name="T109" fmla="*/ 12995 h 1122"/>
                  <a:gd name="T110" fmla="*/ 304058 w 1153"/>
                  <a:gd name="T111" fmla="*/ 12162 h 1122"/>
                  <a:gd name="T112" fmla="*/ 255137 w 1153"/>
                  <a:gd name="T113" fmla="*/ 11402 h 1122"/>
                  <a:gd name="T114" fmla="*/ 199271 w 1153"/>
                  <a:gd name="T115" fmla="*/ 10873 h 1122"/>
                  <a:gd name="T116" fmla="*/ 127260 w 1153"/>
                  <a:gd name="T117" fmla="*/ 10516 h 1122"/>
                  <a:gd name="T118" fmla="*/ 40519 w 1153"/>
                  <a:gd name="T119" fmla="*/ 10448 h 112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153" h="1122">
                    <a:moveTo>
                      <a:pt x="0" y="234"/>
                    </a:moveTo>
                    <a:lnTo>
                      <a:pt x="0" y="0"/>
                    </a:lnTo>
                    <a:lnTo>
                      <a:pt x="1152" y="0"/>
                    </a:lnTo>
                    <a:lnTo>
                      <a:pt x="1153" y="896"/>
                    </a:lnTo>
                    <a:lnTo>
                      <a:pt x="1053" y="896"/>
                    </a:lnTo>
                    <a:lnTo>
                      <a:pt x="1049" y="904"/>
                    </a:lnTo>
                    <a:lnTo>
                      <a:pt x="1046" y="915"/>
                    </a:lnTo>
                    <a:lnTo>
                      <a:pt x="1046" y="924"/>
                    </a:lnTo>
                    <a:lnTo>
                      <a:pt x="1047" y="935"/>
                    </a:lnTo>
                    <a:lnTo>
                      <a:pt x="1051" y="949"/>
                    </a:lnTo>
                    <a:lnTo>
                      <a:pt x="1055" y="967"/>
                    </a:lnTo>
                    <a:lnTo>
                      <a:pt x="1059" y="979"/>
                    </a:lnTo>
                    <a:lnTo>
                      <a:pt x="1062" y="994"/>
                    </a:lnTo>
                    <a:lnTo>
                      <a:pt x="1064" y="1008"/>
                    </a:lnTo>
                    <a:lnTo>
                      <a:pt x="1064" y="1022"/>
                    </a:lnTo>
                    <a:lnTo>
                      <a:pt x="1062" y="1035"/>
                    </a:lnTo>
                    <a:lnTo>
                      <a:pt x="1059" y="1049"/>
                    </a:lnTo>
                    <a:lnTo>
                      <a:pt x="1054" y="1062"/>
                    </a:lnTo>
                    <a:lnTo>
                      <a:pt x="1046" y="1072"/>
                    </a:lnTo>
                    <a:lnTo>
                      <a:pt x="1035" y="1084"/>
                    </a:lnTo>
                    <a:lnTo>
                      <a:pt x="1024" y="1093"/>
                    </a:lnTo>
                    <a:lnTo>
                      <a:pt x="1014" y="1102"/>
                    </a:lnTo>
                    <a:lnTo>
                      <a:pt x="1002" y="1109"/>
                    </a:lnTo>
                    <a:lnTo>
                      <a:pt x="988" y="1114"/>
                    </a:lnTo>
                    <a:lnTo>
                      <a:pt x="971" y="1119"/>
                    </a:lnTo>
                    <a:lnTo>
                      <a:pt x="955" y="1121"/>
                    </a:lnTo>
                    <a:lnTo>
                      <a:pt x="941" y="1122"/>
                    </a:lnTo>
                    <a:lnTo>
                      <a:pt x="926" y="1122"/>
                    </a:lnTo>
                    <a:lnTo>
                      <a:pt x="912" y="1121"/>
                    </a:lnTo>
                    <a:lnTo>
                      <a:pt x="901" y="1119"/>
                    </a:lnTo>
                    <a:lnTo>
                      <a:pt x="888" y="1115"/>
                    </a:lnTo>
                    <a:lnTo>
                      <a:pt x="875" y="1111"/>
                    </a:lnTo>
                    <a:lnTo>
                      <a:pt x="865" y="1105"/>
                    </a:lnTo>
                    <a:lnTo>
                      <a:pt x="854" y="1097"/>
                    </a:lnTo>
                    <a:lnTo>
                      <a:pt x="844" y="1087"/>
                    </a:lnTo>
                    <a:lnTo>
                      <a:pt x="834" y="1076"/>
                    </a:lnTo>
                    <a:lnTo>
                      <a:pt x="825" y="1065"/>
                    </a:lnTo>
                    <a:lnTo>
                      <a:pt x="818" y="1053"/>
                    </a:lnTo>
                    <a:lnTo>
                      <a:pt x="813" y="1038"/>
                    </a:lnTo>
                    <a:lnTo>
                      <a:pt x="809" y="1021"/>
                    </a:lnTo>
                    <a:lnTo>
                      <a:pt x="809" y="1005"/>
                    </a:lnTo>
                    <a:lnTo>
                      <a:pt x="813" y="989"/>
                    </a:lnTo>
                    <a:lnTo>
                      <a:pt x="817" y="973"/>
                    </a:lnTo>
                    <a:lnTo>
                      <a:pt x="821" y="957"/>
                    </a:lnTo>
                    <a:lnTo>
                      <a:pt x="826" y="939"/>
                    </a:lnTo>
                    <a:lnTo>
                      <a:pt x="828" y="925"/>
                    </a:lnTo>
                    <a:lnTo>
                      <a:pt x="828" y="917"/>
                    </a:lnTo>
                    <a:lnTo>
                      <a:pt x="827" y="910"/>
                    </a:lnTo>
                    <a:lnTo>
                      <a:pt x="824" y="902"/>
                    </a:lnTo>
                    <a:lnTo>
                      <a:pt x="632" y="902"/>
                    </a:lnTo>
                    <a:lnTo>
                      <a:pt x="635" y="868"/>
                    </a:lnTo>
                    <a:lnTo>
                      <a:pt x="634" y="849"/>
                    </a:lnTo>
                    <a:lnTo>
                      <a:pt x="632" y="831"/>
                    </a:lnTo>
                    <a:lnTo>
                      <a:pt x="630" y="814"/>
                    </a:lnTo>
                    <a:lnTo>
                      <a:pt x="627" y="803"/>
                    </a:lnTo>
                    <a:lnTo>
                      <a:pt x="622" y="793"/>
                    </a:lnTo>
                    <a:lnTo>
                      <a:pt x="616" y="784"/>
                    </a:lnTo>
                    <a:lnTo>
                      <a:pt x="606" y="776"/>
                    </a:lnTo>
                    <a:lnTo>
                      <a:pt x="595" y="769"/>
                    </a:lnTo>
                    <a:lnTo>
                      <a:pt x="584" y="765"/>
                    </a:lnTo>
                    <a:lnTo>
                      <a:pt x="574" y="763"/>
                    </a:lnTo>
                    <a:lnTo>
                      <a:pt x="557" y="762"/>
                    </a:lnTo>
                    <a:lnTo>
                      <a:pt x="537" y="762"/>
                    </a:lnTo>
                    <a:lnTo>
                      <a:pt x="518" y="764"/>
                    </a:lnTo>
                    <a:lnTo>
                      <a:pt x="497" y="765"/>
                    </a:lnTo>
                    <a:lnTo>
                      <a:pt x="481" y="767"/>
                    </a:lnTo>
                    <a:lnTo>
                      <a:pt x="460" y="768"/>
                    </a:lnTo>
                    <a:lnTo>
                      <a:pt x="443" y="767"/>
                    </a:lnTo>
                    <a:lnTo>
                      <a:pt x="428" y="765"/>
                    </a:lnTo>
                    <a:lnTo>
                      <a:pt x="405" y="760"/>
                    </a:lnTo>
                    <a:lnTo>
                      <a:pt x="390" y="753"/>
                    </a:lnTo>
                    <a:lnTo>
                      <a:pt x="376" y="743"/>
                    </a:lnTo>
                    <a:lnTo>
                      <a:pt x="367" y="732"/>
                    </a:lnTo>
                    <a:lnTo>
                      <a:pt x="359" y="720"/>
                    </a:lnTo>
                    <a:lnTo>
                      <a:pt x="353" y="705"/>
                    </a:lnTo>
                    <a:lnTo>
                      <a:pt x="352" y="689"/>
                    </a:lnTo>
                    <a:lnTo>
                      <a:pt x="352" y="669"/>
                    </a:lnTo>
                    <a:lnTo>
                      <a:pt x="353" y="654"/>
                    </a:lnTo>
                    <a:lnTo>
                      <a:pt x="352" y="639"/>
                    </a:lnTo>
                    <a:lnTo>
                      <a:pt x="348" y="622"/>
                    </a:lnTo>
                    <a:lnTo>
                      <a:pt x="345" y="612"/>
                    </a:lnTo>
                    <a:lnTo>
                      <a:pt x="340" y="602"/>
                    </a:lnTo>
                    <a:lnTo>
                      <a:pt x="334" y="595"/>
                    </a:lnTo>
                    <a:lnTo>
                      <a:pt x="328" y="589"/>
                    </a:lnTo>
                    <a:lnTo>
                      <a:pt x="315" y="583"/>
                    </a:lnTo>
                    <a:lnTo>
                      <a:pt x="300" y="576"/>
                    </a:lnTo>
                    <a:lnTo>
                      <a:pt x="283" y="571"/>
                    </a:lnTo>
                    <a:lnTo>
                      <a:pt x="263" y="566"/>
                    </a:lnTo>
                    <a:lnTo>
                      <a:pt x="243" y="562"/>
                    </a:lnTo>
                    <a:lnTo>
                      <a:pt x="222" y="559"/>
                    </a:lnTo>
                    <a:lnTo>
                      <a:pt x="207" y="554"/>
                    </a:lnTo>
                    <a:lnTo>
                      <a:pt x="191" y="549"/>
                    </a:lnTo>
                    <a:lnTo>
                      <a:pt x="175" y="543"/>
                    </a:lnTo>
                    <a:lnTo>
                      <a:pt x="164" y="534"/>
                    </a:lnTo>
                    <a:lnTo>
                      <a:pt x="151" y="523"/>
                    </a:lnTo>
                    <a:lnTo>
                      <a:pt x="142" y="513"/>
                    </a:lnTo>
                    <a:lnTo>
                      <a:pt x="134" y="501"/>
                    </a:lnTo>
                    <a:lnTo>
                      <a:pt x="128" y="487"/>
                    </a:lnTo>
                    <a:lnTo>
                      <a:pt x="126" y="472"/>
                    </a:lnTo>
                    <a:lnTo>
                      <a:pt x="126" y="458"/>
                    </a:lnTo>
                    <a:lnTo>
                      <a:pt x="129" y="445"/>
                    </a:lnTo>
                    <a:lnTo>
                      <a:pt x="134" y="426"/>
                    </a:lnTo>
                    <a:lnTo>
                      <a:pt x="139" y="407"/>
                    </a:lnTo>
                    <a:lnTo>
                      <a:pt x="141" y="390"/>
                    </a:lnTo>
                    <a:lnTo>
                      <a:pt x="145" y="373"/>
                    </a:lnTo>
                    <a:lnTo>
                      <a:pt x="147" y="356"/>
                    </a:lnTo>
                    <a:lnTo>
                      <a:pt x="145" y="338"/>
                    </a:lnTo>
                    <a:lnTo>
                      <a:pt x="141" y="322"/>
                    </a:lnTo>
                    <a:lnTo>
                      <a:pt x="135" y="306"/>
                    </a:lnTo>
                    <a:lnTo>
                      <a:pt x="127" y="291"/>
                    </a:lnTo>
                    <a:lnTo>
                      <a:pt x="118" y="279"/>
                    </a:lnTo>
                    <a:lnTo>
                      <a:pt x="113" y="272"/>
                    </a:lnTo>
                    <a:lnTo>
                      <a:pt x="104" y="263"/>
                    </a:lnTo>
                    <a:lnTo>
                      <a:pt x="95" y="255"/>
                    </a:lnTo>
                    <a:lnTo>
                      <a:pt x="86" y="249"/>
                    </a:lnTo>
                    <a:lnTo>
                      <a:pt x="74" y="243"/>
                    </a:lnTo>
                    <a:lnTo>
                      <a:pt x="62" y="239"/>
                    </a:lnTo>
                    <a:lnTo>
                      <a:pt x="47" y="235"/>
                    </a:lnTo>
                    <a:lnTo>
                      <a:pt x="30" y="234"/>
                    </a:lnTo>
                    <a:lnTo>
                      <a:pt x="15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4" name="Text Box 21"/>
              <p:cNvSpPr txBox="1">
                <a:spLocks noChangeArrowheads="1"/>
              </p:cNvSpPr>
              <p:nvPr/>
            </p:nvSpPr>
            <p:spPr bwMode="auto">
              <a:xfrm>
                <a:off x="3460" y="1370"/>
                <a:ext cx="1976" cy="5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buClr>
                    <a:srgbClr val="0C7705"/>
                  </a:buClr>
                </a:pPr>
                <a:r>
                  <a:rPr lang="en-US" sz="2600">
                    <a:solidFill>
                      <a:srgbClr val="000000"/>
                    </a:solidFill>
                  </a:rPr>
                  <a:t>3. UHC and Sustainable</a:t>
                </a:r>
              </a:p>
              <a:p>
                <a:pPr algn="ctr" eaLnBrk="1" hangingPunct="1">
                  <a:buClr>
                    <a:srgbClr val="0C7705"/>
                  </a:buClr>
                </a:pPr>
                <a:r>
                  <a:rPr lang="en-US" sz="2600">
                    <a:solidFill>
                      <a:srgbClr val="000000"/>
                    </a:solidFill>
                  </a:rPr>
                  <a:t>financing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3020" name="Group 22"/>
            <p:cNvGrpSpPr>
              <a:grpSpLocks/>
            </p:cNvGrpSpPr>
            <p:nvPr/>
          </p:nvGrpSpPr>
          <p:grpSpPr bwMode="auto">
            <a:xfrm>
              <a:off x="1947" y="1375"/>
              <a:ext cx="2478" cy="1931"/>
              <a:chOff x="1947" y="1423"/>
              <a:chExt cx="2480" cy="1931"/>
            </a:xfrm>
          </p:grpSpPr>
          <p:sp>
            <p:nvSpPr>
              <p:cNvPr id="43021" name="Freeform 23"/>
              <p:cNvSpPr>
                <a:spLocks/>
              </p:cNvSpPr>
              <p:nvPr/>
            </p:nvSpPr>
            <p:spPr bwMode="auto">
              <a:xfrm>
                <a:off x="1947" y="1423"/>
                <a:ext cx="2480" cy="1931"/>
              </a:xfrm>
              <a:custGeom>
                <a:avLst/>
                <a:gdLst>
                  <a:gd name="T0" fmla="*/ 1391680 w 1284"/>
                  <a:gd name="T1" fmla="*/ 9975 h 1407"/>
                  <a:gd name="T2" fmla="*/ 1342615 w 1284"/>
                  <a:gd name="T3" fmla="*/ 4784 h 1407"/>
                  <a:gd name="T4" fmla="*/ 1512912 w 1284"/>
                  <a:gd name="T5" fmla="*/ 592 h 1407"/>
                  <a:gd name="T6" fmla="*/ 1901187 w 1284"/>
                  <a:gd name="T7" fmla="*/ 126 h 1407"/>
                  <a:gd name="T8" fmla="*/ 2091982 w 1284"/>
                  <a:gd name="T9" fmla="*/ 2603 h 1407"/>
                  <a:gd name="T10" fmla="*/ 2135040 w 1284"/>
                  <a:gd name="T11" fmla="*/ 6869 h 1407"/>
                  <a:gd name="T12" fmla="*/ 2097601 w 1284"/>
                  <a:gd name="T13" fmla="*/ 11467 h 1407"/>
                  <a:gd name="T14" fmla="*/ 2286054 w 1284"/>
                  <a:gd name="T15" fmla="*/ 14187 h 1407"/>
                  <a:gd name="T16" fmla="*/ 2572326 w 1284"/>
                  <a:gd name="T17" fmla="*/ 15348 h 1407"/>
                  <a:gd name="T18" fmla="*/ 2690875 w 1284"/>
                  <a:gd name="T19" fmla="*/ 17498 h 1407"/>
                  <a:gd name="T20" fmla="*/ 2694881 w 1284"/>
                  <a:gd name="T21" fmla="*/ 20540 h 1407"/>
                  <a:gd name="T22" fmla="*/ 2806481 w 1284"/>
                  <a:gd name="T23" fmla="*/ 23246 h 1407"/>
                  <a:gd name="T24" fmla="*/ 3032339 w 1284"/>
                  <a:gd name="T25" fmla="*/ 23831 h 1407"/>
                  <a:gd name="T26" fmla="*/ 3278131 w 1284"/>
                  <a:gd name="T27" fmla="*/ 23595 h 1407"/>
                  <a:gd name="T28" fmla="*/ 3423379 w 1284"/>
                  <a:gd name="T29" fmla="*/ 24909 h 1407"/>
                  <a:gd name="T30" fmla="*/ 3458007 w 1284"/>
                  <a:gd name="T31" fmla="*/ 29714 h 1407"/>
                  <a:gd name="T32" fmla="*/ 3423379 w 1284"/>
                  <a:gd name="T33" fmla="*/ 36085 h 1407"/>
                  <a:gd name="T34" fmla="*/ 3275192 w 1284"/>
                  <a:gd name="T35" fmla="*/ 37626 h 1407"/>
                  <a:gd name="T36" fmla="*/ 3008868 w 1284"/>
                  <a:gd name="T37" fmla="*/ 37379 h 1407"/>
                  <a:gd name="T38" fmla="*/ 2812106 w 1284"/>
                  <a:gd name="T39" fmla="*/ 37878 h 1407"/>
                  <a:gd name="T40" fmla="*/ 2700220 w 1284"/>
                  <a:gd name="T41" fmla="*/ 39743 h 1407"/>
                  <a:gd name="T42" fmla="*/ 2690875 w 1284"/>
                  <a:gd name="T43" fmla="*/ 43363 h 1407"/>
                  <a:gd name="T44" fmla="*/ 2563629 w 1284"/>
                  <a:gd name="T45" fmla="*/ 45832 h 1407"/>
                  <a:gd name="T46" fmla="*/ 2334655 w 1284"/>
                  <a:gd name="T47" fmla="*/ 46716 h 1407"/>
                  <a:gd name="T48" fmla="*/ 2135040 w 1284"/>
                  <a:gd name="T49" fmla="*/ 48462 h 1407"/>
                  <a:gd name="T50" fmla="*/ 2091982 w 1284"/>
                  <a:gd name="T51" fmla="*/ 51985 h 1407"/>
                  <a:gd name="T52" fmla="*/ 2135040 w 1284"/>
                  <a:gd name="T53" fmla="*/ 56326 h 1407"/>
                  <a:gd name="T54" fmla="*/ 2040289 w 1284"/>
                  <a:gd name="T55" fmla="*/ 60428 h 1407"/>
                  <a:gd name="T56" fmla="*/ 1872694 w 1284"/>
                  <a:gd name="T57" fmla="*/ 62567 h 1407"/>
                  <a:gd name="T58" fmla="*/ 1614961 w 1284"/>
                  <a:gd name="T59" fmla="*/ 62803 h 1407"/>
                  <a:gd name="T60" fmla="*/ 1420428 w 1284"/>
                  <a:gd name="T61" fmla="*/ 61170 h 1407"/>
                  <a:gd name="T62" fmla="*/ 1328913 w 1284"/>
                  <a:gd name="T63" fmla="*/ 58111 h 1407"/>
                  <a:gd name="T64" fmla="*/ 1354225 w 1284"/>
                  <a:gd name="T65" fmla="*/ 54451 h 1407"/>
                  <a:gd name="T66" fmla="*/ 1366268 w 1284"/>
                  <a:gd name="T67" fmla="*/ 51202 h 1407"/>
                  <a:gd name="T68" fmla="*/ 1237835 w 1284"/>
                  <a:gd name="T69" fmla="*/ 48898 h 1407"/>
                  <a:gd name="T70" fmla="*/ 1024570 w 1284"/>
                  <a:gd name="T71" fmla="*/ 47992 h 1407"/>
                  <a:gd name="T72" fmla="*/ 819279 w 1284"/>
                  <a:gd name="T73" fmla="*/ 46662 h 1407"/>
                  <a:gd name="T74" fmla="*/ 765845 w 1284"/>
                  <a:gd name="T75" fmla="*/ 43049 h 1407"/>
                  <a:gd name="T76" fmla="*/ 702869 w 1284"/>
                  <a:gd name="T77" fmla="*/ 40045 h 1407"/>
                  <a:gd name="T78" fmla="*/ 498789 w 1284"/>
                  <a:gd name="T79" fmla="*/ 38959 h 1407"/>
                  <a:gd name="T80" fmla="*/ 291900 w 1284"/>
                  <a:gd name="T81" fmla="*/ 39231 h 1407"/>
                  <a:gd name="T82" fmla="*/ 67385 w 1284"/>
                  <a:gd name="T83" fmla="*/ 38322 h 1407"/>
                  <a:gd name="T84" fmla="*/ 2911 w 1284"/>
                  <a:gd name="T85" fmla="*/ 34132 h 1407"/>
                  <a:gd name="T86" fmla="*/ 16452 w 1284"/>
                  <a:gd name="T87" fmla="*/ 28074 h 1407"/>
                  <a:gd name="T88" fmla="*/ 83837 w 1284"/>
                  <a:gd name="T89" fmla="*/ 24457 h 1407"/>
                  <a:gd name="T90" fmla="*/ 255129 w 1284"/>
                  <a:gd name="T91" fmla="*/ 23518 h 1407"/>
                  <a:gd name="T92" fmla="*/ 512120 w 1284"/>
                  <a:gd name="T93" fmla="*/ 23858 h 1407"/>
                  <a:gd name="T94" fmla="*/ 738534 w 1284"/>
                  <a:gd name="T95" fmla="*/ 22412 h 1407"/>
                  <a:gd name="T96" fmla="*/ 778772 w 1284"/>
                  <a:gd name="T97" fmla="*/ 19060 h 1407"/>
                  <a:gd name="T98" fmla="*/ 862665 w 1284"/>
                  <a:gd name="T99" fmla="*/ 15738 h 1407"/>
                  <a:gd name="T100" fmla="*/ 1102495 w 1284"/>
                  <a:gd name="T101" fmla="*/ 14603 h 140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284" h="1407">
                    <a:moveTo>
                      <a:pt x="489" y="294"/>
                    </a:moveTo>
                    <a:lnTo>
                      <a:pt x="502" y="278"/>
                    </a:lnTo>
                    <a:lnTo>
                      <a:pt x="511" y="263"/>
                    </a:lnTo>
                    <a:lnTo>
                      <a:pt x="516" y="246"/>
                    </a:lnTo>
                    <a:lnTo>
                      <a:pt x="516" y="224"/>
                    </a:lnTo>
                    <a:lnTo>
                      <a:pt x="510" y="199"/>
                    </a:lnTo>
                    <a:lnTo>
                      <a:pt x="505" y="178"/>
                    </a:lnTo>
                    <a:lnTo>
                      <a:pt x="498" y="152"/>
                    </a:lnTo>
                    <a:lnTo>
                      <a:pt x="495" y="124"/>
                    </a:lnTo>
                    <a:lnTo>
                      <a:pt x="498" y="107"/>
                    </a:lnTo>
                    <a:lnTo>
                      <a:pt x="503" y="86"/>
                    </a:lnTo>
                    <a:lnTo>
                      <a:pt x="513" y="64"/>
                    </a:lnTo>
                    <a:lnTo>
                      <a:pt x="527" y="43"/>
                    </a:lnTo>
                    <a:lnTo>
                      <a:pt x="545" y="26"/>
                    </a:lnTo>
                    <a:lnTo>
                      <a:pt x="561" y="13"/>
                    </a:lnTo>
                    <a:lnTo>
                      <a:pt x="583" y="5"/>
                    </a:lnTo>
                    <a:lnTo>
                      <a:pt x="609" y="1"/>
                    </a:lnTo>
                    <a:lnTo>
                      <a:pt x="637" y="0"/>
                    </a:lnTo>
                    <a:lnTo>
                      <a:pt x="675" y="0"/>
                    </a:lnTo>
                    <a:lnTo>
                      <a:pt x="705" y="3"/>
                    </a:lnTo>
                    <a:lnTo>
                      <a:pt x="722" y="9"/>
                    </a:lnTo>
                    <a:lnTo>
                      <a:pt x="735" y="17"/>
                    </a:lnTo>
                    <a:lnTo>
                      <a:pt x="749" y="26"/>
                    </a:lnTo>
                    <a:lnTo>
                      <a:pt x="763" y="40"/>
                    </a:lnTo>
                    <a:lnTo>
                      <a:pt x="776" y="58"/>
                    </a:lnTo>
                    <a:lnTo>
                      <a:pt x="786" y="74"/>
                    </a:lnTo>
                    <a:lnTo>
                      <a:pt x="791" y="88"/>
                    </a:lnTo>
                    <a:lnTo>
                      <a:pt x="795" y="112"/>
                    </a:lnTo>
                    <a:lnTo>
                      <a:pt x="795" y="133"/>
                    </a:lnTo>
                    <a:lnTo>
                      <a:pt x="792" y="154"/>
                    </a:lnTo>
                    <a:lnTo>
                      <a:pt x="788" y="170"/>
                    </a:lnTo>
                    <a:lnTo>
                      <a:pt x="783" y="196"/>
                    </a:lnTo>
                    <a:lnTo>
                      <a:pt x="776" y="223"/>
                    </a:lnTo>
                    <a:lnTo>
                      <a:pt x="773" y="240"/>
                    </a:lnTo>
                    <a:lnTo>
                      <a:pt x="778" y="257"/>
                    </a:lnTo>
                    <a:lnTo>
                      <a:pt x="784" y="269"/>
                    </a:lnTo>
                    <a:lnTo>
                      <a:pt x="795" y="285"/>
                    </a:lnTo>
                    <a:lnTo>
                      <a:pt x="811" y="298"/>
                    </a:lnTo>
                    <a:lnTo>
                      <a:pt x="826" y="309"/>
                    </a:lnTo>
                    <a:lnTo>
                      <a:pt x="848" y="318"/>
                    </a:lnTo>
                    <a:lnTo>
                      <a:pt x="870" y="324"/>
                    </a:lnTo>
                    <a:lnTo>
                      <a:pt x="891" y="329"/>
                    </a:lnTo>
                    <a:lnTo>
                      <a:pt x="913" y="332"/>
                    </a:lnTo>
                    <a:lnTo>
                      <a:pt x="936" y="338"/>
                    </a:lnTo>
                    <a:lnTo>
                      <a:pt x="954" y="344"/>
                    </a:lnTo>
                    <a:lnTo>
                      <a:pt x="968" y="351"/>
                    </a:lnTo>
                    <a:lnTo>
                      <a:pt x="979" y="359"/>
                    </a:lnTo>
                    <a:lnTo>
                      <a:pt x="987" y="368"/>
                    </a:lnTo>
                    <a:lnTo>
                      <a:pt x="993" y="379"/>
                    </a:lnTo>
                    <a:lnTo>
                      <a:pt x="998" y="392"/>
                    </a:lnTo>
                    <a:lnTo>
                      <a:pt x="1000" y="404"/>
                    </a:lnTo>
                    <a:lnTo>
                      <a:pt x="1002" y="415"/>
                    </a:lnTo>
                    <a:lnTo>
                      <a:pt x="1002" y="430"/>
                    </a:lnTo>
                    <a:lnTo>
                      <a:pt x="1000" y="447"/>
                    </a:lnTo>
                    <a:lnTo>
                      <a:pt x="1000" y="460"/>
                    </a:lnTo>
                    <a:lnTo>
                      <a:pt x="1003" y="476"/>
                    </a:lnTo>
                    <a:lnTo>
                      <a:pt x="1010" y="490"/>
                    </a:lnTo>
                    <a:lnTo>
                      <a:pt x="1018" y="502"/>
                    </a:lnTo>
                    <a:lnTo>
                      <a:pt x="1028" y="511"/>
                    </a:lnTo>
                    <a:lnTo>
                      <a:pt x="1041" y="521"/>
                    </a:lnTo>
                    <a:lnTo>
                      <a:pt x="1054" y="527"/>
                    </a:lnTo>
                    <a:lnTo>
                      <a:pt x="1074" y="531"/>
                    </a:lnTo>
                    <a:lnTo>
                      <a:pt x="1091" y="533"/>
                    </a:lnTo>
                    <a:lnTo>
                      <a:pt x="1107" y="534"/>
                    </a:lnTo>
                    <a:lnTo>
                      <a:pt x="1125" y="533"/>
                    </a:lnTo>
                    <a:lnTo>
                      <a:pt x="1147" y="531"/>
                    </a:lnTo>
                    <a:lnTo>
                      <a:pt x="1164" y="530"/>
                    </a:lnTo>
                    <a:lnTo>
                      <a:pt x="1181" y="528"/>
                    </a:lnTo>
                    <a:lnTo>
                      <a:pt x="1197" y="527"/>
                    </a:lnTo>
                    <a:lnTo>
                      <a:pt x="1216" y="528"/>
                    </a:lnTo>
                    <a:lnTo>
                      <a:pt x="1226" y="530"/>
                    </a:lnTo>
                    <a:lnTo>
                      <a:pt x="1238" y="533"/>
                    </a:lnTo>
                    <a:lnTo>
                      <a:pt x="1249" y="539"/>
                    </a:lnTo>
                    <a:lnTo>
                      <a:pt x="1261" y="548"/>
                    </a:lnTo>
                    <a:lnTo>
                      <a:pt x="1270" y="558"/>
                    </a:lnTo>
                    <a:lnTo>
                      <a:pt x="1277" y="573"/>
                    </a:lnTo>
                    <a:lnTo>
                      <a:pt x="1280" y="586"/>
                    </a:lnTo>
                    <a:lnTo>
                      <a:pt x="1282" y="602"/>
                    </a:lnTo>
                    <a:lnTo>
                      <a:pt x="1284" y="631"/>
                    </a:lnTo>
                    <a:lnTo>
                      <a:pt x="1283" y="665"/>
                    </a:lnTo>
                    <a:lnTo>
                      <a:pt x="1284" y="701"/>
                    </a:lnTo>
                    <a:lnTo>
                      <a:pt x="1281" y="743"/>
                    </a:lnTo>
                    <a:lnTo>
                      <a:pt x="1278" y="772"/>
                    </a:lnTo>
                    <a:lnTo>
                      <a:pt x="1275" y="795"/>
                    </a:lnTo>
                    <a:lnTo>
                      <a:pt x="1270" y="808"/>
                    </a:lnTo>
                    <a:lnTo>
                      <a:pt x="1262" y="820"/>
                    </a:lnTo>
                    <a:lnTo>
                      <a:pt x="1253" y="828"/>
                    </a:lnTo>
                    <a:lnTo>
                      <a:pt x="1241" y="835"/>
                    </a:lnTo>
                    <a:lnTo>
                      <a:pt x="1227" y="839"/>
                    </a:lnTo>
                    <a:lnTo>
                      <a:pt x="1215" y="842"/>
                    </a:lnTo>
                    <a:lnTo>
                      <a:pt x="1190" y="843"/>
                    </a:lnTo>
                    <a:lnTo>
                      <a:pt x="1168" y="842"/>
                    </a:lnTo>
                    <a:lnTo>
                      <a:pt x="1150" y="839"/>
                    </a:lnTo>
                    <a:lnTo>
                      <a:pt x="1134" y="838"/>
                    </a:lnTo>
                    <a:lnTo>
                      <a:pt x="1116" y="837"/>
                    </a:lnTo>
                    <a:lnTo>
                      <a:pt x="1100" y="837"/>
                    </a:lnTo>
                    <a:lnTo>
                      <a:pt x="1086" y="838"/>
                    </a:lnTo>
                    <a:lnTo>
                      <a:pt x="1071" y="839"/>
                    </a:lnTo>
                    <a:lnTo>
                      <a:pt x="1053" y="844"/>
                    </a:lnTo>
                    <a:lnTo>
                      <a:pt x="1043" y="848"/>
                    </a:lnTo>
                    <a:lnTo>
                      <a:pt x="1034" y="852"/>
                    </a:lnTo>
                    <a:lnTo>
                      <a:pt x="1022" y="860"/>
                    </a:lnTo>
                    <a:lnTo>
                      <a:pt x="1014" y="870"/>
                    </a:lnTo>
                    <a:lnTo>
                      <a:pt x="1008" y="879"/>
                    </a:lnTo>
                    <a:lnTo>
                      <a:pt x="1002" y="890"/>
                    </a:lnTo>
                    <a:lnTo>
                      <a:pt x="999" y="901"/>
                    </a:lnTo>
                    <a:lnTo>
                      <a:pt x="998" y="913"/>
                    </a:lnTo>
                    <a:lnTo>
                      <a:pt x="999" y="926"/>
                    </a:lnTo>
                    <a:lnTo>
                      <a:pt x="999" y="948"/>
                    </a:lnTo>
                    <a:lnTo>
                      <a:pt x="998" y="971"/>
                    </a:lnTo>
                    <a:lnTo>
                      <a:pt x="992" y="988"/>
                    </a:lnTo>
                    <a:lnTo>
                      <a:pt x="986" y="1002"/>
                    </a:lnTo>
                    <a:lnTo>
                      <a:pt x="977" y="1012"/>
                    </a:lnTo>
                    <a:lnTo>
                      <a:pt x="964" y="1020"/>
                    </a:lnTo>
                    <a:lnTo>
                      <a:pt x="951" y="1027"/>
                    </a:lnTo>
                    <a:lnTo>
                      <a:pt x="936" y="1031"/>
                    </a:lnTo>
                    <a:lnTo>
                      <a:pt x="917" y="1035"/>
                    </a:lnTo>
                    <a:lnTo>
                      <a:pt x="901" y="1040"/>
                    </a:lnTo>
                    <a:lnTo>
                      <a:pt x="882" y="1043"/>
                    </a:lnTo>
                    <a:lnTo>
                      <a:pt x="866" y="1046"/>
                    </a:lnTo>
                    <a:lnTo>
                      <a:pt x="848" y="1050"/>
                    </a:lnTo>
                    <a:lnTo>
                      <a:pt x="834" y="1057"/>
                    </a:lnTo>
                    <a:lnTo>
                      <a:pt x="818" y="1064"/>
                    </a:lnTo>
                    <a:lnTo>
                      <a:pt x="803" y="1073"/>
                    </a:lnTo>
                    <a:lnTo>
                      <a:pt x="792" y="1085"/>
                    </a:lnTo>
                    <a:lnTo>
                      <a:pt x="782" y="1099"/>
                    </a:lnTo>
                    <a:lnTo>
                      <a:pt x="774" y="1116"/>
                    </a:lnTo>
                    <a:lnTo>
                      <a:pt x="772" y="1131"/>
                    </a:lnTo>
                    <a:lnTo>
                      <a:pt x="773" y="1148"/>
                    </a:lnTo>
                    <a:lnTo>
                      <a:pt x="776" y="1164"/>
                    </a:lnTo>
                    <a:lnTo>
                      <a:pt x="781" y="1181"/>
                    </a:lnTo>
                    <a:lnTo>
                      <a:pt x="785" y="1200"/>
                    </a:lnTo>
                    <a:lnTo>
                      <a:pt x="788" y="1217"/>
                    </a:lnTo>
                    <a:lnTo>
                      <a:pt x="792" y="1239"/>
                    </a:lnTo>
                    <a:lnTo>
                      <a:pt x="792" y="1261"/>
                    </a:lnTo>
                    <a:lnTo>
                      <a:pt x="787" y="1283"/>
                    </a:lnTo>
                    <a:lnTo>
                      <a:pt x="782" y="1300"/>
                    </a:lnTo>
                    <a:lnTo>
                      <a:pt x="776" y="1317"/>
                    </a:lnTo>
                    <a:lnTo>
                      <a:pt x="768" y="1333"/>
                    </a:lnTo>
                    <a:lnTo>
                      <a:pt x="757" y="1353"/>
                    </a:lnTo>
                    <a:lnTo>
                      <a:pt x="745" y="1366"/>
                    </a:lnTo>
                    <a:lnTo>
                      <a:pt x="735" y="1375"/>
                    </a:lnTo>
                    <a:lnTo>
                      <a:pt x="722" y="1386"/>
                    </a:lnTo>
                    <a:lnTo>
                      <a:pt x="708" y="1396"/>
                    </a:lnTo>
                    <a:lnTo>
                      <a:pt x="695" y="1401"/>
                    </a:lnTo>
                    <a:lnTo>
                      <a:pt x="683" y="1404"/>
                    </a:lnTo>
                    <a:lnTo>
                      <a:pt x="663" y="1406"/>
                    </a:lnTo>
                    <a:lnTo>
                      <a:pt x="640" y="1407"/>
                    </a:lnTo>
                    <a:lnTo>
                      <a:pt x="612" y="1406"/>
                    </a:lnTo>
                    <a:lnTo>
                      <a:pt x="599" y="1406"/>
                    </a:lnTo>
                    <a:lnTo>
                      <a:pt x="582" y="1403"/>
                    </a:lnTo>
                    <a:lnTo>
                      <a:pt x="564" y="1398"/>
                    </a:lnTo>
                    <a:lnTo>
                      <a:pt x="548" y="1389"/>
                    </a:lnTo>
                    <a:lnTo>
                      <a:pt x="538" y="1381"/>
                    </a:lnTo>
                    <a:lnTo>
                      <a:pt x="527" y="1370"/>
                    </a:lnTo>
                    <a:lnTo>
                      <a:pt x="518" y="1360"/>
                    </a:lnTo>
                    <a:lnTo>
                      <a:pt x="509" y="1347"/>
                    </a:lnTo>
                    <a:lnTo>
                      <a:pt x="502" y="1334"/>
                    </a:lnTo>
                    <a:lnTo>
                      <a:pt x="496" y="1318"/>
                    </a:lnTo>
                    <a:lnTo>
                      <a:pt x="493" y="1301"/>
                    </a:lnTo>
                    <a:lnTo>
                      <a:pt x="492" y="1288"/>
                    </a:lnTo>
                    <a:lnTo>
                      <a:pt x="492" y="1270"/>
                    </a:lnTo>
                    <a:lnTo>
                      <a:pt x="493" y="1255"/>
                    </a:lnTo>
                    <a:lnTo>
                      <a:pt x="498" y="1239"/>
                    </a:lnTo>
                    <a:lnTo>
                      <a:pt x="502" y="1220"/>
                    </a:lnTo>
                    <a:lnTo>
                      <a:pt x="507" y="1202"/>
                    </a:lnTo>
                    <a:lnTo>
                      <a:pt x="510" y="1186"/>
                    </a:lnTo>
                    <a:lnTo>
                      <a:pt x="511" y="1171"/>
                    </a:lnTo>
                    <a:lnTo>
                      <a:pt x="510" y="1159"/>
                    </a:lnTo>
                    <a:lnTo>
                      <a:pt x="507" y="1147"/>
                    </a:lnTo>
                    <a:lnTo>
                      <a:pt x="499" y="1132"/>
                    </a:lnTo>
                    <a:lnTo>
                      <a:pt x="491" y="1122"/>
                    </a:lnTo>
                    <a:lnTo>
                      <a:pt x="481" y="1111"/>
                    </a:lnTo>
                    <a:lnTo>
                      <a:pt x="470" y="1103"/>
                    </a:lnTo>
                    <a:lnTo>
                      <a:pt x="459" y="1095"/>
                    </a:lnTo>
                    <a:lnTo>
                      <a:pt x="443" y="1089"/>
                    </a:lnTo>
                    <a:lnTo>
                      <a:pt x="429" y="1085"/>
                    </a:lnTo>
                    <a:lnTo>
                      <a:pt x="411" y="1081"/>
                    </a:lnTo>
                    <a:lnTo>
                      <a:pt x="395" y="1079"/>
                    </a:lnTo>
                    <a:lnTo>
                      <a:pt x="380" y="1075"/>
                    </a:lnTo>
                    <a:lnTo>
                      <a:pt x="362" y="1071"/>
                    </a:lnTo>
                    <a:lnTo>
                      <a:pt x="347" y="1065"/>
                    </a:lnTo>
                    <a:lnTo>
                      <a:pt x="329" y="1060"/>
                    </a:lnTo>
                    <a:lnTo>
                      <a:pt x="315" y="1054"/>
                    </a:lnTo>
                    <a:lnTo>
                      <a:pt x="304" y="1045"/>
                    </a:lnTo>
                    <a:lnTo>
                      <a:pt x="295" y="1033"/>
                    </a:lnTo>
                    <a:lnTo>
                      <a:pt x="289" y="1018"/>
                    </a:lnTo>
                    <a:lnTo>
                      <a:pt x="284" y="998"/>
                    </a:lnTo>
                    <a:lnTo>
                      <a:pt x="283" y="982"/>
                    </a:lnTo>
                    <a:lnTo>
                      <a:pt x="284" y="964"/>
                    </a:lnTo>
                    <a:lnTo>
                      <a:pt x="286" y="950"/>
                    </a:lnTo>
                    <a:lnTo>
                      <a:pt x="284" y="933"/>
                    </a:lnTo>
                    <a:lnTo>
                      <a:pt x="279" y="920"/>
                    </a:lnTo>
                    <a:lnTo>
                      <a:pt x="270" y="906"/>
                    </a:lnTo>
                    <a:lnTo>
                      <a:pt x="261" y="897"/>
                    </a:lnTo>
                    <a:lnTo>
                      <a:pt x="250" y="888"/>
                    </a:lnTo>
                    <a:lnTo>
                      <a:pt x="235" y="882"/>
                    </a:lnTo>
                    <a:lnTo>
                      <a:pt x="218" y="876"/>
                    </a:lnTo>
                    <a:lnTo>
                      <a:pt x="200" y="874"/>
                    </a:lnTo>
                    <a:lnTo>
                      <a:pt x="185" y="872"/>
                    </a:lnTo>
                    <a:lnTo>
                      <a:pt x="168" y="872"/>
                    </a:lnTo>
                    <a:lnTo>
                      <a:pt x="153" y="874"/>
                    </a:lnTo>
                    <a:lnTo>
                      <a:pt x="138" y="875"/>
                    </a:lnTo>
                    <a:lnTo>
                      <a:pt x="123" y="877"/>
                    </a:lnTo>
                    <a:lnTo>
                      <a:pt x="108" y="879"/>
                    </a:lnTo>
                    <a:lnTo>
                      <a:pt x="83" y="879"/>
                    </a:lnTo>
                    <a:lnTo>
                      <a:pt x="67" y="878"/>
                    </a:lnTo>
                    <a:lnTo>
                      <a:pt x="50" y="874"/>
                    </a:lnTo>
                    <a:lnTo>
                      <a:pt x="38" y="868"/>
                    </a:lnTo>
                    <a:lnTo>
                      <a:pt x="25" y="858"/>
                    </a:lnTo>
                    <a:lnTo>
                      <a:pt x="16" y="847"/>
                    </a:lnTo>
                    <a:lnTo>
                      <a:pt x="10" y="835"/>
                    </a:lnTo>
                    <a:lnTo>
                      <a:pt x="3" y="812"/>
                    </a:lnTo>
                    <a:lnTo>
                      <a:pt x="2" y="788"/>
                    </a:lnTo>
                    <a:lnTo>
                      <a:pt x="1" y="764"/>
                    </a:lnTo>
                    <a:lnTo>
                      <a:pt x="0" y="734"/>
                    </a:lnTo>
                    <a:lnTo>
                      <a:pt x="2" y="708"/>
                    </a:lnTo>
                    <a:lnTo>
                      <a:pt x="3" y="680"/>
                    </a:lnTo>
                    <a:lnTo>
                      <a:pt x="4" y="655"/>
                    </a:lnTo>
                    <a:lnTo>
                      <a:pt x="6" y="629"/>
                    </a:lnTo>
                    <a:lnTo>
                      <a:pt x="9" y="609"/>
                    </a:lnTo>
                    <a:lnTo>
                      <a:pt x="12" y="587"/>
                    </a:lnTo>
                    <a:lnTo>
                      <a:pt x="16" y="570"/>
                    </a:lnTo>
                    <a:lnTo>
                      <a:pt x="22" y="559"/>
                    </a:lnTo>
                    <a:lnTo>
                      <a:pt x="31" y="548"/>
                    </a:lnTo>
                    <a:lnTo>
                      <a:pt x="40" y="541"/>
                    </a:lnTo>
                    <a:lnTo>
                      <a:pt x="52" y="533"/>
                    </a:lnTo>
                    <a:lnTo>
                      <a:pt x="63" y="531"/>
                    </a:lnTo>
                    <a:lnTo>
                      <a:pt x="77" y="528"/>
                    </a:lnTo>
                    <a:lnTo>
                      <a:pt x="95" y="527"/>
                    </a:lnTo>
                    <a:lnTo>
                      <a:pt x="111" y="528"/>
                    </a:lnTo>
                    <a:lnTo>
                      <a:pt x="133" y="531"/>
                    </a:lnTo>
                    <a:lnTo>
                      <a:pt x="152" y="532"/>
                    </a:lnTo>
                    <a:lnTo>
                      <a:pt x="168" y="533"/>
                    </a:lnTo>
                    <a:lnTo>
                      <a:pt x="190" y="534"/>
                    </a:lnTo>
                    <a:lnTo>
                      <a:pt x="213" y="531"/>
                    </a:lnTo>
                    <a:lnTo>
                      <a:pt x="232" y="527"/>
                    </a:lnTo>
                    <a:lnTo>
                      <a:pt x="250" y="520"/>
                    </a:lnTo>
                    <a:lnTo>
                      <a:pt x="262" y="513"/>
                    </a:lnTo>
                    <a:lnTo>
                      <a:pt x="274" y="502"/>
                    </a:lnTo>
                    <a:lnTo>
                      <a:pt x="283" y="488"/>
                    </a:lnTo>
                    <a:lnTo>
                      <a:pt x="289" y="474"/>
                    </a:lnTo>
                    <a:lnTo>
                      <a:pt x="291" y="459"/>
                    </a:lnTo>
                    <a:lnTo>
                      <a:pt x="290" y="448"/>
                    </a:lnTo>
                    <a:lnTo>
                      <a:pt x="289" y="427"/>
                    </a:lnTo>
                    <a:lnTo>
                      <a:pt x="290" y="406"/>
                    </a:lnTo>
                    <a:lnTo>
                      <a:pt x="294" y="390"/>
                    </a:lnTo>
                    <a:lnTo>
                      <a:pt x="299" y="375"/>
                    </a:lnTo>
                    <a:lnTo>
                      <a:pt x="306" y="364"/>
                    </a:lnTo>
                    <a:lnTo>
                      <a:pt x="320" y="353"/>
                    </a:lnTo>
                    <a:lnTo>
                      <a:pt x="335" y="345"/>
                    </a:lnTo>
                    <a:lnTo>
                      <a:pt x="354" y="339"/>
                    </a:lnTo>
                    <a:lnTo>
                      <a:pt x="373" y="334"/>
                    </a:lnTo>
                    <a:lnTo>
                      <a:pt x="389" y="330"/>
                    </a:lnTo>
                    <a:lnTo>
                      <a:pt x="409" y="327"/>
                    </a:lnTo>
                    <a:lnTo>
                      <a:pt x="428" y="323"/>
                    </a:lnTo>
                    <a:lnTo>
                      <a:pt x="450" y="317"/>
                    </a:lnTo>
                    <a:lnTo>
                      <a:pt x="471" y="308"/>
                    </a:lnTo>
                    <a:lnTo>
                      <a:pt x="489" y="294"/>
                    </a:lnTo>
                    <a:close/>
                  </a:path>
                </a:pathLst>
              </a:custGeom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" name="Text Box 24"/>
              <p:cNvSpPr txBox="1">
                <a:spLocks noChangeArrowheads="1"/>
              </p:cNvSpPr>
              <p:nvPr/>
            </p:nvSpPr>
            <p:spPr bwMode="auto">
              <a:xfrm>
                <a:off x="2720" y="2145"/>
                <a:ext cx="898" cy="3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900" b="1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>
                    <a:srgbClr val="0C7705"/>
                  </a:buClr>
                </a:pPr>
                <a:r>
                  <a:rPr lang="en-US" sz="3000">
                    <a:solidFill>
                      <a:srgbClr val="000000"/>
                    </a:solidFill>
                  </a:rPr>
                  <a:t>ACCESS</a:t>
                </a:r>
                <a:endParaRPr lang="en-US" sz="2600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693400" cy="1436370"/>
          </a:xfrm>
        </p:spPr>
        <p:txBody>
          <a:bodyPr/>
          <a:lstStyle/>
          <a:p>
            <a:r>
              <a:rPr lang="en-GB" dirty="0"/>
              <a:t>Rational selection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i="1" dirty="0">
                <a:solidFill>
                  <a:srgbClr val="FF3300"/>
                </a:solidFill>
              </a:rPr>
              <a:t>D</a:t>
            </a:r>
            <a:r>
              <a:rPr lang="en-US" i="1" dirty="0" smtClean="0">
                <a:solidFill>
                  <a:srgbClr val="FF3300"/>
                </a:solidFill>
              </a:rPr>
              <a:t>efine </a:t>
            </a:r>
            <a:r>
              <a:rPr lang="en-US" i="1" dirty="0">
                <a:solidFill>
                  <a:srgbClr val="FF3300"/>
                </a:solidFill>
              </a:rPr>
              <a:t>what is most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5" y="1522413"/>
            <a:ext cx="8738235" cy="5084762"/>
          </a:xfrm>
        </p:spPr>
        <p:txBody>
          <a:bodyPr/>
          <a:lstStyle/>
          <a:p>
            <a:r>
              <a:rPr lang="en-US" sz="1800" dirty="0"/>
              <a:t>D</a:t>
            </a:r>
            <a:r>
              <a:rPr lang="en-US" sz="1800" dirty="0" smtClean="0"/>
              <a:t>evelop evidence-based treatment guidelines independently and select essential medicines for clinical conditions based on efficacy, safety and cost-effectiveness</a:t>
            </a:r>
          </a:p>
          <a:p>
            <a:pPr marL="390525" lvl="1" indent="-390525">
              <a:spcBef>
                <a:spcPct val="80000"/>
              </a:spcBef>
              <a:buFont typeface="Wingdings" pitchFamily="2" charset="2"/>
              <a:buChar char="l"/>
            </a:pPr>
            <a:r>
              <a:rPr lang="en-US" sz="1800" dirty="0" smtClean="0">
                <a:ea typeface="+mn-ea"/>
              </a:rPr>
              <a:t>Establish/update </a:t>
            </a:r>
            <a:r>
              <a:rPr lang="en-US" sz="1800" dirty="0">
                <a:ea typeface="+mn-ea"/>
              </a:rPr>
              <a:t>NEML based on treatment </a:t>
            </a:r>
            <a:r>
              <a:rPr lang="en-US" sz="1800" dirty="0" smtClean="0">
                <a:ea typeface="+mn-ea"/>
              </a:rPr>
              <a:t>guidelines</a:t>
            </a:r>
          </a:p>
          <a:p>
            <a:pPr marL="390525" lvl="1" indent="-390525">
              <a:spcBef>
                <a:spcPct val="80000"/>
              </a:spcBef>
              <a:buFont typeface="Wingdings" pitchFamily="2" charset="2"/>
              <a:buChar char="l"/>
            </a:pPr>
            <a:r>
              <a:rPr lang="en-US" sz="1800" dirty="0" smtClean="0">
                <a:ea typeface="+mn-ea"/>
              </a:rPr>
              <a:t>Ensure the selection process takes into consideration existing conflicts of interest from member committees</a:t>
            </a:r>
          </a:p>
          <a:p>
            <a:pPr marL="390525" lvl="1" indent="-390525">
              <a:spcBef>
                <a:spcPct val="80000"/>
              </a:spcBef>
              <a:buFont typeface="Wingdings" pitchFamily="2" charset="2"/>
              <a:buChar char="l"/>
            </a:pPr>
            <a:r>
              <a:rPr lang="en-GB" sz="1800" dirty="0" smtClean="0"/>
              <a:t>Use the latest WHO </a:t>
            </a:r>
            <a:r>
              <a:rPr lang="en-GB" sz="1800" dirty="0"/>
              <a:t>Model EML </a:t>
            </a:r>
            <a:r>
              <a:rPr lang="en-GB" sz="1800" dirty="0" smtClean="0"/>
              <a:t>and the evidence-based used by the WHO Expert Committee at national level (18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WHO Model List available soon)</a:t>
            </a:r>
            <a:endParaRPr lang="en-US" sz="1800" dirty="0" smtClean="0"/>
          </a:p>
          <a:p>
            <a:pPr marL="390525" lvl="1" indent="-390525">
              <a:spcBef>
                <a:spcPct val="80000"/>
              </a:spcBef>
              <a:buFont typeface="Wingdings" pitchFamily="2" charset="2"/>
              <a:buChar char="l"/>
            </a:pPr>
            <a:r>
              <a:rPr lang="en-US" sz="1800" dirty="0" smtClean="0">
                <a:ea typeface="+mn-ea"/>
              </a:rPr>
              <a:t>Regularly </a:t>
            </a:r>
            <a:r>
              <a:rPr lang="en-US" sz="1800" dirty="0">
                <a:ea typeface="+mn-ea"/>
              </a:rPr>
              <a:t>update guidelines based on best </a:t>
            </a:r>
            <a:r>
              <a:rPr lang="en-US" sz="1800" dirty="0" smtClean="0">
                <a:ea typeface="+mn-ea"/>
              </a:rPr>
              <a:t>evidence </a:t>
            </a:r>
            <a:endParaRPr lang="en-US" sz="1800" dirty="0">
              <a:ea typeface="+mn-ea"/>
            </a:endParaRPr>
          </a:p>
          <a:p>
            <a:r>
              <a:rPr lang="en-US" sz="1800" dirty="0" smtClean="0"/>
              <a:t>Use the NEML for supply, </a:t>
            </a:r>
            <a:r>
              <a:rPr lang="en-US" sz="1800" dirty="0"/>
              <a:t>reimbursement, </a:t>
            </a:r>
            <a:r>
              <a:rPr lang="en-US" sz="1800" dirty="0" smtClean="0"/>
              <a:t>training </a:t>
            </a:r>
          </a:p>
          <a:p>
            <a:r>
              <a:rPr lang="en-US" sz="1800" dirty="0"/>
              <a:t>Develop a strategy to promote </a:t>
            </a:r>
            <a:r>
              <a:rPr lang="en-US" sz="1800" dirty="0" smtClean="0"/>
              <a:t>the use of STGs </a:t>
            </a:r>
            <a:r>
              <a:rPr lang="en-US" sz="1800" dirty="0"/>
              <a:t>and </a:t>
            </a:r>
            <a:r>
              <a:rPr lang="en-US" sz="1800" dirty="0" smtClean="0"/>
              <a:t>NEML</a:t>
            </a:r>
            <a:r>
              <a:rPr lang="en-US" sz="1800" dirty="0"/>
              <a:t> </a:t>
            </a:r>
            <a:r>
              <a:rPr lang="en-US" sz="1800" dirty="0" smtClean="0"/>
              <a:t>including in undergraduate health professional courses</a:t>
            </a:r>
          </a:p>
          <a:p>
            <a:r>
              <a:rPr lang="en-US" sz="1800" dirty="0" smtClean="0"/>
              <a:t>Monitoring of practices on a regular basis to check alignment with STGs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120" y="4134605"/>
            <a:ext cx="1610360" cy="2408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5708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Affordable prices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i="1" dirty="0">
                <a:solidFill>
                  <a:srgbClr val="FF3300"/>
                </a:solidFill>
              </a:rPr>
              <a:t>P</a:t>
            </a:r>
            <a:r>
              <a:rPr lang="en-US" i="1" dirty="0" smtClean="0">
                <a:solidFill>
                  <a:srgbClr val="FF3300"/>
                </a:solidFill>
              </a:rPr>
              <a:t>romote </a:t>
            </a:r>
            <a:r>
              <a:rPr lang="en-US" i="1" dirty="0">
                <a:solidFill>
                  <a:srgbClr val="FF3300"/>
                </a:solidFill>
              </a:rPr>
              <a:t>competition &amp; reduce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5" y="1442720"/>
            <a:ext cx="9696450" cy="5164455"/>
          </a:xfrm>
        </p:spPr>
        <p:txBody>
          <a:bodyPr/>
          <a:lstStyle/>
          <a:p>
            <a:pPr marL="525462" indent="-457200"/>
            <a:r>
              <a:rPr lang="en-US" sz="2000" dirty="0" smtClean="0"/>
              <a:t>Monitor prices paid in country and compare them to international and regional reference prices (MSH Price Indicator, IDA, UNICEF Supply Division, ADF)</a:t>
            </a:r>
          </a:p>
          <a:p>
            <a:pPr marL="525462" indent="-457200"/>
            <a:r>
              <a:rPr lang="en-US" sz="2000" dirty="0" smtClean="0"/>
              <a:t>Promote the purchase and use of generic products and ensure quality of            medicines purchased</a:t>
            </a:r>
          </a:p>
          <a:p>
            <a:pPr marL="525462" indent="-457200"/>
            <a:r>
              <a:rPr lang="en-US" sz="2000" dirty="0" smtClean="0"/>
              <a:t>Ensure NCD essential medicines are procured by national procurement centers through transparent tender process</a:t>
            </a:r>
          </a:p>
          <a:p>
            <a:pPr marL="525462" indent="-457200"/>
            <a:r>
              <a:rPr lang="en-US" sz="2000" dirty="0" smtClean="0"/>
              <a:t>Reduce duties</a:t>
            </a:r>
            <a:r>
              <a:rPr lang="en-US" sz="2000" dirty="0"/>
              <a:t>, taxes, </a:t>
            </a:r>
            <a:r>
              <a:rPr lang="en-US" sz="2000" dirty="0" smtClean="0"/>
              <a:t>and control import, wholesale and/or retail mark-ups</a:t>
            </a:r>
          </a:p>
          <a:p>
            <a:pPr marL="525462" indent="-457200"/>
            <a:r>
              <a:rPr lang="en-US" sz="2000" dirty="0" smtClean="0"/>
              <a:t>Explore differential pricing for new, single-source essential medicines</a:t>
            </a:r>
          </a:p>
          <a:p>
            <a:pPr marL="525462" indent="-457200"/>
            <a:r>
              <a:rPr lang="en-US" sz="2000" dirty="0"/>
              <a:t>A</a:t>
            </a:r>
            <a:r>
              <a:rPr lang="en-US" sz="2000" dirty="0" smtClean="0"/>
              <a:t>pply </a:t>
            </a:r>
            <a:r>
              <a:rPr lang="en-US" sz="2000" dirty="0"/>
              <a:t>WTO/TRIPS </a:t>
            </a:r>
            <a:r>
              <a:rPr lang="en-US" sz="2000" dirty="0" smtClean="0"/>
              <a:t>safeguards, flexibilities to introduce generics while a patent is in force</a:t>
            </a:r>
          </a:p>
          <a:p>
            <a:pPr marL="525462" indent="-457200"/>
            <a:r>
              <a:rPr lang="en-US" sz="2000" dirty="0" smtClean="0"/>
              <a:t>Establish pricing policies and procedures and monitor their implementation</a:t>
            </a:r>
            <a:endParaRPr lang="en-US" sz="2000" dirty="0"/>
          </a:p>
        </p:txBody>
      </p:sp>
      <p:pic>
        <p:nvPicPr>
          <p:cNvPr id="4" name="Picture 2" descr="C:\Documents and Settings\KarenB\Mes documents\Asthma\Logo\logo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47466" y="2448560"/>
            <a:ext cx="1127185" cy="497840"/>
          </a:xfrm>
          <a:prstGeom prst="rect">
            <a:avLst/>
          </a:prstGeom>
          <a:noFill/>
        </p:spPr>
      </p:pic>
      <p:pic>
        <p:nvPicPr>
          <p:cNvPr id="2549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124" y="1384622"/>
            <a:ext cx="797276" cy="1027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187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760"/>
            <a:ext cx="10693400" cy="1137920"/>
          </a:xfrm>
        </p:spPr>
        <p:txBody>
          <a:bodyPr/>
          <a:lstStyle/>
          <a:p>
            <a:r>
              <a:rPr lang="en-GB" dirty="0"/>
              <a:t>UHC and Sustainable financing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br>
              <a:rPr lang="en-US" dirty="0" smtClean="0">
                <a:solidFill>
                  <a:srgbClr val="3333CC"/>
                </a:solidFill>
              </a:rPr>
            </a:br>
            <a:r>
              <a:rPr lang="en-US" i="1" dirty="0">
                <a:solidFill>
                  <a:srgbClr val="FF3300"/>
                </a:solidFill>
              </a:rPr>
              <a:t>I</a:t>
            </a:r>
            <a:r>
              <a:rPr lang="en-US" i="1" dirty="0" smtClean="0">
                <a:solidFill>
                  <a:srgbClr val="FF3300"/>
                </a:solidFill>
              </a:rPr>
              <a:t>ncrease </a:t>
            </a:r>
            <a:r>
              <a:rPr lang="en-US" i="1" dirty="0">
                <a:solidFill>
                  <a:srgbClr val="FF3300"/>
                </a:solidFill>
              </a:rPr>
              <a:t>sustainable funding</a:t>
            </a:r>
            <a:br>
              <a:rPr lang="en-US" i="1" dirty="0">
                <a:solidFill>
                  <a:srgbClr val="FF33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5" y="1381760"/>
            <a:ext cx="9696450" cy="5225415"/>
          </a:xfrm>
        </p:spPr>
        <p:txBody>
          <a:bodyPr/>
          <a:lstStyle/>
          <a:p>
            <a:r>
              <a:rPr lang="en-GB" sz="2400" dirty="0" smtClean="0"/>
              <a:t>Increase government budget to ensure widespread access to a reduced number of NCD essential medicines</a:t>
            </a:r>
          </a:p>
          <a:p>
            <a:r>
              <a:rPr lang="en-GB" sz="2400" dirty="0"/>
              <a:t>E</a:t>
            </a:r>
            <a:r>
              <a:rPr lang="en-GB" sz="2400" dirty="0" smtClean="0"/>
              <a:t>xpand </a:t>
            </a:r>
            <a:r>
              <a:rPr lang="en-GB" sz="2400" dirty="0"/>
              <a:t>coverage / health </a:t>
            </a:r>
            <a:r>
              <a:rPr lang="en-GB" sz="2400" dirty="0" smtClean="0"/>
              <a:t>insurance and ensure NCD essential medicines are covered</a:t>
            </a:r>
          </a:p>
          <a:p>
            <a:r>
              <a:rPr lang="en-GB" sz="2400" dirty="0" smtClean="0"/>
              <a:t>Identify targeted </a:t>
            </a:r>
            <a:r>
              <a:rPr lang="en-GB" sz="2400" dirty="0"/>
              <a:t>external funding </a:t>
            </a:r>
            <a:r>
              <a:rPr lang="en-GB" sz="2400" dirty="0" smtClean="0"/>
              <a:t>taking into consideration how these funds will reinforce the national procurement system rather than creating parallel systems</a:t>
            </a:r>
          </a:p>
          <a:p>
            <a:pPr lvl="1"/>
            <a:r>
              <a:rPr lang="en-GB" dirty="0" smtClean="0"/>
              <a:t>No global funding mechanism currently for NCD medicines such as The Global Fund for HIV/AIDS, TB and malaria</a:t>
            </a:r>
          </a:p>
          <a:p>
            <a:r>
              <a:rPr lang="en-GB" sz="2400" dirty="0" smtClean="0"/>
              <a:t>In case of in-kind donations, ensure these donations are done in line with the WHO guidelines on drug donation</a:t>
            </a:r>
            <a:endParaRPr lang="en-GB" sz="24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4733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6027"/>
            <a:ext cx="10693400" cy="939222"/>
          </a:xfrm>
        </p:spPr>
        <p:txBody>
          <a:bodyPr/>
          <a:lstStyle/>
          <a:p>
            <a:r>
              <a:rPr lang="en-GB" dirty="0"/>
              <a:t>Reliable health &amp; supply systems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>
                <a:solidFill>
                  <a:srgbClr val="FF3300"/>
                </a:solidFill>
              </a:rPr>
              <a:t>E</a:t>
            </a:r>
            <a:r>
              <a:rPr lang="en-US" i="1" dirty="0" smtClean="0">
                <a:solidFill>
                  <a:srgbClr val="FF3300"/>
                </a:solidFill>
              </a:rPr>
              <a:t>nsure quality and availability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919" y="1416676"/>
            <a:ext cx="9696450" cy="5229135"/>
          </a:xfrm>
        </p:spPr>
        <p:txBody>
          <a:bodyPr/>
          <a:lstStyle/>
          <a:p>
            <a:pPr marL="525462" indent="-457200"/>
            <a:r>
              <a:rPr lang="en-US" sz="1700" dirty="0" smtClean="0"/>
              <a:t>Assuring the Quality, Efficacy and Safety of medicines is the responsibility of National Medicines Regulatory Authorities</a:t>
            </a:r>
          </a:p>
          <a:p>
            <a:pPr marL="1054100" lvl="1" indent="-457200"/>
            <a:r>
              <a:rPr lang="en-US" sz="1700" dirty="0" smtClean="0"/>
              <a:t>Currently NCD medicines are not in the scope of the WHO Prequalification </a:t>
            </a:r>
            <a:r>
              <a:rPr lang="en-US" sz="1700" dirty="0" err="1" smtClean="0"/>
              <a:t>Programme</a:t>
            </a:r>
            <a:r>
              <a:rPr lang="en-US" sz="1700" dirty="0" smtClean="0"/>
              <a:t>…but discussions ongoing on possibility to include some NCD medicines</a:t>
            </a:r>
          </a:p>
          <a:p>
            <a:pPr marL="1054100" lvl="1" indent="-457200"/>
            <a:r>
              <a:rPr lang="en-US" sz="1700" dirty="0" smtClean="0"/>
              <a:t>The Asthma Drug Facility is qualifying asthma inhalers based on WHO norms and standards</a:t>
            </a:r>
          </a:p>
          <a:p>
            <a:pPr marL="1054100" lvl="1" indent="-457200"/>
            <a:r>
              <a:rPr lang="en-US" sz="1700" dirty="0" smtClean="0"/>
              <a:t>Establish preferential  registration procedures, e.g. fast-tracking, lower fees</a:t>
            </a:r>
            <a:endParaRPr lang="en-GB" sz="1700" dirty="0" smtClean="0"/>
          </a:p>
          <a:p>
            <a:pPr marL="525462" indent="-457200"/>
            <a:r>
              <a:rPr lang="en-GB" sz="1700" dirty="0"/>
              <a:t>Ensure affordable quality-assured NCD essential medicines are available through the national procurement centre and also through the private sector at affordable price (generic substitution and incentives for dispensing of generics</a:t>
            </a:r>
            <a:r>
              <a:rPr lang="en-GB" sz="1700" dirty="0" smtClean="0"/>
              <a:t>)</a:t>
            </a:r>
          </a:p>
          <a:p>
            <a:pPr marL="525462" indent="-457200"/>
            <a:r>
              <a:rPr lang="en-GB" sz="1700" dirty="0" smtClean="0"/>
              <a:t>Develop national procurement plans based on quantification done on consumption and morbidity</a:t>
            </a:r>
            <a:endParaRPr lang="en-GB" sz="1700" dirty="0"/>
          </a:p>
          <a:p>
            <a:pPr marL="525462" indent="-457200"/>
            <a:r>
              <a:rPr lang="en-GB" sz="1700" dirty="0"/>
              <a:t>Ensure national distribution systems </a:t>
            </a:r>
            <a:r>
              <a:rPr lang="en-GB" sz="1700" dirty="0" smtClean="0"/>
              <a:t>maintain continuous </a:t>
            </a:r>
            <a:r>
              <a:rPr lang="en-GB" sz="1700" dirty="0"/>
              <a:t>availability of medicines at national, regional and peripheral </a:t>
            </a:r>
            <a:r>
              <a:rPr lang="en-GB" sz="1700" dirty="0" smtClean="0"/>
              <a:t>level</a:t>
            </a:r>
          </a:p>
          <a:p>
            <a:pPr marL="525462" indent="-457200"/>
            <a:r>
              <a:rPr lang="en-GB" sz="1700" dirty="0" smtClean="0"/>
              <a:t>Place for a global mechanism for procurement of NCD medicines??</a:t>
            </a:r>
          </a:p>
          <a:p>
            <a:pPr marL="525462" indent="-457200"/>
            <a:endParaRPr lang="en-GB" sz="22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598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Separate prescribing and dispensing </a:t>
            </a:r>
          </a:p>
          <a:p>
            <a:r>
              <a:rPr lang="en-US" sz="2600" dirty="0" smtClean="0"/>
              <a:t>Educate doctors/consumers on availability and acceptability of generics</a:t>
            </a:r>
          </a:p>
          <a:p>
            <a:r>
              <a:rPr lang="en-US" sz="2600" dirty="0" smtClean="0"/>
              <a:t>Train regularly health workers on prescription of medicines recommended in STGs</a:t>
            </a:r>
          </a:p>
          <a:p>
            <a:r>
              <a:rPr lang="en-US" sz="2600" dirty="0" smtClean="0"/>
              <a:t>Limit the influence of the pharmaceutical industry to promote prescription of innovator brands and non-essential medicines </a:t>
            </a:r>
          </a:p>
          <a:p>
            <a:r>
              <a:rPr lang="en-US" sz="2600" dirty="0" smtClean="0"/>
              <a:t>Monitor practices of prescribers and pharmacists in country</a:t>
            </a:r>
            <a:endParaRPr lang="en-US" sz="2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386366"/>
            <a:ext cx="10693400" cy="978883"/>
          </a:xfrm>
        </p:spPr>
        <p:txBody>
          <a:bodyPr/>
          <a:lstStyle/>
          <a:p>
            <a:r>
              <a:rPr lang="en-GB" dirty="0"/>
              <a:t>Reliable health &amp; supply systems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>
                <a:solidFill>
                  <a:srgbClr val="FF3300"/>
                </a:solidFill>
              </a:rPr>
              <a:t>E</a:t>
            </a:r>
            <a:r>
              <a:rPr lang="en-US" i="1" dirty="0" smtClean="0">
                <a:solidFill>
                  <a:srgbClr val="FF3300"/>
                </a:solidFill>
              </a:rPr>
              <a:t>nsure rational </a:t>
            </a:r>
            <a:r>
              <a:rPr lang="en-US" i="1" dirty="0">
                <a:solidFill>
                  <a:srgbClr val="FF3300"/>
                </a:solidFill>
              </a:rPr>
              <a:t>use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453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collaboration for access to NCD essential medicines in country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5" y="1522413"/>
            <a:ext cx="9940120" cy="5084762"/>
          </a:xfrm>
        </p:spPr>
        <p:txBody>
          <a:bodyPr/>
          <a:lstStyle/>
          <a:p>
            <a:r>
              <a:rPr lang="en-US" dirty="0" smtClean="0"/>
              <a:t>Need a close collaboration between NCD Programs and people responsible for national pharmaceutical system</a:t>
            </a:r>
          </a:p>
          <a:p>
            <a:pPr lvl="1"/>
            <a:r>
              <a:rPr lang="en-US" dirty="0" smtClean="0"/>
              <a:t>National Medicines Regulatory Authority</a:t>
            </a:r>
          </a:p>
          <a:p>
            <a:pPr lvl="1"/>
            <a:r>
              <a:rPr lang="en-US" dirty="0" smtClean="0"/>
              <a:t>National Procurement Centre/Central Medical Store</a:t>
            </a:r>
          </a:p>
          <a:p>
            <a:pPr lvl="1"/>
            <a:r>
              <a:rPr lang="en-US" dirty="0" smtClean="0"/>
              <a:t>Pharmacy department</a:t>
            </a:r>
          </a:p>
          <a:p>
            <a:r>
              <a:rPr lang="en-US" dirty="0" smtClean="0"/>
              <a:t>When making an analysis of the situation and identifying the best policy options ensure to include all relevant stakeholders in country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155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</a:t>
            </a:r>
            <a:r>
              <a:rPr lang="en-US" dirty="0"/>
              <a:t>the current access </a:t>
            </a:r>
            <a:r>
              <a:rPr lang="en-US" dirty="0" smtClean="0"/>
              <a:t>challenges identified </a:t>
            </a:r>
            <a:r>
              <a:rPr lang="en-US" dirty="0"/>
              <a:t>for NCD medicines in countries</a:t>
            </a:r>
          </a:p>
          <a:p>
            <a:pPr lvl="0"/>
            <a:r>
              <a:rPr lang="en-US" dirty="0"/>
              <a:t>Share the policy options to improve access to NCD medicines</a:t>
            </a:r>
          </a:p>
          <a:p>
            <a:pPr lvl="0"/>
            <a:r>
              <a:rPr lang="en-US" dirty="0"/>
              <a:t>Discuss how to improve collaborations between NCD </a:t>
            </a:r>
            <a:r>
              <a:rPr lang="en-US" dirty="0" smtClean="0"/>
              <a:t>programs </a:t>
            </a:r>
            <a:r>
              <a:rPr lang="en-US" dirty="0"/>
              <a:t>and people in charge of the pharmaceutical system in countries to increase the availability and affordability of quality-assured NCD medicines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55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Essential Medicines website, NCD page</a:t>
            </a:r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</a:t>
            </a:r>
            <a:r>
              <a:rPr lang="en-US" sz="1800" dirty="0" smtClean="0">
                <a:hlinkClick r:id="rId2"/>
              </a:rPr>
              <a:t>ttp://www.who.int/medicines/areas/policy/access_noncommunicable/en/index.html</a:t>
            </a:r>
            <a:r>
              <a:rPr lang="en-US" sz="1800" dirty="0" smtClean="0"/>
              <a:t> </a:t>
            </a:r>
          </a:p>
          <a:p>
            <a:r>
              <a:rPr lang="en-US" dirty="0"/>
              <a:t>NCD Alliance Briefing Paper: Access to essential medicines and technologies for NCDs</a:t>
            </a:r>
          </a:p>
          <a:p>
            <a:pPr marL="0" indent="0">
              <a:buNone/>
            </a:pP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www.ncdalliance.org/policyseries</a:t>
            </a:r>
            <a:endParaRPr lang="en-US" sz="1800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Thank you!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Cécile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Macé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macec@who.int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170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5" y="1330960"/>
            <a:ext cx="9696450" cy="5276215"/>
          </a:xfrm>
        </p:spPr>
        <p:txBody>
          <a:bodyPr/>
          <a:lstStyle/>
          <a:p>
            <a:r>
              <a:rPr lang="en-US" dirty="0" smtClean="0"/>
              <a:t>Access to chronic disease medicines is required for the fulfillment of MDG8</a:t>
            </a:r>
          </a:p>
          <a:p>
            <a:pPr lvl="1"/>
            <a:r>
              <a:rPr lang="en-US" dirty="0" smtClean="0"/>
              <a:t>Governments, in collaboration with the private sector, should give greater priority to treating chronic diseases and improving the accessibility of medicines to treat them (MDG Report 2009)</a:t>
            </a:r>
          </a:p>
          <a:p>
            <a:r>
              <a:rPr lang="en-US" dirty="0" smtClean="0"/>
              <a:t>Global NCD Architecture adopted at 66</a:t>
            </a:r>
            <a:r>
              <a:rPr lang="en-US" baseline="30000" dirty="0" smtClean="0"/>
              <a:t>th</a:t>
            </a:r>
            <a:r>
              <a:rPr lang="en-US" dirty="0" smtClean="0"/>
              <a:t> WHA</a:t>
            </a:r>
          </a:p>
          <a:p>
            <a:pPr lvl="1"/>
            <a:r>
              <a:rPr lang="en-US" dirty="0" smtClean="0"/>
              <a:t>WHO Global Action Plan for Prevention &amp; Control of NCDs, 2013-2020 (Cardiovascular diseases, Cancer, Diabetes, CRDs)</a:t>
            </a:r>
          </a:p>
          <a:p>
            <a:pPr lvl="1"/>
            <a:r>
              <a:rPr lang="en-US" dirty="0" smtClean="0"/>
              <a:t>Global Monitoring Framework on NCDs with 9 targets among which: 80% availability of affordable basic technologies &amp; essential medicines, including generics, in both public and private facilities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3439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005" y="1522413"/>
            <a:ext cx="9696450" cy="5084762"/>
          </a:xfrm>
        </p:spPr>
        <p:txBody>
          <a:bodyPr/>
          <a:lstStyle/>
          <a:p>
            <a:r>
              <a:rPr lang="en-US" sz="2400" dirty="0" smtClean="0"/>
              <a:t>The major burden of NCDs cannot be reduced without equitable access to essential medicines</a:t>
            </a:r>
          </a:p>
          <a:p>
            <a:r>
              <a:rPr lang="en-US" sz="2400" dirty="0" smtClean="0"/>
              <a:t>Medicines are an essential component of the treatment of NCDs</a:t>
            </a:r>
          </a:p>
          <a:p>
            <a:r>
              <a:rPr lang="en-US" sz="2400" dirty="0" smtClean="0"/>
              <a:t>In 40 LMICs, availability of generic essential medicines in public and private sector </a:t>
            </a:r>
          </a:p>
          <a:p>
            <a:pPr lvl="1"/>
            <a:r>
              <a:rPr lang="en-US" sz="2000" dirty="0" smtClean="0"/>
              <a:t>for treatment of the most acute communicable diseases was 56.1% and 65.6%  respectively</a:t>
            </a:r>
            <a:endParaRPr lang="en-US" sz="2000" dirty="0"/>
          </a:p>
          <a:p>
            <a:pPr lvl="1"/>
            <a:r>
              <a:rPr lang="en-US" sz="2000" dirty="0"/>
              <a:t>f</a:t>
            </a:r>
            <a:r>
              <a:rPr lang="en-US" sz="2000" dirty="0" smtClean="0"/>
              <a:t>or chronic diseases, availability was 36% and 54.7% respectively</a:t>
            </a:r>
            <a:endParaRPr lang="en-US" dirty="0" smtClean="0"/>
          </a:p>
          <a:p>
            <a:r>
              <a:rPr lang="en-US" sz="2400" dirty="0" smtClean="0"/>
              <a:t>Cost of chronic medicine treatment often constitutes catastrophic health expenditure, pushing the family below the poverty line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600" dirty="0"/>
              <a:t>What do NCD medicines cost without tariffs, taxes and mark-ups?</a:t>
            </a:r>
            <a:endParaRPr lang="en-US" sz="46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59193135"/>
              </p:ext>
            </p:extLst>
          </p:nvPr>
        </p:nvGraphicFramePr>
        <p:xfrm>
          <a:off x="496743" y="1371599"/>
          <a:ext cx="969645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702"/>
                <a:gridCol w="1226878"/>
                <a:gridCol w="1939290"/>
                <a:gridCol w="1939290"/>
                <a:gridCol w="1939290"/>
              </a:tblGrid>
              <a:tr h="4511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Product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Units per month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Median Unit Cost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Monthly cost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Source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Glibenclamide</a:t>
                      </a:r>
                      <a:r>
                        <a:rPr lang="en-US" sz="1400" b="1" dirty="0" smtClean="0"/>
                        <a:t> 5mg tab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$ 0.0034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$ 0.102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MSH 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Metformin</a:t>
                      </a:r>
                      <a:r>
                        <a:rPr lang="en-US" sz="1400" b="1" baseline="0" dirty="0" smtClean="0"/>
                        <a:t> 500mg tab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$ 0.0105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$ 0.630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MSH</a:t>
                      </a:r>
                      <a:r>
                        <a:rPr lang="en-US" baseline="0" dirty="0" smtClean="0"/>
                        <a:t> 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Insulin</a:t>
                      </a:r>
                      <a:r>
                        <a:rPr lang="en-US" sz="1400" b="1" baseline="0" dirty="0" smtClean="0"/>
                        <a:t> NPH 100IU/ml 10ml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$ 4.20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$ 4.20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MSH 2010</a:t>
                      </a:r>
                      <a:r>
                        <a:rPr lang="en-US" baseline="0" dirty="0" smtClean="0"/>
                        <a:t> (Buy)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Salbutamol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err="1" smtClean="0"/>
                        <a:t>inh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100mcg 200 doses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$ 1.08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$ 1.08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ADF 2011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Beclometasone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inh</a:t>
                      </a:r>
                      <a:r>
                        <a:rPr lang="en-US" sz="1400" b="1" dirty="0" smtClean="0"/>
                        <a:t> 100mcg</a:t>
                      </a:r>
                      <a:r>
                        <a:rPr lang="en-US" sz="1400" b="1" baseline="0" dirty="0" smtClean="0"/>
                        <a:t> 200 doses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$ 1.28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$ 1.28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ADF 2011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Aspirin (ASA)</a:t>
                      </a:r>
                      <a:r>
                        <a:rPr lang="en-US" sz="1400" b="1" baseline="0" dirty="0" smtClean="0"/>
                        <a:t> 100mg tab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$ 0.0019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0.0057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MSH 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Simvastatin</a:t>
                      </a:r>
                      <a:r>
                        <a:rPr lang="en-US" sz="1400" b="1" baseline="0" dirty="0" smtClean="0"/>
                        <a:t> 20mg tab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$ 0.0286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$ 0.858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MSH</a:t>
                      </a:r>
                      <a:r>
                        <a:rPr lang="en-US" baseline="0" dirty="0" smtClean="0"/>
                        <a:t> 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Hydrochlorothiazide</a:t>
                      </a:r>
                      <a:r>
                        <a:rPr lang="en-US" sz="1400" b="1" baseline="0" dirty="0" smtClean="0"/>
                        <a:t> 25mg tab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$ 0.0037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$ 0.111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MSH</a:t>
                      </a:r>
                      <a:r>
                        <a:rPr lang="en-US" baseline="0" dirty="0" smtClean="0"/>
                        <a:t> 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Atenolol</a:t>
                      </a:r>
                      <a:r>
                        <a:rPr lang="en-US" sz="1400" b="1" baseline="0" dirty="0" smtClean="0"/>
                        <a:t> 50mg tab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$ 0.095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$ 0.285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MSH</a:t>
                      </a:r>
                      <a:r>
                        <a:rPr lang="en-US" baseline="0" dirty="0" smtClean="0"/>
                        <a:t> 2010</a:t>
                      </a:r>
                      <a:endParaRPr lang="en-US" dirty="0"/>
                    </a:p>
                  </a:txBody>
                  <a:tcPr/>
                </a:tc>
              </a:tr>
              <a:tr h="275445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Tamoxifen</a:t>
                      </a:r>
                      <a:r>
                        <a:rPr lang="en-US" sz="1400" b="1" baseline="0" dirty="0" smtClean="0"/>
                        <a:t> 20MG tab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0.0732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$ 2.196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MSH</a:t>
                      </a:r>
                      <a:r>
                        <a:rPr lang="en-US" baseline="0" dirty="0" smtClean="0"/>
                        <a:t> 2010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2673" y="6151418"/>
            <a:ext cx="9590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Main sources: MSH International Drug Price Indicator Guide 2010 and ADF Catalogue 2011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131105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prices, low availability and poor affordability can have many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5" y="1463040"/>
            <a:ext cx="9696450" cy="5144135"/>
          </a:xfrm>
        </p:spPr>
        <p:txBody>
          <a:bodyPr/>
          <a:lstStyle/>
          <a:p>
            <a:r>
              <a:rPr lang="en-US" dirty="0" smtClean="0"/>
              <a:t>In public sector:</a:t>
            </a:r>
          </a:p>
          <a:p>
            <a:pPr lvl="1"/>
            <a:r>
              <a:rPr lang="en-US" dirty="0" smtClean="0"/>
              <a:t>Selection of medicines not evidence-based</a:t>
            </a:r>
          </a:p>
          <a:p>
            <a:pPr lvl="1"/>
            <a:r>
              <a:rPr lang="en-US" dirty="0" smtClean="0"/>
              <a:t>Lack of public resources or under-budgeting</a:t>
            </a:r>
          </a:p>
          <a:p>
            <a:pPr lvl="1"/>
            <a:r>
              <a:rPr lang="en-US" dirty="0" smtClean="0"/>
              <a:t>Inaccurate forecasting</a:t>
            </a:r>
          </a:p>
          <a:p>
            <a:pPr lvl="1"/>
            <a:r>
              <a:rPr lang="en-US" dirty="0" smtClean="0"/>
              <a:t>Inefficient  procurement and distribution systems</a:t>
            </a:r>
          </a:p>
          <a:p>
            <a:pPr lvl="1"/>
            <a:r>
              <a:rPr lang="en-US" dirty="0" smtClean="0"/>
              <a:t>Low demand/slow-moving products</a:t>
            </a:r>
          </a:p>
          <a:p>
            <a:r>
              <a:rPr lang="en-US" dirty="0" smtClean="0"/>
              <a:t> In private sector:</a:t>
            </a:r>
          </a:p>
          <a:p>
            <a:pPr lvl="1"/>
            <a:r>
              <a:rPr lang="en-US" dirty="0" smtClean="0"/>
              <a:t>Preference for originator products</a:t>
            </a:r>
          </a:p>
          <a:p>
            <a:pPr lvl="1"/>
            <a:r>
              <a:rPr lang="en-US" dirty="0" smtClean="0"/>
              <a:t>High manufacturer selling prices</a:t>
            </a:r>
          </a:p>
          <a:p>
            <a:pPr lvl="1"/>
            <a:r>
              <a:rPr lang="en-US" dirty="0" smtClean="0"/>
              <a:t>High mark-ups in the supply chain</a:t>
            </a:r>
          </a:p>
          <a:p>
            <a:pPr lvl="1"/>
            <a:r>
              <a:rPr lang="en-US" dirty="0" smtClean="0"/>
              <a:t>High import costs and taxes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785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135550"/>
            <a:ext cx="10693400" cy="953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306" tIns="52153" rIns="104306" bIns="52153" anchor="ctr"/>
          <a:lstStyle/>
          <a:p>
            <a:pPr algn="ctr"/>
            <a:r>
              <a:rPr lang="en-GB" sz="3200" dirty="0">
                <a:latin typeface="+mj-lt"/>
                <a:ea typeface="+mj-ea"/>
                <a:cs typeface="+mj-cs"/>
              </a:rPr>
              <a:t>Low public sector availability leads patients to the private sector, where medicines are unaffordable</a:t>
            </a:r>
            <a:endParaRPr lang="en-US" sz="3200" dirty="0">
              <a:latin typeface="+mj-lt"/>
              <a:ea typeface="+mj-ea"/>
              <a:cs typeface="+mj-cs"/>
            </a:endParaRPr>
          </a:p>
        </p:txBody>
      </p:sp>
      <p:pic>
        <p:nvPicPr>
          <p:cNvPr id="614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2200" y="1443992"/>
            <a:ext cx="7663603" cy="5695451"/>
          </a:xfrm>
          <a:noFill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example of asthma medicines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/>
              <a:t>High cost of essential asthma medicines, particularly inhaled </a:t>
            </a:r>
            <a:r>
              <a:rPr lang="en-US" dirty="0" smtClean="0"/>
              <a:t>corticosteroids, </a:t>
            </a:r>
            <a:r>
              <a:rPr lang="en-US" dirty="0"/>
              <a:t>unaffordable to most </a:t>
            </a:r>
            <a:r>
              <a:rPr lang="en-US" dirty="0" smtClean="0"/>
              <a:t>patients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to </a:t>
            </a:r>
            <a:r>
              <a:rPr lang="en-US" dirty="0"/>
              <a:t>buy one  </a:t>
            </a:r>
            <a:r>
              <a:rPr lang="en-US" dirty="0" err="1"/>
              <a:t>beclometasone</a:t>
            </a:r>
            <a:r>
              <a:rPr lang="en-US" dirty="0"/>
              <a:t> HFA 100mcg inhaler, a patient spends: </a:t>
            </a:r>
            <a:endParaRPr lang="en-US" dirty="0" smtClean="0"/>
          </a:p>
          <a:p>
            <a:pPr lvl="3">
              <a:lnSpc>
                <a:spcPct val="90000"/>
              </a:lnSpc>
            </a:pPr>
            <a:r>
              <a:rPr lang="en-US" dirty="0" smtClean="0"/>
              <a:t>over </a:t>
            </a:r>
            <a:r>
              <a:rPr lang="en-US" dirty="0"/>
              <a:t>5 days wages in Ethiopia </a:t>
            </a:r>
            <a:endParaRPr lang="en-US" dirty="0" smtClean="0"/>
          </a:p>
          <a:p>
            <a:pPr lvl="3">
              <a:lnSpc>
                <a:spcPct val="90000"/>
              </a:lnSpc>
            </a:pPr>
            <a:r>
              <a:rPr lang="en-US" dirty="0" smtClean="0"/>
              <a:t>over </a:t>
            </a:r>
            <a:r>
              <a:rPr lang="en-US" dirty="0"/>
              <a:t>8 days wages in </a:t>
            </a:r>
            <a:r>
              <a:rPr lang="en-US" dirty="0" smtClean="0"/>
              <a:t>Malawi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almost </a:t>
            </a:r>
            <a:r>
              <a:rPr lang="en-US" dirty="0"/>
              <a:t>14 days wages in </a:t>
            </a:r>
            <a:r>
              <a:rPr lang="en-US" dirty="0" smtClean="0"/>
              <a:t>Madagascar</a:t>
            </a:r>
          </a:p>
          <a:p>
            <a:pPr marL="660400" lvl="1" indent="0">
              <a:lnSpc>
                <a:spcPct val="90000"/>
              </a:lnSpc>
              <a:buNone/>
            </a:pPr>
            <a:r>
              <a:rPr lang="en-US" sz="1800" dirty="0">
                <a:latin typeface="Arial Narrow" pitchFamily="34" charset="0"/>
              </a:rPr>
              <a:t>Source: The Union and The University of Auckland, NZ in ‘Global Asthma Report’ The Union, ISAAC, </a:t>
            </a:r>
            <a:r>
              <a:rPr lang="en-US" sz="1800" dirty="0" smtClean="0">
                <a:latin typeface="Arial Narrow" pitchFamily="34" charset="0"/>
              </a:rPr>
              <a:t>2011</a:t>
            </a:r>
            <a:endParaRPr lang="en-US" sz="25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Newer asthma medicine combinations often </a:t>
            </a:r>
            <a:r>
              <a:rPr lang="en-US" dirty="0"/>
              <a:t>available at very high cost: accessible to a minority of wealthy </a:t>
            </a:r>
            <a:r>
              <a:rPr lang="en-US" dirty="0" smtClean="0"/>
              <a:t>patients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countries and for patients, costs increase when asthma is not treated or incorrectly </a:t>
            </a:r>
            <a:r>
              <a:rPr lang="en-US" dirty="0" err="1" smtClean="0"/>
              <a:t>treated.There</a:t>
            </a:r>
            <a:r>
              <a:rPr lang="en-US" dirty="0" smtClean="0"/>
              <a:t> </a:t>
            </a:r>
            <a:r>
              <a:rPr lang="en-US" dirty="0"/>
              <a:t>are unnecessary expenses of emergency visits, hospitalizations, and ineffective and inappropriate medicines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314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Palliative care medicines </a:t>
            </a:r>
            <a:endParaRPr lang="en-US" dirty="0" smtClean="0"/>
          </a:p>
        </p:txBody>
      </p:sp>
      <p:sp>
        <p:nvSpPr>
          <p:cNvPr id="36870" name="Rectangle 6"/>
          <p:cNvSpPr>
            <a:spLocks noGrp="1" noChangeArrowheads="1"/>
          </p:cNvSpPr>
          <p:nvPr>
            <p:ph idx="1"/>
          </p:nvPr>
        </p:nvSpPr>
        <p:spPr>
          <a:xfrm>
            <a:off x="517525" y="1391920"/>
            <a:ext cx="9696450" cy="5215255"/>
          </a:xfrm>
        </p:spPr>
        <p:txBody>
          <a:bodyPr/>
          <a:lstStyle/>
          <a:p>
            <a:pPr lvl="0"/>
            <a:r>
              <a:rPr lang="en-US" sz="2400" dirty="0">
                <a:latin typeface="Arial" charset="0"/>
                <a:cs typeface="Arial" charset="0"/>
              </a:rPr>
              <a:t>Cancer pain patients </a:t>
            </a:r>
            <a:r>
              <a:rPr lang="en-US" sz="2400" dirty="0" smtClean="0">
                <a:latin typeface="Arial" charset="0"/>
                <a:cs typeface="Arial" charset="0"/>
              </a:rPr>
              <a:t>untreated: </a:t>
            </a:r>
            <a:r>
              <a:rPr lang="en-GB" sz="2400" dirty="0">
                <a:latin typeface="Arial" charset="0"/>
                <a:cs typeface="Arial" charset="0"/>
              </a:rPr>
              <a:t>5.4 million</a:t>
            </a:r>
            <a:endParaRPr lang="fr-FR" sz="2400" dirty="0" smtClean="0"/>
          </a:p>
          <a:p>
            <a:pPr eaLnBrk="1" hangingPunct="1"/>
            <a:r>
              <a:rPr lang="fr-FR" sz="2400" dirty="0" smtClean="0"/>
              <a:t>93.8% of all (</a:t>
            </a:r>
            <a:r>
              <a:rPr lang="fr-FR" sz="2400" dirty="0" err="1" smtClean="0"/>
              <a:t>licit</a:t>
            </a:r>
            <a:r>
              <a:rPr lang="fr-FR" sz="2400" dirty="0" smtClean="0"/>
              <a:t>) morphine </a:t>
            </a:r>
            <a:r>
              <a:rPr lang="fr-FR" sz="2400" dirty="0" err="1" smtClean="0"/>
              <a:t>consumption</a:t>
            </a:r>
            <a:r>
              <a:rPr lang="fr-FR" sz="2400" dirty="0" smtClean="0"/>
              <a:t> by 21.8% of the world population (INCB 2010, Data for 2009)</a:t>
            </a:r>
          </a:p>
          <a:p>
            <a:pPr eaLnBrk="1" hangingPunct="1"/>
            <a:r>
              <a:rPr lang="fr-FR" sz="2400" dirty="0" smtClean="0"/>
              <a:t>4.7 billion people live in countries </a:t>
            </a:r>
            <a:r>
              <a:rPr lang="fr-FR" sz="2400" dirty="0" err="1" smtClean="0"/>
              <a:t>where</a:t>
            </a:r>
            <a:r>
              <a:rPr lang="fr-FR" sz="2400" dirty="0" smtClean="0"/>
              <a:t> </a:t>
            </a:r>
            <a:r>
              <a:rPr lang="fr-FR" sz="2400" dirty="0" err="1" smtClean="0"/>
              <a:t>medical</a:t>
            </a:r>
            <a:r>
              <a:rPr lang="fr-FR" sz="2400" dirty="0" smtClean="0"/>
              <a:t> </a:t>
            </a:r>
            <a:r>
              <a:rPr lang="fr-FR" sz="2400" dirty="0" err="1" smtClean="0"/>
              <a:t>opioid</a:t>
            </a:r>
            <a:r>
              <a:rPr lang="fr-FR" sz="2400" dirty="0" smtClean="0"/>
              <a:t> </a:t>
            </a:r>
            <a:r>
              <a:rPr lang="fr-FR" sz="2400" dirty="0" err="1" smtClean="0"/>
              <a:t>consumption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near</a:t>
            </a:r>
            <a:r>
              <a:rPr lang="fr-FR" sz="2400" dirty="0" smtClean="0"/>
              <a:t> to </a:t>
            </a:r>
            <a:r>
              <a:rPr lang="fr-FR" sz="2400" dirty="0" err="1" smtClean="0"/>
              <a:t>zero</a:t>
            </a:r>
            <a:r>
              <a:rPr lang="fr-FR" sz="2400" dirty="0" smtClean="0"/>
              <a:t> (on a total world population of 6.5 billion) (</a:t>
            </a:r>
            <a:r>
              <a:rPr lang="fr-FR" sz="2400" dirty="0" err="1" smtClean="0"/>
              <a:t>Seya</a:t>
            </a:r>
            <a:r>
              <a:rPr lang="fr-FR" sz="2400" dirty="0" smtClean="0"/>
              <a:t> et al. 2011, Data for 2006)</a:t>
            </a:r>
          </a:p>
          <a:p>
            <a:r>
              <a:rPr lang="fr-FR" sz="2400" dirty="0" err="1" smtClean="0"/>
              <a:t>Legislative</a:t>
            </a:r>
            <a:r>
              <a:rPr lang="fr-FR" sz="2400" dirty="0" smtClean="0"/>
              <a:t> </a:t>
            </a:r>
            <a:r>
              <a:rPr lang="fr-FR" sz="2400" dirty="0" err="1"/>
              <a:t>b</a:t>
            </a:r>
            <a:r>
              <a:rPr lang="fr-FR" sz="2400" dirty="0" err="1" smtClean="0"/>
              <a:t>arriers</a:t>
            </a:r>
            <a:r>
              <a:rPr lang="fr-FR" sz="2400" dirty="0" smtClean="0"/>
              <a:t>: </a:t>
            </a:r>
            <a:r>
              <a:rPr lang="fr-FR" sz="2400" dirty="0" err="1" smtClean="0"/>
              <a:t>Inappropriate</a:t>
            </a:r>
            <a:r>
              <a:rPr lang="fr-FR" sz="2400" dirty="0" smtClean="0"/>
              <a:t> </a:t>
            </a:r>
            <a:r>
              <a:rPr lang="fr-FR" sz="2400" dirty="0" err="1" smtClean="0"/>
              <a:t>laws</a:t>
            </a:r>
            <a:r>
              <a:rPr lang="fr-FR" sz="2400" dirty="0" smtClean="0"/>
              <a:t> and </a:t>
            </a:r>
            <a:r>
              <a:rPr lang="fr-FR" sz="2400" dirty="0" err="1" smtClean="0"/>
              <a:t>regulation</a:t>
            </a:r>
            <a:r>
              <a:rPr lang="fr-FR" sz="2400" dirty="0" smtClean="0"/>
              <a:t>,</a:t>
            </a:r>
            <a:r>
              <a:rPr lang="en-GB" sz="2400" dirty="0"/>
              <a:t> </a:t>
            </a:r>
            <a:r>
              <a:rPr lang="en-GB" sz="2400" dirty="0" smtClean="0"/>
              <a:t>limitations </a:t>
            </a:r>
            <a:r>
              <a:rPr lang="en-GB" sz="2400" dirty="0"/>
              <a:t>on prescriptions and </a:t>
            </a:r>
            <a:r>
              <a:rPr lang="en-GB" sz="2400" dirty="0" smtClean="0"/>
              <a:t>administration, special </a:t>
            </a:r>
            <a:r>
              <a:rPr lang="en-GB" sz="2400" dirty="0"/>
              <a:t>prescription </a:t>
            </a:r>
            <a:r>
              <a:rPr lang="en-GB" sz="2400" dirty="0" smtClean="0"/>
              <a:t>forms, limitation </a:t>
            </a:r>
            <a:r>
              <a:rPr lang="en-GB" sz="2400" dirty="0"/>
              <a:t>of </a:t>
            </a:r>
            <a:r>
              <a:rPr lang="en-GB" sz="2400" dirty="0" smtClean="0"/>
              <a:t>outlets,</a:t>
            </a:r>
            <a:r>
              <a:rPr lang="en-GB" sz="2400" dirty="0"/>
              <a:t> </a:t>
            </a:r>
            <a:r>
              <a:rPr lang="en-GB" sz="2400" dirty="0" smtClean="0"/>
              <a:t>limitations </a:t>
            </a:r>
            <a:r>
              <a:rPr lang="en-GB" sz="2400" dirty="0"/>
              <a:t>on who is allowed to </a:t>
            </a:r>
            <a:r>
              <a:rPr lang="en-GB" sz="2400" dirty="0" smtClean="0"/>
              <a:t>prescribe</a:t>
            </a:r>
          </a:p>
          <a:p>
            <a:r>
              <a:rPr lang="en-GB" sz="2400" dirty="0"/>
              <a:t>Access to controlled medicines not included in national policy </a:t>
            </a:r>
            <a:r>
              <a:rPr lang="en-GB" sz="2400" dirty="0" smtClean="0"/>
              <a:t>plans</a:t>
            </a:r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631208" y="1478998"/>
            <a:ext cx="4735914" cy="495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914486" lvl="1" indent="-318712" rtl="0">
              <a:spcBef>
                <a:spcPct val="30000"/>
              </a:spcBef>
              <a:buClr>
                <a:srgbClr val="1E7FB8"/>
              </a:buClr>
              <a:buFont typeface="Arial" charset="0"/>
              <a:buChar char="–"/>
            </a:pPr>
            <a:endParaRPr lang="fr-FR" sz="2300" b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</TotalTime>
  <Words>1707</Words>
  <Application>Microsoft Office PowerPoint</Application>
  <PresentationFormat>Personnalisé</PresentationFormat>
  <Paragraphs>393</Paragraphs>
  <Slides>20</Slides>
  <Notes>5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20</vt:i4>
      </vt:variant>
    </vt:vector>
  </HeadingPairs>
  <TitlesOfParts>
    <vt:vector size="23" baseType="lpstr">
      <vt:lpstr>master</vt:lpstr>
      <vt:lpstr>Picture</vt:lpstr>
      <vt:lpstr>Bitmap Image</vt:lpstr>
      <vt:lpstr>Diapositive 1</vt:lpstr>
      <vt:lpstr>Objectives</vt:lpstr>
      <vt:lpstr>Global Agenda</vt:lpstr>
      <vt:lpstr>Context</vt:lpstr>
      <vt:lpstr>What do NCD medicines cost without tariffs, taxes and mark-ups?</vt:lpstr>
      <vt:lpstr>High prices, low availability and poor affordability can have many causes</vt:lpstr>
      <vt:lpstr>Diapositive 7</vt:lpstr>
      <vt:lpstr>The example of asthma medicines</vt:lpstr>
      <vt:lpstr>Palliative care medicines </vt:lpstr>
      <vt:lpstr>Adequacy Consumption of Opioid Analgesics (2007)</vt:lpstr>
      <vt:lpstr>Diapositive 11</vt:lpstr>
      <vt:lpstr>Analysis in each country </vt:lpstr>
      <vt:lpstr>Diapositive 13</vt:lpstr>
      <vt:lpstr>Rational selection  Define what is most needed</vt:lpstr>
      <vt:lpstr>Affordable prices Promote competition &amp; reduce costs</vt:lpstr>
      <vt:lpstr>UHC and Sustainable financing  Increase sustainable funding </vt:lpstr>
      <vt:lpstr>Reliable health &amp; supply systems Ensure quality and availability </vt:lpstr>
      <vt:lpstr>Reliable health &amp; supply systems Ensure rational use </vt:lpstr>
      <vt:lpstr>Improve collaboration for access to NCD essential medicines in country</vt:lpstr>
      <vt:lpstr>References</vt:lpstr>
    </vt:vector>
  </TitlesOfParts>
  <Company>World Health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</dc:title>
  <dc:subject>WHO template and recommendations</dc:subject>
  <dc:creator>Anne Guilloux</dc:creator>
  <cp:keywords>communication, photos, text</cp:keywords>
  <cp:lastModifiedBy>Office Informatique</cp:lastModifiedBy>
  <cp:revision>100</cp:revision>
  <dcterms:created xsi:type="dcterms:W3CDTF">2005-03-01T08:26:43Z</dcterms:created>
  <dcterms:modified xsi:type="dcterms:W3CDTF">2013-06-06T15:47:22Z</dcterms:modified>
  <cp:category>Guidelines</cp:category>
</cp:coreProperties>
</file>