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637" r:id="rId2"/>
    <p:sldId id="646" r:id="rId3"/>
    <p:sldId id="638" r:id="rId4"/>
    <p:sldId id="636" r:id="rId5"/>
    <p:sldId id="621" r:id="rId6"/>
    <p:sldId id="628" r:id="rId7"/>
    <p:sldId id="647" r:id="rId8"/>
    <p:sldId id="648" r:id="rId9"/>
    <p:sldId id="651" r:id="rId10"/>
    <p:sldId id="650" r:id="rId11"/>
    <p:sldId id="652" r:id="rId12"/>
    <p:sldId id="600" r:id="rId13"/>
    <p:sldId id="649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66CC"/>
    <a:srgbClr val="008000"/>
    <a:srgbClr val="0066FF"/>
    <a:srgbClr val="006600"/>
    <a:srgbClr val="6699FF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75" autoAdjust="0"/>
    <p:restoredTop sz="94660"/>
  </p:normalViewPr>
  <p:slideViewPr>
    <p:cSldViewPr>
      <p:cViewPr varScale="1">
        <p:scale>
          <a:sx n="70" d="100"/>
          <a:sy n="70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6343115124154E-2"/>
          <c:y val="5.5900621118012424E-2"/>
          <c:w val="0.91647855530474043"/>
          <c:h val="0.612836438923395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0000"/>
            </a:solidFill>
            <a:ln w="1264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Sheet1!$B$1:$Y$1</c:f>
              <c:strCache>
                <c:ptCount val="24"/>
                <c:pt idx="0">
                  <c:v>Russia</c:v>
                </c:pt>
                <c:pt idx="1">
                  <c:v>Bulgaria</c:v>
                </c:pt>
                <c:pt idx="2">
                  <c:v>Hungary</c:v>
                </c:pt>
                <c:pt idx="3">
                  <c:v>Poland</c:v>
                </c:pt>
                <c:pt idx="4">
                  <c:v>Portugal</c:v>
                </c:pt>
                <c:pt idx="5">
                  <c:v>Slovenia</c:v>
                </c:pt>
                <c:pt idx="6">
                  <c:v>Albania</c:v>
                </c:pt>
                <c:pt idx="7">
                  <c:v>Ireland</c:v>
                </c:pt>
                <c:pt idx="8">
                  <c:v>Canada</c:v>
                </c:pt>
                <c:pt idx="9">
                  <c:v>Luxembourg</c:v>
                </c:pt>
                <c:pt idx="10">
                  <c:v>Austria</c:v>
                </c:pt>
                <c:pt idx="11">
                  <c:v>Japan</c:v>
                </c:pt>
                <c:pt idx="12">
                  <c:v>Spain</c:v>
                </c:pt>
                <c:pt idx="13">
                  <c:v>United States</c:v>
                </c:pt>
                <c:pt idx="14">
                  <c:v>Finland</c:v>
                </c:pt>
                <c:pt idx="15">
                  <c:v>Greece</c:v>
                </c:pt>
                <c:pt idx="16">
                  <c:v>Germany</c:v>
                </c:pt>
                <c:pt idx="17">
                  <c:v>Norway</c:v>
                </c:pt>
                <c:pt idx="18">
                  <c:v>United Kingdom</c:v>
                </c:pt>
                <c:pt idx="19">
                  <c:v>Denmark</c:v>
                </c:pt>
                <c:pt idx="20">
                  <c:v>France</c:v>
                </c:pt>
                <c:pt idx="21">
                  <c:v>Italy</c:v>
                </c:pt>
                <c:pt idx="22">
                  <c:v>Netherlands</c:v>
                </c:pt>
                <c:pt idx="23">
                  <c:v>Belgium</c:v>
                </c:pt>
              </c:strCache>
            </c:strRef>
          </c:cat>
          <c:val>
            <c:numRef>
              <c:f>Sheet1!$B$2:$Y$2</c:f>
              <c:numCache>
                <c:formatCode>General</c:formatCode>
                <c:ptCount val="24"/>
                <c:pt idx="0">
                  <c:v>833.4</c:v>
                </c:pt>
                <c:pt idx="1">
                  <c:v>604.1</c:v>
                </c:pt>
                <c:pt idx="2">
                  <c:v>439.1</c:v>
                </c:pt>
                <c:pt idx="3">
                  <c:v>392.8</c:v>
                </c:pt>
                <c:pt idx="4">
                  <c:v>366.5</c:v>
                </c:pt>
                <c:pt idx="5">
                  <c:v>352.5</c:v>
                </c:pt>
                <c:pt idx="6">
                  <c:v>348.1</c:v>
                </c:pt>
                <c:pt idx="7">
                  <c:v>284.8</c:v>
                </c:pt>
                <c:pt idx="8">
                  <c:v>282.5</c:v>
                </c:pt>
                <c:pt idx="9">
                  <c:v>273.8</c:v>
                </c:pt>
                <c:pt idx="10">
                  <c:v>267.8</c:v>
                </c:pt>
                <c:pt idx="11">
                  <c:v>255.7</c:v>
                </c:pt>
                <c:pt idx="12">
                  <c:v>247.4</c:v>
                </c:pt>
                <c:pt idx="13">
                  <c:v>245.9</c:v>
                </c:pt>
                <c:pt idx="14">
                  <c:v>243</c:v>
                </c:pt>
                <c:pt idx="15">
                  <c:v>242.5</c:v>
                </c:pt>
                <c:pt idx="16">
                  <c:v>239.6</c:v>
                </c:pt>
                <c:pt idx="17">
                  <c:v>218.6</c:v>
                </c:pt>
                <c:pt idx="18">
                  <c:v>218.5</c:v>
                </c:pt>
                <c:pt idx="19">
                  <c:v>211.9</c:v>
                </c:pt>
                <c:pt idx="20">
                  <c:v>199.3</c:v>
                </c:pt>
                <c:pt idx="21">
                  <c:v>194.7</c:v>
                </c:pt>
                <c:pt idx="22">
                  <c:v>185.6</c:v>
                </c:pt>
                <c:pt idx="23">
                  <c:v>174.5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515904"/>
        <c:axId val="87517440"/>
      </c:barChart>
      <c:catAx>
        <c:axId val="87515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1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1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7517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7517440"/>
        <c:scaling>
          <c:orientation val="minMax"/>
          <c:max val="900"/>
        </c:scaling>
        <c:delete val="0"/>
        <c:axPos val="l"/>
        <c:majorGridlines>
          <c:spPr>
            <a:ln w="316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44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87515904"/>
        <c:crosses val="autoZero"/>
        <c:crossBetween val="between"/>
        <c:majorUnit val="150"/>
      </c:valAx>
      <c:spPr>
        <a:noFill/>
        <a:ln w="252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42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2C3CBE52-3DB7-410D-AE82-75A888E98334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321" tIns="45661" rIns="91321" bIns="4566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01A3C03F-F597-4C3A-B043-055E1FF61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563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1B88-579A-403F-A5AE-0CE6D287D1C1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E1A1-870A-4C7B-854A-F5A807485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8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1B88-579A-403F-A5AE-0CE6D287D1C1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E1A1-870A-4C7B-854A-F5A807485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665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1B88-579A-403F-A5AE-0CE6D287D1C1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E1A1-870A-4C7B-854A-F5A807485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30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1B88-579A-403F-A5AE-0CE6D287D1C1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E1A1-870A-4C7B-854A-F5A807485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42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1B88-579A-403F-A5AE-0CE6D287D1C1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E1A1-870A-4C7B-854A-F5A807485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782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1B88-579A-403F-A5AE-0CE6D287D1C1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E1A1-870A-4C7B-854A-F5A807485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832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1B88-579A-403F-A5AE-0CE6D287D1C1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E1A1-870A-4C7B-854A-F5A807485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7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1B88-579A-403F-A5AE-0CE6D287D1C1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E1A1-870A-4C7B-854A-F5A807485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65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1B88-579A-403F-A5AE-0CE6D287D1C1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E1A1-870A-4C7B-854A-F5A807485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16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1B88-579A-403F-A5AE-0CE6D287D1C1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E1A1-870A-4C7B-854A-F5A807485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06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1B88-579A-403F-A5AE-0CE6D287D1C1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E1A1-870A-4C7B-854A-F5A807485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18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D1B88-579A-403F-A5AE-0CE6D287D1C1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CE1A1-870A-4C7B-854A-F5A807485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09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oleObject" Target="../embeddings/Microsoft_Excel_97-2003_Worksheet6.xls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Microsoft_Excel_97-2003_Worksheet4.xls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Microsoft_Excel_97-2003_Worksheet7.xls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0.png"/><Relationship Id="rId5" Type="http://schemas.openxmlformats.org/officeDocument/2006/relationships/image" Target="../media/image18.png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Microsoft_Excel_97-2003_Worksheet5.xls"/><Relationship Id="rId4" Type="http://schemas.openxmlformats.org/officeDocument/2006/relationships/oleObject" Target="../embeddings/Microsoft_Excel_97-2003_Worksheet3.xls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Excel_97-2003_Worksheet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Excel_97-2003_Worksheet2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3"/>
          <p:cNvSpPr txBox="1">
            <a:spLocks noChangeArrowheads="1"/>
          </p:cNvSpPr>
          <p:nvPr/>
        </p:nvSpPr>
        <p:spPr bwMode="auto">
          <a:xfrm>
            <a:off x="395536" y="116632"/>
            <a:ext cx="8373616" cy="6480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15" name="Номер слайда 34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pPr>
              <a:defRPr/>
            </a:pPr>
            <a:fld id="{9CA9515C-AF42-42B2-98C8-B982A52512C3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971600" y="-27384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1989139"/>
            <a:ext cx="9144000" cy="2952030"/>
          </a:xfrm>
          <a:prstGeom prst="rect">
            <a:avLst/>
          </a:prstGeom>
          <a:solidFill>
            <a:srgbClr val="0070C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0" y="2000250"/>
            <a:ext cx="9144000" cy="2873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6715125" y="4869160"/>
            <a:ext cx="1428750" cy="142875"/>
          </a:xfrm>
          <a:prstGeom prst="rect">
            <a:avLst/>
          </a:prstGeom>
          <a:solidFill>
            <a:srgbClr val="FF0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/>
            <a:endParaRPr lang="en-US" sz="19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-376993" y="3626606"/>
            <a:ext cx="21240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827088" y="2934235"/>
            <a:ext cx="77771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Helios"/>
              </a:rPr>
              <a:t>RUSSIAN FEDERATION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Helios"/>
              </a:rPr>
              <a:t>NON-COMMUNICABLE DISEASES </a:t>
            </a:r>
            <a:r>
              <a:rPr lang="en-US" sz="2400" b="1" dirty="0">
                <a:solidFill>
                  <a:schemeClr val="bg1"/>
                </a:solidFill>
                <a:latin typeface="Helios"/>
              </a:rPr>
              <a:t>– CURRENT SITUATION AND PREVENTION</a:t>
            </a:r>
            <a:endParaRPr lang="ru-RU" sz="24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09602" name="Picture 2" descr="http://img15.nnm.ru/8/6/5/4/e/dbc56eff23df9ce593eee70a7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21" y="-2910"/>
            <a:ext cx="2320279" cy="2213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87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62" name="Picture 14" descr="Факторы риска сердечно-сосудистых заболева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00350"/>
            <a:ext cx="5715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3"/>
          <p:cNvSpPr txBox="1">
            <a:spLocks noChangeArrowheads="1"/>
          </p:cNvSpPr>
          <p:nvPr/>
        </p:nvSpPr>
        <p:spPr bwMode="auto">
          <a:xfrm>
            <a:off x="395288" y="115888"/>
            <a:ext cx="8374062" cy="6492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971550" y="-26988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1650" name="Picture 2" descr="Что мы знаем о табаке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65175"/>
            <a:ext cx="28575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52" name="Picture 4" descr="Если повышен холестери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18" y="1340769"/>
            <a:ext cx="3184401" cy="228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54" name="Picture 6" descr="Беременность и курение несовместим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78985"/>
            <a:ext cx="3410694" cy="245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58" name="Picture 10" descr="Питание взрослого населен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784" y="2281125"/>
            <a:ext cx="3711688" cy="266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56" name="Picture 8" descr="Табачные компании заманивают в свои сет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03992"/>
            <a:ext cx="3215878" cy="230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60" name="Picture 12" descr="Здоровая Росси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2" y="413272"/>
            <a:ext cx="38100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64" name="Picture 16" descr="Бухаете? Тогда я иду к вам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67" y="4641194"/>
            <a:ext cx="2482516" cy="203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88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8" name="Picture 2" descr="http://mpmo.ru/content/2011/12/shapka-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3" t="12975" r="16621" b="19001"/>
          <a:stretch/>
        </p:blipFill>
        <p:spPr bwMode="auto">
          <a:xfrm>
            <a:off x="251520" y="1052736"/>
            <a:ext cx="1269241" cy="1282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13"/>
          <p:cNvSpPr txBox="1">
            <a:spLocks noChangeArrowheads="1"/>
          </p:cNvSpPr>
          <p:nvPr/>
        </p:nvSpPr>
        <p:spPr bwMode="auto">
          <a:xfrm>
            <a:off x="395288" y="115888"/>
            <a:ext cx="8374062" cy="6492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971550" y="-26988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504728" y="2230004"/>
            <a:ext cx="36197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What they do: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identification </a:t>
            </a:r>
            <a:r>
              <a:rPr lang="en-US" dirty="0"/>
              <a:t>of individual risk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screening for major diseases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consultation on healthy lifestyles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planning out of bad habits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99055" y="2230004"/>
            <a:ext cx="3805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Who </a:t>
            </a:r>
            <a:r>
              <a:rPr lang="en-US" b="1" dirty="0">
                <a:solidFill>
                  <a:schemeClr val="tx2"/>
                </a:solidFill>
              </a:rPr>
              <a:t>can </a:t>
            </a:r>
            <a:r>
              <a:rPr lang="en-US" b="1" dirty="0" smtClean="0">
                <a:solidFill>
                  <a:schemeClr val="tx2"/>
                </a:solidFill>
              </a:rPr>
              <a:t>use: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any citizen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themselves </a:t>
            </a:r>
            <a:r>
              <a:rPr lang="en-US" dirty="0" smtClean="0"/>
              <a:t>or </a:t>
            </a:r>
            <a:r>
              <a:rPr lang="en-US" dirty="0"/>
              <a:t>recommended by doctor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43769" y="1101631"/>
            <a:ext cx="61926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Health Centers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502 centers for adult, 193 – for child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All regions (83) covered</a:t>
            </a:r>
          </a:p>
          <a:p>
            <a:endParaRPr lang="en-US" dirty="0" smtClean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50" y="5575300"/>
          <a:ext cx="8466150" cy="74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646"/>
                <a:gridCol w="338646"/>
                <a:gridCol w="338646"/>
                <a:gridCol w="338646"/>
                <a:gridCol w="338646"/>
                <a:gridCol w="338646"/>
                <a:gridCol w="338646"/>
                <a:gridCol w="338646"/>
                <a:gridCol w="338646"/>
                <a:gridCol w="338646"/>
                <a:gridCol w="338646"/>
                <a:gridCol w="338646"/>
                <a:gridCol w="338646"/>
                <a:gridCol w="338646"/>
                <a:gridCol w="338646"/>
                <a:gridCol w="338646"/>
                <a:gridCol w="338646"/>
                <a:gridCol w="338646"/>
                <a:gridCol w="338646"/>
                <a:gridCol w="338646"/>
                <a:gridCol w="338646"/>
                <a:gridCol w="338646"/>
                <a:gridCol w="338646"/>
                <a:gridCol w="338646"/>
                <a:gridCol w="338646"/>
              </a:tblGrid>
              <a:tr h="37068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21</a:t>
                      </a:r>
                      <a:endParaRPr lang="ru-RU" sz="12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27</a:t>
                      </a:r>
                      <a:endParaRPr lang="ru-RU" sz="12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33</a:t>
                      </a:r>
                      <a:endParaRPr lang="ru-RU" sz="12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36</a:t>
                      </a:r>
                      <a:endParaRPr lang="ru-RU" sz="12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00" marB="4570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42</a:t>
                      </a:r>
                      <a:endParaRPr lang="ru-RU" sz="12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00" marB="4570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48</a:t>
                      </a:r>
                      <a:endParaRPr lang="ru-RU" sz="12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00" marB="4570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54</a:t>
                      </a:r>
                      <a:endParaRPr lang="ru-RU" sz="12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00" marB="4570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60</a:t>
                      </a:r>
                      <a:endParaRPr lang="ru-RU" sz="12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00" marB="4570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66</a:t>
                      </a:r>
                      <a:endParaRPr lang="ru-RU" sz="12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00" marB="4570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72</a:t>
                      </a:r>
                      <a:endParaRPr lang="ru-RU" sz="12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75</a:t>
                      </a:r>
                      <a:endParaRPr lang="ru-RU" sz="12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78</a:t>
                      </a:r>
                      <a:endParaRPr lang="ru-RU" sz="12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81</a:t>
                      </a:r>
                      <a:endParaRPr lang="ru-RU" sz="12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84</a:t>
                      </a:r>
                      <a:endParaRPr lang="ru-RU" sz="12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87</a:t>
                      </a:r>
                      <a:endParaRPr lang="ru-RU" sz="12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90</a:t>
                      </a:r>
                      <a:endParaRPr lang="ru-RU" sz="12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93</a:t>
                      </a:r>
                      <a:endParaRPr lang="ru-RU" sz="12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96</a:t>
                      </a:r>
                      <a:endParaRPr lang="ru-RU" sz="12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99</a:t>
                      </a:r>
                      <a:endParaRPr lang="ru-RU" sz="1200" dirty="0"/>
                    </a:p>
                  </a:txBody>
                  <a:tcPr marL="91434" marR="91434" marT="45700" marB="45700"/>
                </a:tc>
              </a:tr>
              <a:tr h="37068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</a:t>
                      </a:r>
                      <a:endParaRPr lang="ru-RU" sz="10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</a:t>
                      </a:r>
                      <a:endParaRPr lang="ru-RU" sz="10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</a:t>
                      </a:r>
                      <a:endParaRPr lang="ru-RU" sz="10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</a:t>
                      </a:r>
                      <a:endParaRPr lang="ru-RU" sz="10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Др</a:t>
                      </a:r>
                      <a:endParaRPr lang="ru-RU" sz="1000" dirty="0"/>
                    </a:p>
                  </a:txBody>
                  <a:tcPr marL="91434" marR="91434" marT="45700" marB="4570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</a:t>
                      </a:r>
                      <a:endParaRPr lang="ru-RU" sz="10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Др</a:t>
                      </a:r>
                      <a:endParaRPr lang="ru-RU" sz="1000" dirty="0"/>
                    </a:p>
                  </a:txBody>
                  <a:tcPr marL="91434" marR="91434" marT="45700" marB="4570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</a:t>
                      </a:r>
                      <a:endParaRPr lang="ru-RU" sz="10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Др</a:t>
                      </a:r>
                      <a:endParaRPr lang="ru-RU" sz="1000" dirty="0"/>
                    </a:p>
                  </a:txBody>
                  <a:tcPr marL="91434" marR="91434" marT="45700" marB="4570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</a:t>
                      </a:r>
                      <a:endParaRPr lang="ru-RU" sz="10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Др</a:t>
                      </a:r>
                      <a:endParaRPr lang="ru-RU" sz="1000" dirty="0"/>
                    </a:p>
                  </a:txBody>
                  <a:tcPr marL="91434" marR="91434" marT="45700" marB="4570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</a:t>
                      </a:r>
                      <a:endParaRPr lang="ru-RU" sz="10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Др</a:t>
                      </a:r>
                      <a:endParaRPr lang="ru-RU" sz="1000" dirty="0"/>
                    </a:p>
                  </a:txBody>
                  <a:tcPr marL="91434" marR="91434" marT="45700" marB="4570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</a:t>
                      </a:r>
                      <a:endParaRPr lang="ru-RU" sz="10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Др</a:t>
                      </a:r>
                      <a:endParaRPr lang="ru-RU" sz="1000" dirty="0"/>
                    </a:p>
                  </a:txBody>
                  <a:tcPr marL="91434" marR="91434" marT="45700" marB="4570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</a:t>
                      </a:r>
                      <a:endParaRPr lang="ru-RU" sz="10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</a:t>
                      </a:r>
                      <a:endParaRPr lang="ru-RU" sz="10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</a:t>
                      </a:r>
                      <a:endParaRPr lang="ru-RU" sz="10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</a:t>
                      </a:r>
                      <a:endParaRPr lang="ru-RU" sz="10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</a:t>
                      </a:r>
                      <a:endParaRPr lang="ru-RU" sz="10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</a:t>
                      </a:r>
                      <a:endParaRPr lang="ru-RU" sz="10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</a:t>
                      </a:r>
                      <a:endParaRPr lang="ru-RU" sz="10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</a:t>
                      </a:r>
                      <a:endParaRPr lang="ru-RU" sz="10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</a:t>
                      </a:r>
                      <a:endParaRPr lang="ru-RU" sz="10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</a:t>
                      </a:r>
                      <a:endParaRPr lang="ru-RU" sz="1000" dirty="0"/>
                    </a:p>
                  </a:txBody>
                  <a:tcPr marL="91434" marR="91434" marT="45700" marB="4570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3568" y="3750486"/>
            <a:ext cx="66967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2"/>
                </a:solidFill>
              </a:rPr>
              <a:t>Dispanserisation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(clinical </a:t>
            </a:r>
            <a:r>
              <a:rPr lang="en-US" sz="2400" b="1" dirty="0" smtClean="0">
                <a:solidFill>
                  <a:schemeClr val="tx2"/>
                </a:solidFill>
              </a:rPr>
              <a:t>examination)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active for the whole population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paid by the insurance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content varies depending on the age and sex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9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3"/>
          <p:cNvSpPr txBox="1">
            <a:spLocks noChangeArrowheads="1"/>
          </p:cNvSpPr>
          <p:nvPr/>
        </p:nvSpPr>
        <p:spPr bwMode="auto">
          <a:xfrm>
            <a:off x="395288" y="115888"/>
            <a:ext cx="8374062" cy="6492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US" sz="2400" b="1" dirty="0"/>
              <a:t>Prevention. Targets for </a:t>
            </a:r>
            <a:r>
              <a:rPr lang="en-US" sz="2400" b="1" dirty="0" smtClean="0"/>
              <a:t>2020</a:t>
            </a:r>
          </a:p>
          <a:p>
            <a:pPr>
              <a:defRPr/>
            </a:pPr>
            <a:r>
              <a:rPr lang="ru-RU" dirty="0" smtClean="0"/>
              <a:t>(</a:t>
            </a:r>
            <a:r>
              <a:rPr lang="en-US" i="1" dirty="0" smtClean="0"/>
              <a:t>Ministry of Health of the Russian Federation)</a:t>
            </a:r>
            <a:endParaRPr lang="ru-RU" dirty="0"/>
          </a:p>
        </p:txBody>
      </p:sp>
      <p:sp>
        <p:nvSpPr>
          <p:cNvPr id="15" name="Номер слайда 34"/>
          <p:cNvSpPr>
            <a:spLocks noGrp="1"/>
          </p:cNvSpPr>
          <p:nvPr>
            <p:ph type="sldNum" sz="quarter" idx="12"/>
          </p:nvPr>
        </p:nvSpPr>
        <p:spPr>
          <a:xfrm>
            <a:off x="7046913" y="6519863"/>
            <a:ext cx="2133600" cy="365125"/>
          </a:xfrm>
        </p:spPr>
        <p:txBody>
          <a:bodyPr/>
          <a:lstStyle/>
          <a:p>
            <a:pPr>
              <a:defRPr/>
            </a:pPr>
            <a:fld id="{61318799-C9B8-429A-B801-7DC8C98460F4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971550" y="-26988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3450" y="1387881"/>
            <a:ext cx="2881313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400" b="1" i="1" u="none" strike="noStrike" kern="1200" baseline="0">
                <a:solidFill>
                  <a:srgbClr val="C0504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Tobacco using </a:t>
            </a:r>
            <a:endParaRPr lang="ru-RU" sz="1400" b="1" i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76600" y="1258788"/>
            <a:ext cx="3024188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400" b="1" i="1" u="none" strike="noStrike" kern="1200" baseline="0">
                <a:solidFill>
                  <a:srgbClr val="C0504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</a:rPr>
              <a:t>Salt </a:t>
            </a:r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</a:rPr>
              <a:t>intake in the adult population</a:t>
            </a:r>
            <a:endParaRPr lang="ru-RU" sz="1400" b="1" i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084888" y="1258787"/>
            <a:ext cx="3059112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400" b="1" i="1" u="none" strike="noStrike" kern="1200" baseline="0">
                <a:solidFill>
                  <a:srgbClr val="C0504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</a:rPr>
              <a:t>Low consumption of </a:t>
            </a: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</a:rPr>
              <a:t>Fruits, </a:t>
            </a:r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</a:rPr>
              <a:t>Vegetables</a:t>
            </a:r>
            <a:endParaRPr lang="ru-RU" sz="1400" b="1" i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9224" name="Диаграмма 28"/>
          <p:cNvGraphicFramePr>
            <a:graphicFrameLocks/>
          </p:cNvGraphicFramePr>
          <p:nvPr/>
        </p:nvGraphicFramePr>
        <p:xfrm>
          <a:off x="107950" y="1844675"/>
          <a:ext cx="2879725" cy="210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2" r:id="rId4" imgW="2877561" imgH="2103302" progId="Excel.Sheet.8">
                  <p:embed/>
                </p:oleObj>
              </mc:Choice>
              <mc:Fallback>
                <p:oleObj r:id="rId4" imgW="2877561" imgH="2103302" progId="Excel.Sheet.8">
                  <p:embed/>
                  <p:pic>
                    <p:nvPicPr>
                      <p:cNvPr id="0" name="Picture 18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844675"/>
                        <a:ext cx="2879725" cy="210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Диаграмма 29"/>
          <p:cNvGraphicFramePr>
            <a:graphicFrameLocks/>
          </p:cNvGraphicFramePr>
          <p:nvPr/>
        </p:nvGraphicFramePr>
        <p:xfrm>
          <a:off x="3132138" y="1844675"/>
          <a:ext cx="2879725" cy="210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3" r:id="rId7" imgW="2877561" imgH="2103302" progId="Excel.Sheet.8">
                  <p:embed/>
                </p:oleObj>
              </mc:Choice>
              <mc:Fallback>
                <p:oleObj r:id="rId7" imgW="2877561" imgH="2103302" progId="Excel.Sheet.8">
                  <p:embed/>
                  <p:pic>
                    <p:nvPicPr>
                      <p:cNvPr id="0" name="Picture 18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844675"/>
                        <a:ext cx="2879725" cy="210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Диаграмма 30"/>
          <p:cNvGraphicFramePr>
            <a:graphicFrameLocks/>
          </p:cNvGraphicFramePr>
          <p:nvPr/>
        </p:nvGraphicFramePr>
        <p:xfrm>
          <a:off x="6191250" y="1844675"/>
          <a:ext cx="2881313" cy="210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4" r:id="rId10" imgW="2877561" imgH="2103302" progId="Excel.Sheet.8">
                  <p:embed/>
                </p:oleObj>
              </mc:Choice>
              <mc:Fallback>
                <p:oleObj r:id="rId10" imgW="2877561" imgH="2103302" progId="Excel.Sheet.8">
                  <p:embed/>
                  <p:pic>
                    <p:nvPicPr>
                      <p:cNvPr id="0" name="Picture 189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0" y="1844675"/>
                        <a:ext cx="2881313" cy="210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540544" y="4266319"/>
            <a:ext cx="424815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i="1" dirty="0">
                <a:solidFill>
                  <a:srgbClr val="C0504D">
                    <a:lumMod val="75000"/>
                  </a:srgbClr>
                </a:solidFill>
              </a:rPr>
              <a:t>H</a:t>
            </a:r>
            <a:r>
              <a:rPr lang="en-US" sz="1400" b="1" i="1" dirty="0" smtClean="0">
                <a:solidFill>
                  <a:srgbClr val="C0504D">
                    <a:lumMod val="75000"/>
                  </a:srgbClr>
                </a:solidFill>
              </a:rPr>
              <a:t>igh </a:t>
            </a:r>
            <a:r>
              <a:rPr lang="en-US" sz="1400" b="1" i="1" dirty="0">
                <a:solidFill>
                  <a:srgbClr val="C0504D">
                    <a:lumMod val="75000"/>
                  </a:srgbClr>
                </a:solidFill>
              </a:rPr>
              <a:t>blood pressure</a:t>
            </a:r>
            <a:r>
              <a:rPr lang="en-US" sz="1400" dirty="0"/>
              <a:t>	</a:t>
            </a:r>
          </a:p>
          <a:p>
            <a:r>
              <a:rPr lang="en-US" sz="1400" dirty="0"/>
              <a:t>	</a:t>
            </a:r>
          </a:p>
        </p:txBody>
      </p:sp>
      <p:graphicFrame>
        <p:nvGraphicFramePr>
          <p:cNvPr id="9228" name="Диаграмма 32"/>
          <p:cNvGraphicFramePr>
            <a:graphicFrameLocks/>
          </p:cNvGraphicFramePr>
          <p:nvPr/>
        </p:nvGraphicFramePr>
        <p:xfrm>
          <a:off x="1042988" y="4751388"/>
          <a:ext cx="2881312" cy="210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5" r:id="rId13" imgW="2883658" imgH="2103302" progId="Excel.Sheet.8">
                  <p:embed/>
                </p:oleObj>
              </mc:Choice>
              <mc:Fallback>
                <p:oleObj r:id="rId13" imgW="2883658" imgH="2103302" progId="Excel.Sheet.8">
                  <p:embed/>
                  <p:pic>
                    <p:nvPicPr>
                      <p:cNvPr id="0" name="Picture 190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751388"/>
                        <a:ext cx="2881312" cy="210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9" name="Диаграмма 33"/>
          <p:cNvGraphicFramePr>
            <a:graphicFrameLocks/>
          </p:cNvGraphicFramePr>
          <p:nvPr/>
        </p:nvGraphicFramePr>
        <p:xfrm>
          <a:off x="5076825" y="4751388"/>
          <a:ext cx="2879725" cy="210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6" r:id="rId16" imgW="2877561" imgH="2103302" progId="Excel.Sheet.8">
                  <p:embed/>
                </p:oleObj>
              </mc:Choice>
              <mc:Fallback>
                <p:oleObj r:id="rId16" imgW="2877561" imgH="2103302" progId="Excel.Sheet.8">
                  <p:embed/>
                  <p:pic>
                    <p:nvPicPr>
                      <p:cNvPr id="0" name="Picture 191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751388"/>
                        <a:ext cx="2879725" cy="210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4809723" y="4374040"/>
            <a:ext cx="388937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400" b="1" i="1" u="none" strike="noStrike" kern="1200" baseline="0">
                <a:solidFill>
                  <a:srgbClr val="C0504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Hyper-cholesterol</a:t>
            </a:r>
            <a:endParaRPr lang="ru-RU" sz="1400" b="1" i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24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4" name="Picture 2" descr="http://1.bp.blogspot.com/_nDIaXzJuC_U/TIZCz9mpT8I/AAAAAAAAACk/gpqwDK6gWOc/s1600/Thanks_mcHT_Smiley-v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17032"/>
            <a:ext cx="3609975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2420888"/>
            <a:ext cx="7065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Thank you for your attention!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5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8229600" y="1714500"/>
            <a:ext cx="744538" cy="4678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426997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</a:rPr>
              <a:t>Life expectancy in the Russian Federation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  <p:pic>
        <p:nvPicPr>
          <p:cNvPr id="6148" name="Object 3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1290638"/>
            <a:ext cx="7831137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8281988" y="2143125"/>
            <a:ext cx="6477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8281988" y="3214688"/>
            <a:ext cx="647700" cy="6477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8281988" y="4352925"/>
            <a:ext cx="647700" cy="6477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51652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8280400" y="2270125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1"/>
                </a:solidFill>
              </a:rPr>
              <a:t>76,1</a:t>
            </a: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8196263" y="3357563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1"/>
                </a:solidFill>
              </a:rPr>
              <a:t>70,3</a:t>
            </a:r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8286750" y="4500563"/>
            <a:ext cx="687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6</a:t>
            </a:r>
            <a:r>
              <a:rPr lang="ru-RU" sz="2000" b="1">
                <a:solidFill>
                  <a:schemeClr val="bg1"/>
                </a:solidFill>
              </a:rPr>
              <a:t>4,3</a:t>
            </a:r>
          </a:p>
        </p:txBody>
      </p:sp>
      <p:sp>
        <p:nvSpPr>
          <p:cNvPr id="6155" name="Text Box 13"/>
          <p:cNvSpPr txBox="1">
            <a:spLocks noChangeArrowheads="1"/>
          </p:cNvSpPr>
          <p:nvPr/>
        </p:nvSpPr>
        <p:spPr bwMode="auto">
          <a:xfrm>
            <a:off x="8280400" y="6003925"/>
            <a:ext cx="649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244746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499992" y="1556792"/>
            <a:ext cx="4320480" cy="2016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3"/>
          <p:cNvSpPr txBox="1">
            <a:spLocks noChangeArrowheads="1"/>
          </p:cNvSpPr>
          <p:nvPr/>
        </p:nvSpPr>
        <p:spPr bwMode="auto">
          <a:xfrm>
            <a:off x="395536" y="116632"/>
            <a:ext cx="8373616" cy="6480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b="1" dirty="0"/>
              <a:t>The current </a:t>
            </a:r>
            <a:r>
              <a:rPr lang="en-US" sz="2800" b="1" dirty="0" smtClean="0"/>
              <a:t>situation. Challenges</a:t>
            </a:r>
            <a:endParaRPr lang="ru-RU" sz="2800" b="1" dirty="0"/>
          </a:p>
        </p:txBody>
      </p:sp>
      <p:sp>
        <p:nvSpPr>
          <p:cNvPr id="15" name="Номер слайда 34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pPr>
              <a:defRPr/>
            </a:pPr>
            <a:fld id="{9CA9515C-AF42-42B2-98C8-B982A52512C3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971600" y="-27384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1700808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>
              <a:buFont typeface="Wingdings" pitchFamily="2" charset="2"/>
              <a:buChar char="v"/>
            </a:pPr>
            <a:r>
              <a:rPr lang="en-US" i="1" dirty="0"/>
              <a:t>cardiovascular disease,</a:t>
            </a:r>
          </a:p>
          <a:p>
            <a:pPr indent="357188">
              <a:buFont typeface="Wingdings" pitchFamily="2" charset="2"/>
              <a:buChar char="v"/>
            </a:pPr>
            <a:r>
              <a:rPr lang="en-US" i="1" dirty="0"/>
              <a:t>cancer,</a:t>
            </a:r>
          </a:p>
          <a:p>
            <a:pPr indent="357188">
              <a:buFont typeface="Wingdings" pitchFamily="2" charset="2"/>
              <a:buChar char="v"/>
            </a:pPr>
            <a:r>
              <a:rPr lang="en-US" i="1" dirty="0"/>
              <a:t>diabetes,</a:t>
            </a:r>
          </a:p>
          <a:p>
            <a:pPr indent="357188">
              <a:buFont typeface="Wingdings" pitchFamily="2" charset="2"/>
              <a:buChar char="v"/>
            </a:pPr>
            <a:r>
              <a:rPr lang="en-US" i="1" dirty="0"/>
              <a:t>chronic </a:t>
            </a:r>
            <a:r>
              <a:rPr lang="en-US" i="1" dirty="0" smtClean="0"/>
              <a:t>pulmonary </a:t>
            </a:r>
            <a:r>
              <a:rPr lang="en-US" i="1" dirty="0"/>
              <a:t>disease</a:t>
            </a:r>
            <a:endParaRPr lang="ru-RU" i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4005064"/>
            <a:ext cx="1656184" cy="10801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80%</a:t>
            </a:r>
          </a:p>
          <a:p>
            <a:pPr algn="ctr"/>
            <a:r>
              <a:rPr lang="en-US" dirty="0" smtClean="0"/>
              <a:t>of </a:t>
            </a:r>
            <a:r>
              <a:rPr lang="en-US" dirty="0"/>
              <a:t>the mortality causes</a:t>
            </a:r>
            <a:endParaRPr lang="ru-RU" dirty="0"/>
          </a:p>
        </p:txBody>
      </p:sp>
      <p:graphicFrame>
        <p:nvGraphicFramePr>
          <p:cNvPr id="10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711490"/>
              </p:ext>
            </p:extLst>
          </p:nvPr>
        </p:nvGraphicFramePr>
        <p:xfrm>
          <a:off x="188913" y="1557338"/>
          <a:ext cx="4406900" cy="296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35" name="Лист" r:id="rId4" imgW="5200681" imgH="3495640" progId="Excel.Sheet.8">
                  <p:embed/>
                </p:oleObj>
              </mc:Choice>
              <mc:Fallback>
                <p:oleObj name="Лист" r:id="rId4" imgW="5200681" imgH="349564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3" y="1557338"/>
                        <a:ext cx="4406900" cy="296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23528" y="101476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/>
              <a:t>Mortality structure  in the Russian Federation (</a:t>
            </a:r>
            <a:r>
              <a:rPr lang="en-US" sz="1400" i="1" dirty="0" err="1"/>
              <a:t>Rosstat</a:t>
            </a:r>
            <a:r>
              <a:rPr lang="en-US" sz="1400" i="1" dirty="0"/>
              <a:t>, 2010)</a:t>
            </a:r>
            <a:endParaRPr lang="ru-RU" sz="1400" i="1" dirty="0" smtClean="0"/>
          </a:p>
        </p:txBody>
      </p:sp>
      <p:sp>
        <p:nvSpPr>
          <p:cNvPr id="17" name="Стрелка вниз 16"/>
          <p:cNvSpPr/>
          <p:nvPr/>
        </p:nvSpPr>
        <p:spPr>
          <a:xfrm>
            <a:off x="6084168" y="3356992"/>
            <a:ext cx="936104" cy="720080"/>
          </a:xfrm>
          <a:prstGeom prst="downArrow">
            <a:avLst/>
          </a:prstGeom>
          <a:solidFill>
            <a:srgbClr val="0070C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3"/>
          <p:cNvSpPr>
            <a:spLocks noChangeArrowheads="1"/>
          </p:cNvSpPr>
          <p:nvPr/>
        </p:nvSpPr>
        <p:spPr bwMode="auto">
          <a:xfrm>
            <a:off x="539204" y="5523815"/>
            <a:ext cx="8353623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Calibri" pitchFamily="34" charset="0"/>
              </a:rPr>
              <a:t>on persons under the age of 60, have 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39.7%</a:t>
            </a:r>
            <a:r>
              <a:rPr lang="en-US" sz="2000" b="1" dirty="0">
                <a:solidFill>
                  <a:srgbClr val="002060"/>
                </a:solidFill>
                <a:latin typeface="Calibri" pitchFamily="34" charset="0"/>
              </a:rPr>
              <a:t> of all deaths</a:t>
            </a:r>
            <a:endParaRPr lang="ru-RU" sz="2000" b="1" dirty="0">
              <a:solidFill>
                <a:srgbClr val="002060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3"/>
          <p:cNvSpPr txBox="1">
            <a:spLocks noChangeArrowheads="1"/>
          </p:cNvSpPr>
          <p:nvPr/>
        </p:nvSpPr>
        <p:spPr bwMode="auto">
          <a:xfrm>
            <a:off x="395288" y="115888"/>
            <a:ext cx="8374062" cy="7928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ru-RU" sz="2000" b="1" dirty="0" smtClean="0">
              <a:latin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</a:rPr>
              <a:t>NCD risk factors</a:t>
            </a:r>
            <a:endParaRPr lang="ru-RU" sz="2400" b="1" dirty="0">
              <a:latin typeface="Calibri" pitchFamily="34" charset="0"/>
            </a:endParaRPr>
          </a:p>
          <a:p>
            <a:pPr>
              <a:defRPr/>
            </a:pPr>
            <a:endParaRPr lang="ru-RU" sz="2000" b="1" dirty="0"/>
          </a:p>
        </p:txBody>
      </p:sp>
      <p:sp>
        <p:nvSpPr>
          <p:cNvPr id="15" name="Номер слайда 34"/>
          <p:cNvSpPr>
            <a:spLocks noGrp="1"/>
          </p:cNvSpPr>
          <p:nvPr>
            <p:ph type="sldNum" sz="quarter" idx="12"/>
          </p:nvPr>
        </p:nvSpPr>
        <p:spPr>
          <a:xfrm>
            <a:off x="7046913" y="6519863"/>
            <a:ext cx="2133600" cy="365125"/>
          </a:xfrm>
        </p:spPr>
        <p:txBody>
          <a:bodyPr/>
          <a:lstStyle/>
          <a:p>
            <a:pPr>
              <a:defRPr/>
            </a:pPr>
            <a:fld id="{E1D4B1E7-2314-4BEA-8AD1-DB25A336544D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971550" y="-26988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437287"/>
              </p:ext>
            </p:extLst>
          </p:nvPr>
        </p:nvGraphicFramePr>
        <p:xfrm>
          <a:off x="112713" y="1773238"/>
          <a:ext cx="8834437" cy="331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597" name="Лист" r:id="rId4" imgW="9372617" imgH="2448028" progId="Excel.Sheet.8">
                  <p:embed/>
                </p:oleObj>
              </mc:Choice>
              <mc:Fallback>
                <p:oleObj name="Лист" r:id="rId4" imgW="9372617" imgH="2448028" progId="Excel.Sheet.8">
                  <p:embed/>
                  <p:pic>
                    <p:nvPicPr>
                      <p:cNvPr id="0" name="Picture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3" y="1773238"/>
                        <a:ext cx="8834437" cy="3319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705790" y="1916831"/>
            <a:ext cx="390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dirty="0"/>
              <a:t>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89070" y="2101775"/>
            <a:ext cx="714375" cy="19752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42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3"/>
          <p:cNvSpPr txBox="1">
            <a:spLocks noChangeArrowheads="1"/>
          </p:cNvSpPr>
          <p:nvPr/>
        </p:nvSpPr>
        <p:spPr bwMode="auto">
          <a:xfrm>
            <a:off x="395288" y="115888"/>
            <a:ext cx="8497192" cy="12248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prstClr val="white"/>
                </a:solidFill>
              </a:rPr>
              <a:t>Dynamics </a:t>
            </a:r>
            <a:r>
              <a:rPr lang="en-US" sz="2000" b="1" dirty="0">
                <a:solidFill>
                  <a:prstClr val="white"/>
                </a:solidFill>
              </a:rPr>
              <a:t>of the mortality from diseases of the circulatory system</a:t>
            </a:r>
          </a:p>
          <a:p>
            <a:pPr>
              <a:defRPr/>
            </a:pPr>
            <a:r>
              <a:rPr lang="en-US" sz="2000" dirty="0">
                <a:solidFill>
                  <a:prstClr val="white"/>
                </a:solidFill>
              </a:rPr>
              <a:t>(Number of deaths per 100,000 population. </a:t>
            </a:r>
            <a:r>
              <a:rPr lang="en-US" sz="2000" dirty="0" err="1">
                <a:solidFill>
                  <a:prstClr val="white"/>
                </a:solidFill>
              </a:rPr>
              <a:t>Rosstat</a:t>
            </a:r>
            <a:r>
              <a:rPr lang="en-US" sz="2000" dirty="0">
                <a:solidFill>
                  <a:prstClr val="white"/>
                </a:solidFill>
              </a:rPr>
              <a:t>, 2013)</a:t>
            </a:r>
            <a:endParaRPr lang="ru-RU" sz="2000" i="1" dirty="0">
              <a:solidFill>
                <a:prstClr val="white"/>
              </a:solidFill>
            </a:endParaRPr>
          </a:p>
        </p:txBody>
      </p:sp>
      <p:sp>
        <p:nvSpPr>
          <p:cNvPr id="15" name="Номер слайда 34"/>
          <p:cNvSpPr>
            <a:spLocks noGrp="1"/>
          </p:cNvSpPr>
          <p:nvPr>
            <p:ph type="sldNum" sz="quarter" idx="12"/>
          </p:nvPr>
        </p:nvSpPr>
        <p:spPr>
          <a:xfrm>
            <a:off x="7046913" y="6519863"/>
            <a:ext cx="2133600" cy="365125"/>
          </a:xfrm>
        </p:spPr>
        <p:txBody>
          <a:bodyPr/>
          <a:lstStyle/>
          <a:p>
            <a:pPr>
              <a:defRPr/>
            </a:pPr>
            <a:fld id="{E1D4B1E7-2314-4BEA-8AD1-DB25A33654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971550" y="-26988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00387" name="Picture 3" descr="C:\Users\Best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513390" cy="427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09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3"/>
          <p:cNvSpPr txBox="1">
            <a:spLocks noChangeArrowheads="1"/>
          </p:cNvSpPr>
          <p:nvPr/>
        </p:nvSpPr>
        <p:spPr bwMode="auto">
          <a:xfrm>
            <a:off x="395288" y="132463"/>
            <a:ext cx="8374062" cy="10088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The mortality rates from diseases of the circulatory system </a:t>
            </a:r>
            <a:endParaRPr lang="en-US" sz="20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100 thousand people)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5" name="Номер слайда 34"/>
          <p:cNvSpPr>
            <a:spLocks noGrp="1"/>
          </p:cNvSpPr>
          <p:nvPr>
            <p:ph type="sldNum" sz="quarter" idx="12"/>
          </p:nvPr>
        </p:nvSpPr>
        <p:spPr>
          <a:xfrm>
            <a:off x="7046913" y="6519863"/>
            <a:ext cx="2133600" cy="365125"/>
          </a:xfrm>
        </p:spPr>
        <p:txBody>
          <a:bodyPr/>
          <a:lstStyle/>
          <a:p>
            <a:pPr>
              <a:defRPr/>
            </a:pPr>
            <a:fld id="{E1D4B1E7-2314-4BEA-8AD1-DB25A336544D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971550" y="-26988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3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959769"/>
              </p:ext>
            </p:extLst>
          </p:nvPr>
        </p:nvGraphicFramePr>
        <p:xfrm>
          <a:off x="450785" y="1319560"/>
          <a:ext cx="8394700" cy="5046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156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50" name="Picture 2" descr="C:\Users\User\Desktop\картинки для презентации\зак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2540000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13"/>
          <p:cNvSpPr txBox="1">
            <a:spLocks noChangeArrowheads="1"/>
          </p:cNvSpPr>
          <p:nvPr/>
        </p:nvSpPr>
        <p:spPr bwMode="auto">
          <a:xfrm>
            <a:off x="395288" y="115888"/>
            <a:ext cx="8374062" cy="6492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US" sz="2400" b="1" dirty="0" smtClean="0"/>
              <a:t>New “Tobacco Law” in Russia</a:t>
            </a:r>
            <a:endParaRPr lang="ru-RU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71550" y="-26988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63888" y="24208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/>
              <a:t>valid from June 1, </a:t>
            </a:r>
            <a:r>
              <a:rPr lang="en-US" sz="2400" dirty="0" smtClean="0"/>
              <a:t>2013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/>
              <a:t>3 stages - 2013, 2014 and </a:t>
            </a:r>
            <a:r>
              <a:rPr lang="en-US" sz="2400" dirty="0" smtClean="0"/>
              <a:t>2015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/>
              <a:t>smoke-free places, limiting the sale </a:t>
            </a:r>
            <a:r>
              <a:rPr lang="en-US" sz="2400" dirty="0" smtClean="0"/>
              <a:t>of cigarettes, increase price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3738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картинки для презентации\о законе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5"/>
          <a:stretch/>
        </p:blipFill>
        <p:spPr bwMode="auto">
          <a:xfrm>
            <a:off x="251520" y="620689"/>
            <a:ext cx="8579715" cy="57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40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t="11346" r="12206" b="6250"/>
          <a:stretch/>
        </p:blipFill>
        <p:spPr bwMode="auto">
          <a:xfrm>
            <a:off x="-468560" y="908720"/>
            <a:ext cx="9854774" cy="585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3"/>
          <p:cNvSpPr txBox="1">
            <a:spLocks noChangeArrowheads="1"/>
          </p:cNvSpPr>
          <p:nvPr/>
        </p:nvSpPr>
        <p:spPr bwMode="auto">
          <a:xfrm>
            <a:off x="395288" y="115888"/>
            <a:ext cx="8374062" cy="6492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US" sz="2400" b="1" dirty="0" smtClean="0"/>
              <a:t>National project “Healthy Russia”</a:t>
            </a:r>
            <a:endParaRPr lang="ru-RU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971550" y="-26988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2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10063</TotalTime>
  <Words>309</Words>
  <Application>Microsoft Office PowerPoint</Application>
  <PresentationFormat>Экран (4:3)</PresentationFormat>
  <Paragraphs>110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Лист</vt:lpstr>
      <vt:lpstr>Лист Microsoft Excel 97-2003</vt:lpstr>
      <vt:lpstr>Презентация PowerPoint</vt:lpstr>
      <vt:lpstr>Life expectancy in the Russian Federation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Направления развития медицинскойнауки</dc:title>
  <dc:creator>Apple</dc:creator>
  <cp:lastModifiedBy>User</cp:lastModifiedBy>
  <cp:revision>1126</cp:revision>
  <cp:lastPrinted>2013-03-28T10:33:59Z</cp:lastPrinted>
  <dcterms:created xsi:type="dcterms:W3CDTF">2012-08-30T01:27:20Z</dcterms:created>
  <dcterms:modified xsi:type="dcterms:W3CDTF">2013-06-04T14:00:15Z</dcterms:modified>
</cp:coreProperties>
</file>