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1243FA-F7C4-466B-8585-B0C985B6A49F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E620E35-C8FF-4B61-B5AD-1D1AF478C07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664" y="1524000"/>
            <a:ext cx="7419536" cy="2301240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 smtClean="0"/>
              <a:t>Ncd’s</a:t>
            </a:r>
            <a:r>
              <a:rPr lang="en-US" sz="6000" dirty="0" smtClean="0"/>
              <a:t> overview in </a:t>
            </a:r>
            <a:r>
              <a:rPr lang="en-US" sz="6000" dirty="0" err="1" smtClean="0"/>
              <a:t>palestine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038600"/>
            <a:ext cx="6480048" cy="1752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Dr. </a:t>
            </a:r>
            <a:r>
              <a:rPr lang="en-US" sz="2800" dirty="0" err="1" smtClean="0"/>
              <a:t>Ramez</a:t>
            </a:r>
            <a:r>
              <a:rPr lang="en-US" sz="2800" dirty="0" smtClean="0"/>
              <a:t> </a:t>
            </a:r>
            <a:r>
              <a:rPr lang="en-US" sz="2800" dirty="0" err="1" smtClean="0"/>
              <a:t>Dweikat</a:t>
            </a:r>
            <a:endParaRPr lang="en-US" sz="2800" dirty="0" smtClean="0"/>
          </a:p>
          <a:p>
            <a:pPr algn="l"/>
            <a:r>
              <a:rPr lang="en-US" sz="2800" dirty="0" smtClean="0"/>
              <a:t>MD </a:t>
            </a:r>
            <a:r>
              <a:rPr lang="en-US" sz="2800" dirty="0" err="1" smtClean="0"/>
              <a:t>Diabetologist</a:t>
            </a:r>
            <a:endParaRPr lang="en-US" sz="2800" dirty="0" smtClean="0"/>
          </a:p>
          <a:p>
            <a:pPr algn="l"/>
            <a:r>
              <a:rPr lang="en-US" sz="2800" dirty="0" smtClean="0"/>
              <a:t>Director of NCD’s Department</a:t>
            </a:r>
          </a:p>
          <a:p>
            <a:pPr algn="l"/>
            <a:r>
              <a:rPr lang="en-US" sz="2800" dirty="0" smtClean="0"/>
              <a:t>PHC &amp; Public Health, MOH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29557"/>
            <a:ext cx="1202436" cy="965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649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NCD’s Burden In Palestine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STEPS survey 2010-2011(n: 6957,15 - 64 years)</a:t>
            </a:r>
          </a:p>
          <a:p>
            <a:pPr lvl="1"/>
            <a:r>
              <a:rPr lang="en-US" dirty="0" smtClean="0"/>
              <a:t>Diseases</a:t>
            </a:r>
          </a:p>
          <a:p>
            <a:pPr lvl="2"/>
            <a:r>
              <a:rPr lang="en-US" dirty="0" smtClean="0"/>
              <a:t>HTN 35.8%</a:t>
            </a:r>
          </a:p>
          <a:p>
            <a:pPr lvl="2"/>
            <a:r>
              <a:rPr lang="en-US" dirty="0" smtClean="0"/>
              <a:t>T2DM 13.0 %</a:t>
            </a:r>
          </a:p>
          <a:p>
            <a:pPr lvl="2"/>
            <a:r>
              <a:rPr lang="en-US" dirty="0" smtClean="0"/>
              <a:t>High </a:t>
            </a:r>
            <a:r>
              <a:rPr lang="en-US" dirty="0"/>
              <a:t>Total Cholesterol 36.5</a:t>
            </a:r>
            <a:r>
              <a:rPr lang="en-US" dirty="0" smtClean="0"/>
              <a:t>%</a:t>
            </a:r>
          </a:p>
          <a:p>
            <a:pPr lvl="2"/>
            <a:r>
              <a:rPr lang="en-US" dirty="0" smtClean="0"/>
              <a:t>Overweight 56.8%, Obesity 26.8%</a:t>
            </a:r>
          </a:p>
          <a:p>
            <a:pPr lvl="1"/>
            <a:r>
              <a:rPr lang="en-US" dirty="0" smtClean="0"/>
              <a:t>Risk factors</a:t>
            </a:r>
          </a:p>
          <a:p>
            <a:pPr lvl="2"/>
            <a:r>
              <a:rPr lang="en-US" dirty="0" smtClean="0"/>
              <a:t>Smoking 20.2%</a:t>
            </a:r>
          </a:p>
          <a:p>
            <a:pPr lvl="2"/>
            <a:r>
              <a:rPr lang="en-US" dirty="0"/>
              <a:t>Inadequate diet </a:t>
            </a:r>
            <a:r>
              <a:rPr lang="en-US" dirty="0" smtClean="0"/>
              <a:t>85.9%</a:t>
            </a:r>
          </a:p>
          <a:p>
            <a:pPr lvl="2"/>
            <a:r>
              <a:rPr lang="en-US" dirty="0" smtClean="0"/>
              <a:t>Inadequate physical activity </a:t>
            </a:r>
            <a:r>
              <a:rPr lang="en-US" dirty="0"/>
              <a:t>75.3</a:t>
            </a:r>
            <a:r>
              <a:rPr lang="en-US" dirty="0" smtClean="0"/>
              <a:t>%</a:t>
            </a:r>
          </a:p>
          <a:p>
            <a:pPr lvl="2"/>
            <a:r>
              <a:rPr lang="en-US" dirty="0" smtClean="0"/>
              <a:t>No risk factor 1.0%, more than 3 RF’s 47.8%</a:t>
            </a:r>
          </a:p>
          <a:p>
            <a:pPr marL="44805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4400" dirty="0">
              <a:ea typeface="Times New Roman"/>
              <a:cs typeface="Arial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29557"/>
            <a:ext cx="1202436" cy="965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552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order to fight against NCD’s and their risk factors: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2243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NCD’s department under primary health care has been established</a:t>
            </a:r>
          </a:p>
          <a:p>
            <a:r>
              <a:rPr lang="en-US" dirty="0"/>
              <a:t>N</a:t>
            </a:r>
            <a:r>
              <a:rPr lang="en-US" dirty="0" smtClean="0"/>
              <a:t>ational policy and strategic  plan   for prevention and management of NCD’s (2010 – 2015) has been conducted</a:t>
            </a:r>
          </a:p>
          <a:p>
            <a:r>
              <a:rPr lang="en-US" dirty="0" smtClean="0"/>
              <a:t>focal points were assigned for:</a:t>
            </a:r>
          </a:p>
          <a:p>
            <a:pPr lvl="1"/>
            <a:r>
              <a:rPr lang="en-US" dirty="0" smtClean="0"/>
              <a:t>NCD’s</a:t>
            </a:r>
          </a:p>
          <a:p>
            <a:pPr lvl="1"/>
            <a:r>
              <a:rPr lang="en-US" dirty="0" smtClean="0"/>
              <a:t>Tobacco control</a:t>
            </a:r>
          </a:p>
          <a:p>
            <a:pPr lvl="1"/>
            <a:r>
              <a:rPr lang="en-US" dirty="0" smtClean="0"/>
              <a:t>Elderly health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multisectoral</a:t>
            </a:r>
            <a:r>
              <a:rPr lang="en-US" dirty="0" smtClean="0"/>
              <a:t> committees were constituted for:</a:t>
            </a:r>
          </a:p>
          <a:p>
            <a:pPr lvl="1"/>
            <a:r>
              <a:rPr lang="en-US" dirty="0" smtClean="0"/>
              <a:t>NCD’s</a:t>
            </a:r>
          </a:p>
          <a:p>
            <a:pPr lvl="1"/>
            <a:r>
              <a:rPr lang="en-US" dirty="0" smtClean="0"/>
              <a:t>Tobacco control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29557"/>
            <a:ext cx="1202436" cy="965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159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 committees consist of representatives from: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51038"/>
            <a:ext cx="4191000" cy="37785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Ministry of Heath</a:t>
            </a:r>
          </a:p>
          <a:p>
            <a:r>
              <a:rPr lang="en-US" sz="2800" dirty="0" smtClean="0"/>
              <a:t>Ministry of Education</a:t>
            </a:r>
          </a:p>
          <a:p>
            <a:r>
              <a:rPr lang="en-US" sz="2800" dirty="0" smtClean="0"/>
              <a:t>Ministry of Finance</a:t>
            </a:r>
          </a:p>
          <a:p>
            <a:r>
              <a:rPr lang="en-US" sz="2800" dirty="0" smtClean="0"/>
              <a:t>Ministry of Religion</a:t>
            </a:r>
          </a:p>
          <a:p>
            <a:r>
              <a:rPr lang="en-US" sz="2800" dirty="0" smtClean="0"/>
              <a:t>Ministry of Information</a:t>
            </a:r>
          </a:p>
          <a:p>
            <a:r>
              <a:rPr lang="en-US" sz="2800" dirty="0"/>
              <a:t>Ministry of Women's Affairs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29557"/>
            <a:ext cx="1202436" cy="965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19600" y="1951038"/>
            <a:ext cx="4724400" cy="39534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Ministry of Institutional Government</a:t>
            </a:r>
          </a:p>
          <a:p>
            <a:r>
              <a:rPr lang="en-US" sz="2800" dirty="0"/>
              <a:t>Supreme Council for Youth</a:t>
            </a:r>
          </a:p>
          <a:p>
            <a:r>
              <a:rPr lang="en-US" sz="2800" dirty="0"/>
              <a:t>Universities</a:t>
            </a:r>
          </a:p>
          <a:p>
            <a:r>
              <a:rPr lang="en-US" sz="2800" dirty="0"/>
              <a:t>NGO’s</a:t>
            </a:r>
          </a:p>
          <a:p>
            <a:r>
              <a:rPr lang="en-US" sz="2800" dirty="0"/>
              <a:t>UNRWA</a:t>
            </a:r>
          </a:p>
        </p:txBody>
      </p:sp>
    </p:spTree>
    <p:extLst>
      <p:ext uri="{BB962C8B-B14F-4D97-AF65-F5344CB8AC3E}">
        <p14:creationId xmlns:p14="http://schemas.microsoft.com/office/powerpoint/2010/main" val="35944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Interventions to reduce tobacco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Anti-tobacco legislation has been reviewed and a law has been accepted (2005)</a:t>
            </a:r>
          </a:p>
          <a:p>
            <a:r>
              <a:rPr lang="en-US" dirty="0" smtClean="0"/>
              <a:t>Taxes on tobacco products have been raised significantly</a:t>
            </a:r>
          </a:p>
          <a:p>
            <a:r>
              <a:rPr lang="en-US" dirty="0" smtClean="0"/>
              <a:t>All kinds of advertising for tobacco products are forbidden</a:t>
            </a:r>
          </a:p>
          <a:p>
            <a:r>
              <a:rPr lang="en-US" dirty="0" smtClean="0"/>
              <a:t>Selling tobacco products to under-aged children and near schools is forbidden</a:t>
            </a:r>
          </a:p>
          <a:p>
            <a:r>
              <a:rPr lang="en-US" dirty="0" smtClean="0"/>
              <a:t>National campaigns for tobacco cessation were done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29557"/>
            <a:ext cx="1202436" cy="965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406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Regarding improving the management of NCD’s in PHC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Palestine was the 1</a:t>
            </a:r>
            <a:r>
              <a:rPr lang="en-US" baseline="30000" dirty="0" smtClean="0"/>
              <a:t>st</a:t>
            </a:r>
            <a:r>
              <a:rPr lang="en-US" dirty="0" smtClean="0"/>
              <a:t> country in the region and the 2</a:t>
            </a:r>
            <a:r>
              <a:rPr lang="en-US" baseline="30000" dirty="0" smtClean="0"/>
              <a:t>nd</a:t>
            </a:r>
            <a:r>
              <a:rPr lang="en-US" dirty="0" smtClean="0"/>
              <a:t> in the world who started it implement the PEN (Package of Essential NCD interventions in primary care) </a:t>
            </a:r>
          </a:p>
          <a:p>
            <a:r>
              <a:rPr lang="en-US" dirty="0" smtClean="0"/>
              <a:t>This package aims to integrate NCD’s management in primary health care with a comprehensive approach.</a:t>
            </a:r>
          </a:p>
          <a:p>
            <a:r>
              <a:rPr lang="en-US" dirty="0" smtClean="0"/>
              <a:t>We started to implement the program as a Pilot in a small district called </a:t>
            </a:r>
            <a:r>
              <a:rPr lang="en-US" dirty="0" err="1" smtClean="0"/>
              <a:t>Salfeet</a:t>
            </a:r>
            <a:r>
              <a:rPr lang="en-US" dirty="0" smtClean="0"/>
              <a:t> which has 14 PHC clinics on 01/01/2013</a:t>
            </a:r>
          </a:p>
          <a:p>
            <a:r>
              <a:rPr lang="en-US" dirty="0" smtClean="0"/>
              <a:t>Pilot period was accepted to be 6 months and will end by 30/06/2013, after then the program </a:t>
            </a:r>
          </a:p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 will be expanded to the whole country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846570"/>
            <a:ext cx="1143000" cy="9175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1660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advantages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Comprehensive management for the major NCD’s (HTN, DM, Dyslipidemia, COPD)</a:t>
            </a:r>
          </a:p>
          <a:p>
            <a:r>
              <a:rPr lang="en-US" dirty="0" smtClean="0"/>
              <a:t>Risk reduction for cardiovascular end points</a:t>
            </a:r>
          </a:p>
          <a:p>
            <a:r>
              <a:rPr lang="en-US" dirty="0" smtClean="0"/>
              <a:t>Opportunistic screening for NCD’s for peoples who already have one or more risk factor</a:t>
            </a:r>
          </a:p>
          <a:p>
            <a:r>
              <a:rPr lang="en-US" dirty="0" smtClean="0"/>
              <a:t>Better utilization of the limited recourses</a:t>
            </a:r>
          </a:p>
          <a:p>
            <a:r>
              <a:rPr lang="en-US" dirty="0" smtClean="0"/>
              <a:t>Achieving equity </a:t>
            </a:r>
            <a:r>
              <a:rPr lang="en-US" dirty="0"/>
              <a:t>and social </a:t>
            </a:r>
            <a:r>
              <a:rPr lang="en-US" dirty="0" smtClean="0"/>
              <a:t>solidarity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29557"/>
            <a:ext cx="1202436" cy="965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285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To support implementing PEN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0772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New NCD’s patient file</a:t>
            </a:r>
          </a:p>
          <a:p>
            <a:r>
              <a:rPr lang="en-US" sz="3600" dirty="0" smtClean="0"/>
              <a:t>New NCD’s patient register at clinics</a:t>
            </a:r>
          </a:p>
          <a:p>
            <a:r>
              <a:rPr lang="en-US" sz="3600" dirty="0" smtClean="0"/>
              <a:t>New NCD’s database</a:t>
            </a:r>
          </a:p>
          <a:p>
            <a:r>
              <a:rPr lang="en-US" sz="3600" dirty="0" smtClean="0"/>
              <a:t>New NCD’s reporting system </a:t>
            </a:r>
          </a:p>
          <a:p>
            <a:pPr marL="36576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n-US" sz="6600" dirty="0" smtClean="0">
                <a:solidFill>
                  <a:srgbClr val="00B050"/>
                </a:solidFill>
              </a:rPr>
              <a:t>Were established</a:t>
            </a:r>
            <a:endParaRPr lang="en-US" sz="66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29557"/>
            <a:ext cx="1202436" cy="965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685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32251" cy="3886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971800"/>
            <a:ext cx="5181600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838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doni MT Condensed" pitchFamily="18" charset="0"/>
              </a:rPr>
              <a:t>The Aqsa Mosque</a:t>
            </a:r>
            <a:endParaRPr lang="en-US" sz="4800" dirty="0">
              <a:latin typeface="Bodoni MT Condense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81078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doni MT Condensed" pitchFamily="18" charset="0"/>
              </a:rPr>
              <a:t>Dom of The Rock</a:t>
            </a:r>
            <a:endParaRPr lang="en-US" sz="4800" dirty="0">
              <a:latin typeface="Bodoni MT Condensed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62000" y="5562600"/>
            <a:ext cx="1981200" cy="685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67400" y="1681843"/>
            <a:ext cx="1905000" cy="6858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9417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1625</TotalTime>
  <Words>409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Ncd’s overview in palestine</vt:lpstr>
      <vt:lpstr>NCD’s Burden In Palestine</vt:lpstr>
      <vt:lpstr>In order to fight against NCD’s and their risk factors:</vt:lpstr>
      <vt:lpstr>National committees consist of representatives from:</vt:lpstr>
      <vt:lpstr>Interventions to reduce tobacco consumption</vt:lpstr>
      <vt:lpstr>Regarding improving the management of NCD’s in PHC</vt:lpstr>
      <vt:lpstr>PEN advantages :</vt:lpstr>
      <vt:lpstr>To support implementing PEN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Ncd’s overview in palestine</dc:title>
  <dc:creator>dr.ramez</dc:creator>
  <cp:lastModifiedBy>dr.ramez</cp:lastModifiedBy>
  <cp:revision>15</cp:revision>
  <dcterms:created xsi:type="dcterms:W3CDTF">2013-05-29T05:21:18Z</dcterms:created>
  <dcterms:modified xsi:type="dcterms:W3CDTF">2013-05-30T08:26:29Z</dcterms:modified>
</cp:coreProperties>
</file>