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Lst>
  <p:notesMasterIdLst>
    <p:notesMasterId r:id="rId47"/>
  </p:notesMasterIdLst>
  <p:sldIdLst>
    <p:sldId id="673" r:id="rId3"/>
    <p:sldId id="680" r:id="rId4"/>
    <p:sldId id="693" r:id="rId5"/>
    <p:sldId id="686" r:id="rId6"/>
    <p:sldId id="682" r:id="rId7"/>
    <p:sldId id="629" r:id="rId8"/>
    <p:sldId id="716" r:id="rId9"/>
    <p:sldId id="717" r:id="rId10"/>
    <p:sldId id="696" r:id="rId11"/>
    <p:sldId id="684" r:id="rId12"/>
    <p:sldId id="621" r:id="rId13"/>
    <p:sldId id="615" r:id="rId14"/>
    <p:sldId id="688" r:id="rId15"/>
    <p:sldId id="718" r:id="rId16"/>
    <p:sldId id="719" r:id="rId17"/>
    <p:sldId id="720" r:id="rId18"/>
    <p:sldId id="658" r:id="rId19"/>
    <p:sldId id="659" r:id="rId20"/>
    <p:sldId id="674" r:id="rId21"/>
    <p:sldId id="677" r:id="rId22"/>
    <p:sldId id="689" r:id="rId23"/>
    <p:sldId id="633" r:id="rId24"/>
    <p:sldId id="656" r:id="rId25"/>
    <p:sldId id="694" r:id="rId26"/>
    <p:sldId id="602" r:id="rId27"/>
    <p:sldId id="648" r:id="rId28"/>
    <p:sldId id="692" r:id="rId29"/>
    <p:sldId id="721" r:id="rId30"/>
    <p:sldId id="722" r:id="rId31"/>
    <p:sldId id="728" r:id="rId32"/>
    <p:sldId id="729" r:id="rId33"/>
    <p:sldId id="698" r:id="rId34"/>
    <p:sldId id="699" r:id="rId35"/>
    <p:sldId id="730" r:id="rId36"/>
    <p:sldId id="731" r:id="rId37"/>
    <p:sldId id="732" r:id="rId38"/>
    <p:sldId id="733" r:id="rId39"/>
    <p:sldId id="734" r:id="rId40"/>
    <p:sldId id="663" r:id="rId41"/>
    <p:sldId id="690" r:id="rId42"/>
    <p:sldId id="735" r:id="rId43"/>
    <p:sldId id="736" r:id="rId44"/>
    <p:sldId id="622" r:id="rId45"/>
    <p:sldId id="462" r:id="rId46"/>
  </p:sldIdLst>
  <p:sldSz cx="9144000" cy="6858000" type="screen4x3"/>
  <p:notesSz cx="7315200" cy="9601200"/>
  <p:defaultTextStyle>
    <a:defPPr>
      <a:defRPr lang="en-GB"/>
    </a:defPPr>
    <a:lvl1pPr algn="l" rtl="1" fontAlgn="base">
      <a:spcBef>
        <a:spcPct val="0"/>
      </a:spcBef>
      <a:spcAft>
        <a:spcPct val="0"/>
      </a:spcAft>
      <a:defRPr sz="3900" b="1" kern="1200">
        <a:solidFill>
          <a:srgbClr val="000066"/>
        </a:solidFill>
        <a:latin typeface="Arial" charset="0"/>
        <a:ea typeface="+mn-ea"/>
        <a:cs typeface="Arial" charset="0"/>
      </a:defRPr>
    </a:lvl1pPr>
    <a:lvl2pPr marL="457200" algn="l" rtl="1" fontAlgn="base">
      <a:spcBef>
        <a:spcPct val="0"/>
      </a:spcBef>
      <a:spcAft>
        <a:spcPct val="0"/>
      </a:spcAft>
      <a:defRPr sz="3900" b="1" kern="1200">
        <a:solidFill>
          <a:srgbClr val="000066"/>
        </a:solidFill>
        <a:latin typeface="Arial" charset="0"/>
        <a:ea typeface="+mn-ea"/>
        <a:cs typeface="Arial" charset="0"/>
      </a:defRPr>
    </a:lvl2pPr>
    <a:lvl3pPr marL="914400" algn="l" rtl="1" fontAlgn="base">
      <a:spcBef>
        <a:spcPct val="0"/>
      </a:spcBef>
      <a:spcAft>
        <a:spcPct val="0"/>
      </a:spcAft>
      <a:defRPr sz="3900" b="1" kern="1200">
        <a:solidFill>
          <a:srgbClr val="000066"/>
        </a:solidFill>
        <a:latin typeface="Arial" charset="0"/>
        <a:ea typeface="+mn-ea"/>
        <a:cs typeface="Arial" charset="0"/>
      </a:defRPr>
    </a:lvl3pPr>
    <a:lvl4pPr marL="1371600" algn="l" rtl="1" fontAlgn="base">
      <a:spcBef>
        <a:spcPct val="0"/>
      </a:spcBef>
      <a:spcAft>
        <a:spcPct val="0"/>
      </a:spcAft>
      <a:defRPr sz="3900" b="1" kern="1200">
        <a:solidFill>
          <a:srgbClr val="000066"/>
        </a:solidFill>
        <a:latin typeface="Arial" charset="0"/>
        <a:ea typeface="+mn-ea"/>
        <a:cs typeface="Arial" charset="0"/>
      </a:defRPr>
    </a:lvl4pPr>
    <a:lvl5pPr marL="1828800" algn="l" rtl="1" fontAlgn="base">
      <a:spcBef>
        <a:spcPct val="0"/>
      </a:spcBef>
      <a:spcAft>
        <a:spcPct val="0"/>
      </a:spcAft>
      <a:defRPr sz="3900" b="1" kern="1200">
        <a:solidFill>
          <a:srgbClr val="000066"/>
        </a:solidFill>
        <a:latin typeface="Arial" charset="0"/>
        <a:ea typeface="+mn-ea"/>
        <a:cs typeface="Arial" charset="0"/>
      </a:defRPr>
    </a:lvl5pPr>
    <a:lvl6pPr marL="2286000" algn="l" defTabSz="914400" rtl="0" eaLnBrk="1" latinLnBrk="0" hangingPunct="1">
      <a:defRPr sz="3900" b="1" kern="1200">
        <a:solidFill>
          <a:srgbClr val="000066"/>
        </a:solidFill>
        <a:latin typeface="Arial" charset="0"/>
        <a:ea typeface="+mn-ea"/>
        <a:cs typeface="Arial" charset="0"/>
      </a:defRPr>
    </a:lvl6pPr>
    <a:lvl7pPr marL="2743200" algn="l" defTabSz="914400" rtl="0" eaLnBrk="1" latinLnBrk="0" hangingPunct="1">
      <a:defRPr sz="3900" b="1" kern="1200">
        <a:solidFill>
          <a:srgbClr val="000066"/>
        </a:solidFill>
        <a:latin typeface="Arial" charset="0"/>
        <a:ea typeface="+mn-ea"/>
        <a:cs typeface="Arial" charset="0"/>
      </a:defRPr>
    </a:lvl7pPr>
    <a:lvl8pPr marL="3200400" algn="l" defTabSz="914400" rtl="0" eaLnBrk="1" latinLnBrk="0" hangingPunct="1">
      <a:defRPr sz="3900" b="1" kern="1200">
        <a:solidFill>
          <a:srgbClr val="000066"/>
        </a:solidFill>
        <a:latin typeface="Arial" charset="0"/>
        <a:ea typeface="+mn-ea"/>
        <a:cs typeface="Arial" charset="0"/>
      </a:defRPr>
    </a:lvl8pPr>
    <a:lvl9pPr marL="3657600" algn="l" defTabSz="914400" rtl="0" eaLnBrk="1" latinLnBrk="0" hangingPunct="1">
      <a:defRPr sz="3900" b="1" kern="1200">
        <a:solidFill>
          <a:srgbClr val="000066"/>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QANIVALUT" initials="T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6EAAE0"/>
    <a:srgbClr val="4E7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505" autoAdjust="0"/>
  </p:normalViewPr>
  <p:slideViewPr>
    <p:cSldViewPr>
      <p:cViewPr>
        <p:scale>
          <a:sx n="103" d="100"/>
          <a:sy n="103" d="100"/>
        </p:scale>
        <p:origin x="-80" y="138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3240"/>
    </p:cViewPr>
  </p:sorterViewPr>
  <p:notesViewPr>
    <p:cSldViewPr>
      <p:cViewPr>
        <p:scale>
          <a:sx n="75" d="100"/>
          <a:sy n="75" d="100"/>
        </p:scale>
        <p:origin x="-2544" y="-78"/>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http://www.who.int/gho/mortality_burden_disease/global_burden_disease_DTHInc_2008.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9080017796764"/>
          <c:y val="0.0308725856766743"/>
          <c:w val="0.490105551580606"/>
          <c:h val="0.842962897409235"/>
        </c:manualLayout>
      </c:layout>
      <c:barChart>
        <c:barDir val="col"/>
        <c:grouping val="clustered"/>
        <c:varyColors val="0"/>
        <c:ser>
          <c:idx val="0"/>
          <c:order val="0"/>
          <c:tx>
            <c:strRef>
              <c:f>'Menno - World'!$G$28</c:f>
              <c:strCache>
                <c:ptCount val="1"/>
                <c:pt idx="0">
                  <c:v>Communicable, maternal, perinatal and nutritional conditions</c:v>
                </c:pt>
              </c:strCache>
            </c:strRef>
          </c:tx>
          <c:invertIfNegative val="0"/>
          <c:cat>
            <c:strRef>
              <c:f>'Menno - World'!$H$27:$J$27</c:f>
              <c:strCache>
                <c:ptCount val="3"/>
                <c:pt idx="0">
                  <c:v>0-29</c:v>
                </c:pt>
                <c:pt idx="1">
                  <c:v>30-69</c:v>
                </c:pt>
                <c:pt idx="2">
                  <c:v>70-80+</c:v>
                </c:pt>
              </c:strCache>
            </c:strRef>
          </c:cat>
          <c:val>
            <c:numRef>
              <c:f>'Menno - World'!$H$28:$J$28</c:f>
              <c:numCache>
                <c:formatCode>#,##0</c:formatCode>
                <c:ptCount val="3"/>
                <c:pt idx="0">
                  <c:v>9.23285438E6</c:v>
                </c:pt>
                <c:pt idx="1">
                  <c:v>4.01005322E6</c:v>
                </c:pt>
                <c:pt idx="2">
                  <c:v>2.39449182E6</c:v>
                </c:pt>
              </c:numCache>
            </c:numRef>
          </c:val>
        </c:ser>
        <c:ser>
          <c:idx val="1"/>
          <c:order val="1"/>
          <c:tx>
            <c:strRef>
              <c:f>'Menno - World'!$G$29</c:f>
              <c:strCache>
                <c:ptCount val="1"/>
                <c:pt idx="0">
                  <c:v>Noncommunicable diseases</c:v>
                </c:pt>
              </c:strCache>
            </c:strRef>
          </c:tx>
          <c:invertIfNegative val="0"/>
          <c:cat>
            <c:strRef>
              <c:f>'Menno - World'!$H$27:$J$27</c:f>
              <c:strCache>
                <c:ptCount val="3"/>
                <c:pt idx="0">
                  <c:v>0-29</c:v>
                </c:pt>
                <c:pt idx="1">
                  <c:v>30-69</c:v>
                </c:pt>
                <c:pt idx="2">
                  <c:v>70-80+</c:v>
                </c:pt>
              </c:strCache>
            </c:strRef>
          </c:cat>
          <c:val>
            <c:numRef>
              <c:f>'Menno - World'!$H$29:$J$29</c:f>
              <c:numCache>
                <c:formatCode>#,##0</c:formatCode>
                <c:ptCount val="3"/>
                <c:pt idx="0">
                  <c:v>1.58044184E6</c:v>
                </c:pt>
                <c:pt idx="1">
                  <c:v>1.417298737E7</c:v>
                </c:pt>
                <c:pt idx="2">
                  <c:v>2.03684416E7</c:v>
                </c:pt>
              </c:numCache>
            </c:numRef>
          </c:val>
        </c:ser>
        <c:ser>
          <c:idx val="2"/>
          <c:order val="2"/>
          <c:tx>
            <c:strRef>
              <c:f>'Menno - World'!$G$30</c:f>
              <c:strCache>
                <c:ptCount val="1"/>
                <c:pt idx="0">
                  <c:v>Injuries</c:v>
                </c:pt>
              </c:strCache>
            </c:strRef>
          </c:tx>
          <c:invertIfNegative val="0"/>
          <c:cat>
            <c:strRef>
              <c:f>'Menno - World'!$H$27:$J$27</c:f>
              <c:strCache>
                <c:ptCount val="3"/>
                <c:pt idx="0">
                  <c:v>0-29</c:v>
                </c:pt>
                <c:pt idx="1">
                  <c:v>30-69</c:v>
                </c:pt>
                <c:pt idx="2">
                  <c:v>70-80+</c:v>
                </c:pt>
              </c:strCache>
            </c:strRef>
          </c:cat>
          <c:val>
            <c:numRef>
              <c:f>'Menno - World'!$H$30:$J$30</c:f>
              <c:numCache>
                <c:formatCode>#,##0</c:formatCode>
                <c:ptCount val="3"/>
                <c:pt idx="0">
                  <c:v>1.87296696E6</c:v>
                </c:pt>
                <c:pt idx="1">
                  <c:v>2.43426112E6</c:v>
                </c:pt>
                <c:pt idx="2">
                  <c:v>821790.21</c:v>
                </c:pt>
              </c:numCache>
            </c:numRef>
          </c:val>
        </c:ser>
        <c:dLbls>
          <c:showLegendKey val="0"/>
          <c:showVal val="0"/>
          <c:showCatName val="0"/>
          <c:showSerName val="0"/>
          <c:showPercent val="0"/>
          <c:showBubbleSize val="0"/>
        </c:dLbls>
        <c:gapWidth val="150"/>
        <c:axId val="2120899192"/>
        <c:axId val="2120885640"/>
      </c:barChart>
      <c:catAx>
        <c:axId val="2120899192"/>
        <c:scaling>
          <c:orientation val="minMax"/>
        </c:scaling>
        <c:delete val="0"/>
        <c:axPos val="b"/>
        <c:majorTickMark val="out"/>
        <c:minorTickMark val="none"/>
        <c:tickLblPos val="nextTo"/>
        <c:crossAx val="2120885640"/>
        <c:crosses val="autoZero"/>
        <c:auto val="1"/>
        <c:lblAlgn val="ctr"/>
        <c:lblOffset val="100"/>
        <c:noMultiLvlLbl val="0"/>
      </c:catAx>
      <c:valAx>
        <c:axId val="2120885640"/>
        <c:scaling>
          <c:orientation val="minMax"/>
        </c:scaling>
        <c:delete val="0"/>
        <c:axPos val="l"/>
        <c:majorGridlines/>
        <c:numFmt formatCode="#,##0" sourceLinked="1"/>
        <c:majorTickMark val="out"/>
        <c:minorTickMark val="none"/>
        <c:tickLblPos val="nextTo"/>
        <c:crossAx val="212089919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09-06-25T03:17:56.171" idx="1">
    <p:pos x="2571" y="144"/>
    <p:text>I am not sure what you want to talk about on this slide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09-06-25T03:20:00.578" idx="2">
    <p:pos x="3703" y="432"/>
    <p:text>Nice picture but again not sure what you intend to talk about - that the 2-1-22 programme has focus on tap turners rather than moppers????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DB986-49F5-4516-9A71-8BD232687C8A}" type="doc">
      <dgm:prSet loTypeId="urn:microsoft.com/office/officeart/2005/8/layout/cycle1" loCatId="cycle" qsTypeId="urn:microsoft.com/office/officeart/2005/8/quickstyle/simple1" qsCatId="simple" csTypeId="urn:microsoft.com/office/officeart/2005/8/colors/accent1_2" csCatId="accent1"/>
      <dgm:spPr/>
    </dgm:pt>
    <dgm:pt modelId="{A83E0B6B-06CE-44C2-BC47-107F567E9A1E}">
      <dgm:prSet/>
      <dgm:spPr/>
      <dgm: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Social </a:t>
          </a:r>
        </a:p>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drivers</a:t>
          </a:r>
          <a:endParaRPr kumimoji="0" lang="en-US" b="1" i="0" u="none" strike="noStrike" cap="none" normalizeH="0" baseline="0" smtClean="0">
            <a:ln>
              <a:noFill/>
            </a:ln>
            <a:solidFill>
              <a:srgbClr val="000066"/>
            </a:solidFill>
            <a:effectLst/>
            <a:latin typeface="Arial" pitchFamily="34" charset="0"/>
            <a:cs typeface="Arial" pitchFamily="34" charset="0"/>
          </a:endParaRPr>
        </a:p>
      </dgm:t>
    </dgm:pt>
    <dgm:pt modelId="{51747047-9DFC-4E44-9712-D3F779A6A55A}" type="parTrans" cxnId="{BCE92F4A-4C14-4025-8C12-4D55EA30BADC}">
      <dgm:prSet/>
      <dgm:spPr/>
      <dgm:t>
        <a:bodyPr/>
        <a:lstStyle/>
        <a:p>
          <a:endParaRPr lang="es-ES"/>
        </a:p>
      </dgm:t>
    </dgm:pt>
    <dgm:pt modelId="{23BA71E3-F5DF-46A8-B17B-D59F38AFEEDD}" type="sibTrans" cxnId="{BCE92F4A-4C14-4025-8C12-4D55EA30BADC}">
      <dgm:prSet/>
      <dgm:spPr/>
      <dgm:t>
        <a:bodyPr/>
        <a:lstStyle/>
        <a:p>
          <a:endParaRPr lang="es-ES"/>
        </a:p>
      </dgm:t>
    </dgm:pt>
    <dgm:pt modelId="{EABFEB58-E345-4E64-8CC3-15E1DE62A176}">
      <dgm:prSet/>
      <dgm:spPr/>
      <dgm: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Diets</a:t>
          </a:r>
          <a:endParaRPr kumimoji="0" lang="en-US" b="1" i="0" u="none" strike="noStrike" cap="none" normalizeH="0" baseline="0" smtClean="0">
            <a:ln>
              <a:noFill/>
            </a:ln>
            <a:solidFill>
              <a:srgbClr val="000066"/>
            </a:solidFill>
            <a:effectLst/>
            <a:latin typeface="Arial" pitchFamily="34" charset="0"/>
            <a:cs typeface="Arial" pitchFamily="34" charset="0"/>
          </a:endParaRPr>
        </a:p>
      </dgm:t>
    </dgm:pt>
    <dgm:pt modelId="{FA608354-0E5C-4E8E-94B0-D30D32DA06D9}" type="parTrans" cxnId="{6E8C99C9-C3B7-48F3-B511-E6D0B1783197}">
      <dgm:prSet/>
      <dgm:spPr/>
      <dgm:t>
        <a:bodyPr/>
        <a:lstStyle/>
        <a:p>
          <a:endParaRPr lang="es-ES"/>
        </a:p>
      </dgm:t>
    </dgm:pt>
    <dgm:pt modelId="{15BA3EF3-7CBB-44E3-9161-5FA0B5D9FE0A}" type="sibTrans" cxnId="{6E8C99C9-C3B7-48F3-B511-E6D0B1783197}">
      <dgm:prSet/>
      <dgm:spPr/>
      <dgm:t>
        <a:bodyPr/>
        <a:lstStyle/>
        <a:p>
          <a:endParaRPr lang="es-ES"/>
        </a:p>
      </dgm:t>
    </dgm:pt>
    <dgm:pt modelId="{0AA8455B-9ADB-4DBA-BE73-BDA6E950099B}">
      <dgm:prSet/>
      <dgm:spPr/>
      <dgm: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Food </a:t>
          </a:r>
        </a:p>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Supply</a:t>
          </a:r>
          <a:endParaRPr kumimoji="0" lang="en-US" b="1" i="0" u="none" strike="noStrike" cap="none" normalizeH="0" baseline="0" smtClean="0">
            <a:ln>
              <a:noFill/>
            </a:ln>
            <a:solidFill>
              <a:srgbClr val="000066"/>
            </a:solidFill>
            <a:effectLst/>
            <a:latin typeface="Arial" pitchFamily="34" charset="0"/>
            <a:cs typeface="Arial" pitchFamily="34" charset="0"/>
          </a:endParaRPr>
        </a:p>
      </dgm:t>
    </dgm:pt>
    <dgm:pt modelId="{C16EB537-C990-4A42-8413-8B99933D4045}" type="parTrans" cxnId="{BAF26E8A-A7BF-4482-8FAA-7BAFC6337DF8}">
      <dgm:prSet/>
      <dgm:spPr/>
      <dgm:t>
        <a:bodyPr/>
        <a:lstStyle/>
        <a:p>
          <a:endParaRPr lang="es-ES"/>
        </a:p>
      </dgm:t>
    </dgm:pt>
    <dgm:pt modelId="{EC761465-B25B-4735-86D6-7B1DB44B7530}" type="sibTrans" cxnId="{BAF26E8A-A7BF-4482-8FAA-7BAFC6337DF8}">
      <dgm:prSet/>
      <dgm:spPr/>
      <dgm:t>
        <a:bodyPr/>
        <a:lstStyle/>
        <a:p>
          <a:endParaRPr lang="es-ES"/>
        </a:p>
      </dgm:t>
    </dgm:pt>
    <dgm:pt modelId="{4F72131C-B1FE-4615-A239-9923B133D441}">
      <dgm:prSet/>
      <dgm:spPr/>
      <dgm: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Economic </a:t>
          </a:r>
        </a:p>
        <a:p>
          <a:pPr marL="0" marR="0" lvl="0" indent="0" algn="ctr" defTabSz="1042988" rtl="1" eaLnBrk="1" fontAlgn="base" latinLnBrk="0" hangingPunct="1">
            <a:lnSpc>
              <a:spcPct val="100000"/>
            </a:lnSpc>
            <a:spcBef>
              <a:spcPct val="0"/>
            </a:spcBef>
            <a:spcAft>
              <a:spcPct val="0"/>
            </a:spcAft>
            <a:buClrTx/>
            <a:buSzTx/>
            <a:buFontTx/>
            <a:buNone/>
            <a:tabLst/>
          </a:pPr>
          <a:r>
            <a:rPr kumimoji="0" lang="en-GB" b="1" i="0" u="none" strike="noStrike" cap="none" normalizeH="0" baseline="0" smtClean="0">
              <a:ln>
                <a:noFill/>
              </a:ln>
              <a:solidFill>
                <a:srgbClr val="000066"/>
              </a:solidFill>
              <a:effectLst/>
              <a:latin typeface="Arial" pitchFamily="34" charset="0"/>
              <a:cs typeface="Arial" pitchFamily="34" charset="0"/>
            </a:rPr>
            <a:t>drivers</a:t>
          </a:r>
          <a:endParaRPr kumimoji="0" lang="en-US" b="1" i="0" u="none" strike="noStrike" cap="none" normalizeH="0" baseline="0" smtClean="0">
            <a:ln>
              <a:noFill/>
            </a:ln>
            <a:solidFill>
              <a:srgbClr val="000066"/>
            </a:solidFill>
            <a:effectLst/>
            <a:latin typeface="Arial" pitchFamily="34" charset="0"/>
            <a:cs typeface="Arial" pitchFamily="34" charset="0"/>
          </a:endParaRPr>
        </a:p>
      </dgm:t>
    </dgm:pt>
    <dgm:pt modelId="{D1C57A07-A4AC-4101-AF49-9FD1479F5EB3}" type="parTrans" cxnId="{D9EA82FD-24FF-4169-8AB6-703326A5970A}">
      <dgm:prSet/>
      <dgm:spPr/>
      <dgm:t>
        <a:bodyPr/>
        <a:lstStyle/>
        <a:p>
          <a:endParaRPr lang="es-ES"/>
        </a:p>
      </dgm:t>
    </dgm:pt>
    <dgm:pt modelId="{268C458D-5C5F-46FE-B719-CE3940D838F2}" type="sibTrans" cxnId="{D9EA82FD-24FF-4169-8AB6-703326A5970A}">
      <dgm:prSet/>
      <dgm:spPr/>
      <dgm:t>
        <a:bodyPr/>
        <a:lstStyle/>
        <a:p>
          <a:endParaRPr lang="es-ES"/>
        </a:p>
      </dgm:t>
    </dgm:pt>
    <dgm:pt modelId="{A5D68056-C84D-4C79-B112-5FA0AFA4789E}" type="pres">
      <dgm:prSet presAssocID="{309DB986-49F5-4516-9A71-8BD232687C8A}" presName="cycle" presStyleCnt="0">
        <dgm:presLayoutVars>
          <dgm:dir/>
          <dgm:resizeHandles val="exact"/>
        </dgm:presLayoutVars>
      </dgm:prSet>
      <dgm:spPr/>
    </dgm:pt>
    <dgm:pt modelId="{4F828D3C-3BFD-4ECF-A03A-88EC31A3FD61}" type="pres">
      <dgm:prSet presAssocID="{A83E0B6B-06CE-44C2-BC47-107F567E9A1E}" presName="dummy" presStyleCnt="0"/>
      <dgm:spPr/>
    </dgm:pt>
    <dgm:pt modelId="{AD2D8050-6FFD-4190-91FA-68ED7A76463A}" type="pres">
      <dgm:prSet presAssocID="{A83E0B6B-06CE-44C2-BC47-107F567E9A1E}" presName="node" presStyleLbl="revTx" presStyleIdx="0" presStyleCnt="4">
        <dgm:presLayoutVars>
          <dgm:bulletEnabled val="1"/>
        </dgm:presLayoutVars>
      </dgm:prSet>
      <dgm:spPr/>
      <dgm:t>
        <a:bodyPr/>
        <a:lstStyle/>
        <a:p>
          <a:endParaRPr lang="es-ES"/>
        </a:p>
      </dgm:t>
    </dgm:pt>
    <dgm:pt modelId="{5C06C306-0208-4140-8D9F-1EA8A0B0659D}" type="pres">
      <dgm:prSet presAssocID="{23BA71E3-F5DF-46A8-B17B-D59F38AFEEDD}" presName="sibTrans" presStyleLbl="node1" presStyleIdx="0" presStyleCnt="4"/>
      <dgm:spPr/>
      <dgm:t>
        <a:bodyPr/>
        <a:lstStyle/>
        <a:p>
          <a:endParaRPr lang="en-US"/>
        </a:p>
      </dgm:t>
    </dgm:pt>
    <dgm:pt modelId="{20913FF4-69F8-4953-B777-0238D4721D0C}" type="pres">
      <dgm:prSet presAssocID="{EABFEB58-E345-4E64-8CC3-15E1DE62A176}" presName="dummy" presStyleCnt="0"/>
      <dgm:spPr/>
    </dgm:pt>
    <dgm:pt modelId="{7A059A8F-0881-4427-B02B-E0232C605A46}" type="pres">
      <dgm:prSet presAssocID="{EABFEB58-E345-4E64-8CC3-15E1DE62A176}" presName="node" presStyleLbl="revTx" presStyleIdx="1" presStyleCnt="4">
        <dgm:presLayoutVars>
          <dgm:bulletEnabled val="1"/>
        </dgm:presLayoutVars>
      </dgm:prSet>
      <dgm:spPr/>
      <dgm:t>
        <a:bodyPr/>
        <a:lstStyle/>
        <a:p>
          <a:endParaRPr lang="es-ES"/>
        </a:p>
      </dgm:t>
    </dgm:pt>
    <dgm:pt modelId="{460C3322-1D88-49E9-AAE1-3E1A1D927881}" type="pres">
      <dgm:prSet presAssocID="{15BA3EF3-7CBB-44E3-9161-5FA0B5D9FE0A}" presName="sibTrans" presStyleLbl="node1" presStyleIdx="1" presStyleCnt="4"/>
      <dgm:spPr/>
      <dgm:t>
        <a:bodyPr/>
        <a:lstStyle/>
        <a:p>
          <a:endParaRPr lang="en-US"/>
        </a:p>
      </dgm:t>
    </dgm:pt>
    <dgm:pt modelId="{407DBFE5-7F76-4723-BADA-7F87480F1D26}" type="pres">
      <dgm:prSet presAssocID="{0AA8455B-9ADB-4DBA-BE73-BDA6E950099B}" presName="dummy" presStyleCnt="0"/>
      <dgm:spPr/>
    </dgm:pt>
    <dgm:pt modelId="{C06175E8-E9CB-41B8-A78C-96260CB95D1B}" type="pres">
      <dgm:prSet presAssocID="{0AA8455B-9ADB-4DBA-BE73-BDA6E950099B}" presName="node" presStyleLbl="revTx" presStyleIdx="2" presStyleCnt="4">
        <dgm:presLayoutVars>
          <dgm:bulletEnabled val="1"/>
        </dgm:presLayoutVars>
      </dgm:prSet>
      <dgm:spPr/>
      <dgm:t>
        <a:bodyPr/>
        <a:lstStyle/>
        <a:p>
          <a:endParaRPr lang="es-ES"/>
        </a:p>
      </dgm:t>
    </dgm:pt>
    <dgm:pt modelId="{5F747E0C-157E-458B-8D14-C4A0666C7366}" type="pres">
      <dgm:prSet presAssocID="{EC761465-B25B-4735-86D6-7B1DB44B7530}" presName="sibTrans" presStyleLbl="node1" presStyleIdx="2" presStyleCnt="4"/>
      <dgm:spPr/>
      <dgm:t>
        <a:bodyPr/>
        <a:lstStyle/>
        <a:p>
          <a:endParaRPr lang="en-US"/>
        </a:p>
      </dgm:t>
    </dgm:pt>
    <dgm:pt modelId="{FAA493AC-1E52-4B63-B571-F20937A98819}" type="pres">
      <dgm:prSet presAssocID="{4F72131C-B1FE-4615-A239-9923B133D441}" presName="dummy" presStyleCnt="0"/>
      <dgm:spPr/>
    </dgm:pt>
    <dgm:pt modelId="{CC93258E-71D8-4E20-852F-02AA1397B317}" type="pres">
      <dgm:prSet presAssocID="{4F72131C-B1FE-4615-A239-9923B133D441}" presName="node" presStyleLbl="revTx" presStyleIdx="3" presStyleCnt="4">
        <dgm:presLayoutVars>
          <dgm:bulletEnabled val="1"/>
        </dgm:presLayoutVars>
      </dgm:prSet>
      <dgm:spPr/>
      <dgm:t>
        <a:bodyPr/>
        <a:lstStyle/>
        <a:p>
          <a:endParaRPr lang="es-ES"/>
        </a:p>
      </dgm:t>
    </dgm:pt>
    <dgm:pt modelId="{826965E7-A514-4CBA-A54B-93742300E0C3}" type="pres">
      <dgm:prSet presAssocID="{268C458D-5C5F-46FE-B719-CE3940D838F2}" presName="sibTrans" presStyleLbl="node1" presStyleIdx="3" presStyleCnt="4"/>
      <dgm:spPr/>
      <dgm:t>
        <a:bodyPr/>
        <a:lstStyle/>
        <a:p>
          <a:endParaRPr lang="en-US"/>
        </a:p>
      </dgm:t>
    </dgm:pt>
  </dgm:ptLst>
  <dgm:cxnLst>
    <dgm:cxn modelId="{BAF26E8A-A7BF-4482-8FAA-7BAFC6337DF8}" srcId="{309DB986-49F5-4516-9A71-8BD232687C8A}" destId="{0AA8455B-9ADB-4DBA-BE73-BDA6E950099B}" srcOrd="2" destOrd="0" parTransId="{C16EB537-C990-4A42-8413-8B99933D4045}" sibTransId="{EC761465-B25B-4735-86D6-7B1DB44B7530}"/>
    <dgm:cxn modelId="{0EF2A64F-C54F-4744-A627-544DA90E14B7}" type="presOf" srcId="{EABFEB58-E345-4E64-8CC3-15E1DE62A176}" destId="{7A059A8F-0881-4427-B02B-E0232C605A46}" srcOrd="0" destOrd="0" presId="urn:microsoft.com/office/officeart/2005/8/layout/cycle1"/>
    <dgm:cxn modelId="{6E8C99C9-C3B7-48F3-B511-E6D0B1783197}" srcId="{309DB986-49F5-4516-9A71-8BD232687C8A}" destId="{EABFEB58-E345-4E64-8CC3-15E1DE62A176}" srcOrd="1" destOrd="0" parTransId="{FA608354-0E5C-4E8E-94B0-D30D32DA06D9}" sibTransId="{15BA3EF3-7CBB-44E3-9161-5FA0B5D9FE0A}"/>
    <dgm:cxn modelId="{9B7CE630-C03F-B74D-AFB4-0E5A4A0657C7}" type="presOf" srcId="{15BA3EF3-7CBB-44E3-9161-5FA0B5D9FE0A}" destId="{460C3322-1D88-49E9-AAE1-3E1A1D927881}" srcOrd="0" destOrd="0" presId="urn:microsoft.com/office/officeart/2005/8/layout/cycle1"/>
    <dgm:cxn modelId="{8D6E0796-BC90-D746-8BCC-DDFE1AF15A1A}" type="presOf" srcId="{4F72131C-B1FE-4615-A239-9923B133D441}" destId="{CC93258E-71D8-4E20-852F-02AA1397B317}" srcOrd="0" destOrd="0" presId="urn:microsoft.com/office/officeart/2005/8/layout/cycle1"/>
    <dgm:cxn modelId="{D9EA82FD-24FF-4169-8AB6-703326A5970A}" srcId="{309DB986-49F5-4516-9A71-8BD232687C8A}" destId="{4F72131C-B1FE-4615-A239-9923B133D441}" srcOrd="3" destOrd="0" parTransId="{D1C57A07-A4AC-4101-AF49-9FD1479F5EB3}" sibTransId="{268C458D-5C5F-46FE-B719-CE3940D838F2}"/>
    <dgm:cxn modelId="{BCE92F4A-4C14-4025-8C12-4D55EA30BADC}" srcId="{309DB986-49F5-4516-9A71-8BD232687C8A}" destId="{A83E0B6B-06CE-44C2-BC47-107F567E9A1E}" srcOrd="0" destOrd="0" parTransId="{51747047-9DFC-4E44-9712-D3F779A6A55A}" sibTransId="{23BA71E3-F5DF-46A8-B17B-D59F38AFEEDD}"/>
    <dgm:cxn modelId="{69D6B6EA-236A-9A4D-9C43-A5721F56AAFE}" type="presOf" srcId="{A83E0B6B-06CE-44C2-BC47-107F567E9A1E}" destId="{AD2D8050-6FFD-4190-91FA-68ED7A76463A}" srcOrd="0" destOrd="0" presId="urn:microsoft.com/office/officeart/2005/8/layout/cycle1"/>
    <dgm:cxn modelId="{4D9EE7AB-EBAD-D34A-929F-CF48F7A56D36}" type="presOf" srcId="{0AA8455B-9ADB-4DBA-BE73-BDA6E950099B}" destId="{C06175E8-E9CB-41B8-A78C-96260CB95D1B}" srcOrd="0" destOrd="0" presId="urn:microsoft.com/office/officeart/2005/8/layout/cycle1"/>
    <dgm:cxn modelId="{73FDE4B0-18DE-F645-BDE1-2791C229DFB8}" type="presOf" srcId="{268C458D-5C5F-46FE-B719-CE3940D838F2}" destId="{826965E7-A514-4CBA-A54B-93742300E0C3}" srcOrd="0" destOrd="0" presId="urn:microsoft.com/office/officeart/2005/8/layout/cycle1"/>
    <dgm:cxn modelId="{C86EAA9E-159E-904B-8EB3-EF6C8CA8B644}" type="presOf" srcId="{23BA71E3-F5DF-46A8-B17B-D59F38AFEEDD}" destId="{5C06C306-0208-4140-8D9F-1EA8A0B0659D}" srcOrd="0" destOrd="0" presId="urn:microsoft.com/office/officeart/2005/8/layout/cycle1"/>
    <dgm:cxn modelId="{00FCAB66-1489-3C4B-93BE-D7FD470BEE34}" type="presOf" srcId="{EC761465-B25B-4735-86D6-7B1DB44B7530}" destId="{5F747E0C-157E-458B-8D14-C4A0666C7366}" srcOrd="0" destOrd="0" presId="urn:microsoft.com/office/officeart/2005/8/layout/cycle1"/>
    <dgm:cxn modelId="{3A595C49-E41A-4649-8E90-E0635CEB02D2}" type="presOf" srcId="{309DB986-49F5-4516-9A71-8BD232687C8A}" destId="{A5D68056-C84D-4C79-B112-5FA0AFA4789E}" srcOrd="0" destOrd="0" presId="urn:microsoft.com/office/officeart/2005/8/layout/cycle1"/>
    <dgm:cxn modelId="{1185272E-191D-744B-BFCE-5C8E9C7F0A4B}" type="presParOf" srcId="{A5D68056-C84D-4C79-B112-5FA0AFA4789E}" destId="{4F828D3C-3BFD-4ECF-A03A-88EC31A3FD61}" srcOrd="0" destOrd="0" presId="urn:microsoft.com/office/officeart/2005/8/layout/cycle1"/>
    <dgm:cxn modelId="{2AC4DCE6-972D-DA4B-8CCA-4CE4F058FC79}" type="presParOf" srcId="{A5D68056-C84D-4C79-B112-5FA0AFA4789E}" destId="{AD2D8050-6FFD-4190-91FA-68ED7A76463A}" srcOrd="1" destOrd="0" presId="urn:microsoft.com/office/officeart/2005/8/layout/cycle1"/>
    <dgm:cxn modelId="{FF7D494B-056A-9849-83A2-9E3F2E1AFE46}" type="presParOf" srcId="{A5D68056-C84D-4C79-B112-5FA0AFA4789E}" destId="{5C06C306-0208-4140-8D9F-1EA8A0B0659D}" srcOrd="2" destOrd="0" presId="urn:microsoft.com/office/officeart/2005/8/layout/cycle1"/>
    <dgm:cxn modelId="{BFDBC447-EBBE-8444-B755-25204BC95055}" type="presParOf" srcId="{A5D68056-C84D-4C79-B112-5FA0AFA4789E}" destId="{20913FF4-69F8-4953-B777-0238D4721D0C}" srcOrd="3" destOrd="0" presId="urn:microsoft.com/office/officeart/2005/8/layout/cycle1"/>
    <dgm:cxn modelId="{3769A8B8-A6A8-2A40-9BA4-7D885D1429B3}" type="presParOf" srcId="{A5D68056-C84D-4C79-B112-5FA0AFA4789E}" destId="{7A059A8F-0881-4427-B02B-E0232C605A46}" srcOrd="4" destOrd="0" presId="urn:microsoft.com/office/officeart/2005/8/layout/cycle1"/>
    <dgm:cxn modelId="{4378F28D-3703-CD44-9F9F-1D2F03694DF1}" type="presParOf" srcId="{A5D68056-C84D-4C79-B112-5FA0AFA4789E}" destId="{460C3322-1D88-49E9-AAE1-3E1A1D927881}" srcOrd="5" destOrd="0" presId="urn:microsoft.com/office/officeart/2005/8/layout/cycle1"/>
    <dgm:cxn modelId="{9D37A60C-E645-9B41-A127-9FED6FF02542}" type="presParOf" srcId="{A5D68056-C84D-4C79-B112-5FA0AFA4789E}" destId="{407DBFE5-7F76-4723-BADA-7F87480F1D26}" srcOrd="6" destOrd="0" presId="urn:microsoft.com/office/officeart/2005/8/layout/cycle1"/>
    <dgm:cxn modelId="{E78AA2FC-2C72-F54D-8D97-6DE6D96C8F9A}" type="presParOf" srcId="{A5D68056-C84D-4C79-B112-5FA0AFA4789E}" destId="{C06175E8-E9CB-41B8-A78C-96260CB95D1B}" srcOrd="7" destOrd="0" presId="urn:microsoft.com/office/officeart/2005/8/layout/cycle1"/>
    <dgm:cxn modelId="{489C46A9-EFD7-F64E-994D-9AC80A4959A8}" type="presParOf" srcId="{A5D68056-C84D-4C79-B112-5FA0AFA4789E}" destId="{5F747E0C-157E-458B-8D14-C4A0666C7366}" srcOrd="8" destOrd="0" presId="urn:microsoft.com/office/officeart/2005/8/layout/cycle1"/>
    <dgm:cxn modelId="{20E3D2EF-06CF-1942-9FB9-0D464A620ED9}" type="presParOf" srcId="{A5D68056-C84D-4C79-B112-5FA0AFA4789E}" destId="{FAA493AC-1E52-4B63-B571-F20937A98819}" srcOrd="9" destOrd="0" presId="urn:microsoft.com/office/officeart/2005/8/layout/cycle1"/>
    <dgm:cxn modelId="{42AE17C8-CF38-0A45-9778-A60F810A28FD}" type="presParOf" srcId="{A5D68056-C84D-4C79-B112-5FA0AFA4789E}" destId="{CC93258E-71D8-4E20-852F-02AA1397B317}" srcOrd="10" destOrd="0" presId="urn:microsoft.com/office/officeart/2005/8/layout/cycle1"/>
    <dgm:cxn modelId="{C091DF61-31CC-5D43-976D-AB814B2834FC}" type="presParOf" srcId="{A5D68056-C84D-4C79-B112-5FA0AFA4789E}" destId="{826965E7-A514-4CBA-A54B-93742300E0C3}"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E5584-4064-41BC-9FEB-BDFE519F1299}" type="doc">
      <dgm:prSet loTypeId="urn:microsoft.com/office/officeart/2009/3/layout/IncreasingArrowsProcess" loCatId="process" qsTypeId="urn:microsoft.com/office/officeart/2005/8/quickstyle/simple1" qsCatId="simple" csTypeId="urn:microsoft.com/office/officeart/2005/8/colors/accent1_2" csCatId="accent1" phldr="1"/>
      <dgm:spPr/>
    </dgm:pt>
    <dgm:pt modelId="{5F0F42C9-6262-471A-87D7-D02749809AE2}">
      <dgm:prSet phldrT="[Text]" custT="1"/>
      <dgm:spPr/>
      <dgm:t>
        <a:bodyPr/>
        <a:lstStyle/>
        <a:p>
          <a:r>
            <a:rPr lang="en-US" sz="1600" dirty="0" smtClean="0"/>
            <a:t>Policy Development</a:t>
          </a:r>
          <a:endParaRPr lang="en-US" sz="1600" dirty="0"/>
        </a:p>
      </dgm:t>
    </dgm:pt>
    <dgm:pt modelId="{8DD35741-2F66-45C1-B0C9-E570F3C02A82}" type="parTrans" cxnId="{F9B435C4-80EC-4926-89DE-1C14EF48B745}">
      <dgm:prSet/>
      <dgm:spPr/>
      <dgm:t>
        <a:bodyPr/>
        <a:lstStyle/>
        <a:p>
          <a:endParaRPr lang="en-US" sz="2000"/>
        </a:p>
      </dgm:t>
    </dgm:pt>
    <dgm:pt modelId="{7D9DBE08-9365-4DD8-B947-2A77467DF167}" type="sibTrans" cxnId="{F9B435C4-80EC-4926-89DE-1C14EF48B745}">
      <dgm:prSet/>
      <dgm:spPr/>
      <dgm:t>
        <a:bodyPr/>
        <a:lstStyle/>
        <a:p>
          <a:endParaRPr lang="en-US" sz="2000"/>
        </a:p>
      </dgm:t>
    </dgm:pt>
    <dgm:pt modelId="{BC273C3B-EE5B-4EB3-8619-C7578FF2FD12}">
      <dgm:prSet phldrT="[Text]" custT="1"/>
      <dgm:spPr/>
      <dgm:t>
        <a:bodyPr/>
        <a:lstStyle/>
        <a:p>
          <a:r>
            <a:rPr lang="en-US" sz="1600" dirty="0" smtClean="0"/>
            <a:t>Monitoring </a:t>
          </a:r>
          <a:endParaRPr lang="en-US" sz="1600" dirty="0"/>
        </a:p>
      </dgm:t>
    </dgm:pt>
    <dgm:pt modelId="{6E83D06B-30A5-4E82-A721-3655C63316AE}" type="parTrans" cxnId="{72FC071A-A1CD-4EEA-9349-DB76187138D7}">
      <dgm:prSet/>
      <dgm:spPr/>
      <dgm:t>
        <a:bodyPr/>
        <a:lstStyle/>
        <a:p>
          <a:endParaRPr lang="en-US" sz="2000"/>
        </a:p>
      </dgm:t>
    </dgm:pt>
    <dgm:pt modelId="{EB20B262-6C4A-4985-B687-47ED746AAB5E}" type="sibTrans" cxnId="{72FC071A-A1CD-4EEA-9349-DB76187138D7}">
      <dgm:prSet/>
      <dgm:spPr/>
      <dgm:t>
        <a:bodyPr/>
        <a:lstStyle/>
        <a:p>
          <a:endParaRPr lang="en-US" sz="2000"/>
        </a:p>
      </dgm:t>
    </dgm:pt>
    <dgm:pt modelId="{4F29516D-CA11-4DAE-807D-7A642C9E0A7D}">
      <dgm:prSet phldrT="[Text]" custT="1"/>
      <dgm:spPr/>
      <dgm:t>
        <a:bodyPr/>
        <a:lstStyle/>
        <a:p>
          <a:r>
            <a:rPr lang="en-US" sz="1600" dirty="0" smtClean="0"/>
            <a:t>Evaluation</a:t>
          </a:r>
          <a:endParaRPr lang="en-US" sz="1600" dirty="0"/>
        </a:p>
      </dgm:t>
    </dgm:pt>
    <dgm:pt modelId="{C3997CBF-B6E1-4BD4-A73A-6FCA96FCCBE5}" type="parTrans" cxnId="{B1E4AE2D-3C11-4370-8574-DBCA1F6D41B5}">
      <dgm:prSet/>
      <dgm:spPr/>
      <dgm:t>
        <a:bodyPr/>
        <a:lstStyle/>
        <a:p>
          <a:endParaRPr lang="en-US" sz="2000"/>
        </a:p>
      </dgm:t>
    </dgm:pt>
    <dgm:pt modelId="{2EDDAA44-61FB-4C38-8D7B-AC5DAC7D359B}" type="sibTrans" cxnId="{B1E4AE2D-3C11-4370-8574-DBCA1F6D41B5}">
      <dgm:prSet/>
      <dgm:spPr/>
      <dgm:t>
        <a:bodyPr/>
        <a:lstStyle/>
        <a:p>
          <a:endParaRPr lang="en-US" sz="2000"/>
        </a:p>
      </dgm:t>
    </dgm:pt>
    <dgm:pt modelId="{D93DAC4C-FC30-4064-BEC7-140BBCF68C17}">
      <dgm:prSet custT="1"/>
      <dgm:spPr/>
      <dgm:t>
        <a:bodyPr/>
        <a:lstStyle/>
        <a:p>
          <a:r>
            <a:rPr lang="en-US" sz="1600" dirty="0" smtClean="0"/>
            <a:t>Purchasing/ consumption</a:t>
          </a:r>
          <a:endParaRPr lang="en-US" sz="1600" dirty="0"/>
        </a:p>
      </dgm:t>
    </dgm:pt>
    <dgm:pt modelId="{F5AD706B-ECB4-4C6A-BC7D-D42B4A005D69}" type="parTrans" cxnId="{801DE443-A280-4D89-89EB-BB63F1C3AE4E}">
      <dgm:prSet/>
      <dgm:spPr/>
      <dgm:t>
        <a:bodyPr/>
        <a:lstStyle/>
        <a:p>
          <a:endParaRPr lang="en-US" sz="2000"/>
        </a:p>
      </dgm:t>
    </dgm:pt>
    <dgm:pt modelId="{D06A1873-6280-480D-8847-CC8813D85F00}" type="sibTrans" cxnId="{801DE443-A280-4D89-89EB-BB63F1C3AE4E}">
      <dgm:prSet/>
      <dgm:spPr/>
      <dgm:t>
        <a:bodyPr/>
        <a:lstStyle/>
        <a:p>
          <a:endParaRPr lang="en-US" sz="2000"/>
        </a:p>
      </dgm:t>
    </dgm:pt>
    <dgm:pt modelId="{F46C11EF-DB58-42D0-B925-8C7B7685FA20}">
      <dgm:prSet custT="1"/>
      <dgm:spPr/>
      <dgm:t>
        <a:bodyPr/>
        <a:lstStyle/>
        <a:p>
          <a:r>
            <a:rPr lang="en-US" sz="1600" dirty="0" smtClean="0"/>
            <a:t>Industry challenges</a:t>
          </a:r>
          <a:endParaRPr lang="en-US" sz="1600" dirty="0"/>
        </a:p>
      </dgm:t>
    </dgm:pt>
    <dgm:pt modelId="{15CC8C18-D84D-414F-86CD-889F284B2D7C}" type="parTrans" cxnId="{32F3EB6F-FFAD-40A3-BC09-F0FD4CCCFA02}">
      <dgm:prSet/>
      <dgm:spPr/>
      <dgm:t>
        <a:bodyPr/>
        <a:lstStyle/>
        <a:p>
          <a:endParaRPr lang="en-US" sz="2000"/>
        </a:p>
      </dgm:t>
    </dgm:pt>
    <dgm:pt modelId="{27002C6D-C349-41AF-9B40-C0EEC28D582C}" type="sibTrans" cxnId="{32F3EB6F-FFAD-40A3-BC09-F0FD4CCCFA02}">
      <dgm:prSet/>
      <dgm:spPr/>
      <dgm:t>
        <a:bodyPr/>
        <a:lstStyle/>
        <a:p>
          <a:endParaRPr lang="en-US" sz="2000"/>
        </a:p>
      </dgm:t>
    </dgm:pt>
    <dgm:pt modelId="{0E2C52A1-424D-473E-B180-EB1FD24973C0}">
      <dgm:prSet custT="1"/>
      <dgm:spPr/>
      <dgm:t>
        <a:bodyPr/>
        <a:lstStyle/>
        <a:p>
          <a:r>
            <a:rPr lang="en-US" sz="1600" dirty="0" smtClean="0"/>
            <a:t>Administrative challenges vs. simplicity</a:t>
          </a:r>
          <a:endParaRPr lang="en-US" sz="1600" dirty="0"/>
        </a:p>
      </dgm:t>
    </dgm:pt>
    <dgm:pt modelId="{94BA6716-6A1F-4561-A6BC-7435E68BCB53}" type="parTrans" cxnId="{AEC6A898-FEF7-49D0-AF75-51B434DC082D}">
      <dgm:prSet/>
      <dgm:spPr/>
      <dgm:t>
        <a:bodyPr/>
        <a:lstStyle/>
        <a:p>
          <a:endParaRPr lang="en-US" sz="2000"/>
        </a:p>
      </dgm:t>
    </dgm:pt>
    <dgm:pt modelId="{FA7DB2FD-0011-44BA-82B2-8AF460A6343D}" type="sibTrans" cxnId="{AEC6A898-FEF7-49D0-AF75-51B434DC082D}">
      <dgm:prSet/>
      <dgm:spPr/>
      <dgm:t>
        <a:bodyPr/>
        <a:lstStyle/>
        <a:p>
          <a:endParaRPr lang="en-US" sz="2000"/>
        </a:p>
      </dgm:t>
    </dgm:pt>
    <dgm:pt modelId="{F14B0CE3-9E2C-4CA2-BCC7-9BE54CF5321D}">
      <dgm:prSet custT="1"/>
      <dgm:spPr/>
      <dgm:t>
        <a:bodyPr/>
        <a:lstStyle/>
        <a:p>
          <a:r>
            <a:rPr lang="en-US" sz="1600" dirty="0" smtClean="0"/>
            <a:t>Public awareness, education and support </a:t>
          </a:r>
          <a:r>
            <a:rPr lang="en-US" sz="1600" dirty="0" err="1" smtClean="0"/>
            <a:t>incl</a:t>
          </a:r>
          <a:r>
            <a:rPr lang="en-US" sz="1600" dirty="0" smtClean="0"/>
            <a:t>  Health</a:t>
          </a:r>
          <a:endParaRPr lang="en-US" sz="1600" dirty="0"/>
        </a:p>
      </dgm:t>
    </dgm:pt>
    <dgm:pt modelId="{2063AEF1-2374-4DDA-8978-815DD0F1F77E}" type="parTrans" cxnId="{DDAB84E2-3276-4BA4-8250-6B715DBAC5B6}">
      <dgm:prSet/>
      <dgm:spPr/>
      <dgm:t>
        <a:bodyPr/>
        <a:lstStyle/>
        <a:p>
          <a:endParaRPr lang="en-US" sz="2000"/>
        </a:p>
      </dgm:t>
    </dgm:pt>
    <dgm:pt modelId="{CD53B5CD-D379-41A7-9D92-93AEDF98DA84}" type="sibTrans" cxnId="{DDAB84E2-3276-4BA4-8250-6B715DBAC5B6}">
      <dgm:prSet/>
      <dgm:spPr/>
      <dgm:t>
        <a:bodyPr/>
        <a:lstStyle/>
        <a:p>
          <a:endParaRPr lang="en-US" sz="2000"/>
        </a:p>
      </dgm:t>
    </dgm:pt>
    <dgm:pt modelId="{EE1B5C79-DDC2-4870-BFC9-245AF768F599}">
      <dgm:prSet custT="1"/>
      <dgm:spPr/>
      <dgm:t>
        <a:bodyPr/>
        <a:lstStyle/>
        <a:p>
          <a:r>
            <a:rPr lang="en-US" sz="1600" dirty="0" smtClean="0"/>
            <a:t>Key policy champions – </a:t>
          </a:r>
          <a:r>
            <a:rPr lang="en-US" sz="1600" i="1" dirty="0" smtClean="0">
              <a:solidFill>
                <a:schemeClr val="tx2">
                  <a:lumMod val="50000"/>
                </a:schemeClr>
              </a:solidFill>
            </a:rPr>
            <a:t>young, female ministers?</a:t>
          </a:r>
          <a:endParaRPr lang="en-US" sz="1600" i="1" dirty="0">
            <a:solidFill>
              <a:schemeClr val="tx2">
                <a:lumMod val="50000"/>
              </a:schemeClr>
            </a:solidFill>
          </a:endParaRPr>
        </a:p>
      </dgm:t>
    </dgm:pt>
    <dgm:pt modelId="{A154059B-19CF-4AB7-AF66-A291294F5E05}" type="parTrans" cxnId="{DED6C214-0EB8-4F10-B753-40B590DB1E6E}">
      <dgm:prSet/>
      <dgm:spPr/>
      <dgm:t>
        <a:bodyPr/>
        <a:lstStyle/>
        <a:p>
          <a:endParaRPr lang="en-US" sz="2000"/>
        </a:p>
      </dgm:t>
    </dgm:pt>
    <dgm:pt modelId="{452D5C99-B47B-4034-91FC-726C8690A7B3}" type="sibTrans" cxnId="{DED6C214-0EB8-4F10-B753-40B590DB1E6E}">
      <dgm:prSet/>
      <dgm:spPr/>
      <dgm:t>
        <a:bodyPr/>
        <a:lstStyle/>
        <a:p>
          <a:endParaRPr lang="en-US" sz="2000"/>
        </a:p>
      </dgm:t>
    </dgm:pt>
    <dgm:pt modelId="{9702403A-D77B-4FFB-B60A-BE1148DEEA05}">
      <dgm:prSet custT="1"/>
      <dgm:spPr/>
      <dgm:t>
        <a:bodyPr/>
        <a:lstStyle/>
        <a:p>
          <a:r>
            <a:rPr lang="en-US" sz="1600" dirty="0" smtClean="0"/>
            <a:t>Need systems in place to support and FUND longitudinal evaluation of the impact of fiscal price strategies on:</a:t>
          </a:r>
          <a:endParaRPr lang="en-US" sz="1600" dirty="0"/>
        </a:p>
      </dgm:t>
    </dgm:pt>
    <dgm:pt modelId="{C0EE874C-427B-4F95-B052-6569C9B0D110}" type="parTrans" cxnId="{E088CCBF-748F-48F8-AFEF-2386766A85F2}">
      <dgm:prSet/>
      <dgm:spPr/>
      <dgm:t>
        <a:bodyPr/>
        <a:lstStyle/>
        <a:p>
          <a:endParaRPr lang="en-US" sz="2000"/>
        </a:p>
      </dgm:t>
    </dgm:pt>
    <dgm:pt modelId="{9EA783E4-5652-4B7D-8E8A-173ABB400645}" type="sibTrans" cxnId="{E088CCBF-748F-48F8-AFEF-2386766A85F2}">
      <dgm:prSet/>
      <dgm:spPr/>
      <dgm:t>
        <a:bodyPr/>
        <a:lstStyle/>
        <a:p>
          <a:endParaRPr lang="en-US" sz="2000"/>
        </a:p>
      </dgm:t>
    </dgm:pt>
    <dgm:pt modelId="{BADF415D-13AE-4499-8258-ACE6A24656D4}">
      <dgm:prSet custT="1"/>
      <dgm:spPr/>
      <dgm:t>
        <a:bodyPr/>
        <a:lstStyle/>
        <a:p>
          <a:r>
            <a:rPr lang="en-US" sz="1600" dirty="0" smtClean="0"/>
            <a:t>Purchasing/consumption, revenues, proximal health outcomes, longer-term health outcomes (e.g., obesity)</a:t>
          </a:r>
          <a:endParaRPr lang="en-US" sz="1600" dirty="0"/>
        </a:p>
      </dgm:t>
    </dgm:pt>
    <dgm:pt modelId="{7B3B09DD-81CB-4403-BA2E-4D3FD3BB6AC2}" type="parTrans" cxnId="{5B3BC176-8CF7-4B95-833D-D18622C276C1}">
      <dgm:prSet/>
      <dgm:spPr/>
      <dgm:t>
        <a:bodyPr/>
        <a:lstStyle/>
        <a:p>
          <a:endParaRPr lang="en-US" sz="2000"/>
        </a:p>
      </dgm:t>
    </dgm:pt>
    <dgm:pt modelId="{32AA37B9-633F-44F2-95EB-0311737F6CAF}" type="sibTrans" cxnId="{5B3BC176-8CF7-4B95-833D-D18622C276C1}">
      <dgm:prSet/>
      <dgm:spPr/>
      <dgm:t>
        <a:bodyPr/>
        <a:lstStyle/>
        <a:p>
          <a:endParaRPr lang="en-US" sz="2000"/>
        </a:p>
      </dgm:t>
    </dgm:pt>
    <dgm:pt modelId="{4BDA25F5-9DC6-4B62-9A6B-72F91A912D40}">
      <dgm:prSet custT="1"/>
      <dgm:spPr/>
      <dgm:t>
        <a:bodyPr/>
        <a:lstStyle/>
        <a:p>
          <a:r>
            <a:rPr lang="en-US" sz="1600" dirty="0" smtClean="0"/>
            <a:t>Design: What products included/exempt, type of tax measure</a:t>
          </a:r>
          <a:endParaRPr lang="en-US" sz="1600" i="1" dirty="0">
            <a:solidFill>
              <a:schemeClr val="tx2">
                <a:lumMod val="50000"/>
              </a:schemeClr>
            </a:solidFill>
          </a:endParaRPr>
        </a:p>
      </dgm:t>
    </dgm:pt>
    <dgm:pt modelId="{D72FC2DF-0FA6-4303-8680-AEB5A4845092}" type="parTrans" cxnId="{699083C9-0795-4D9F-AF6E-2993AFEE252D}">
      <dgm:prSet/>
      <dgm:spPr/>
      <dgm:t>
        <a:bodyPr/>
        <a:lstStyle/>
        <a:p>
          <a:endParaRPr lang="en-US" sz="2000"/>
        </a:p>
      </dgm:t>
    </dgm:pt>
    <dgm:pt modelId="{9CC14574-A33B-404E-9080-B2659D18D1C9}" type="sibTrans" cxnId="{699083C9-0795-4D9F-AF6E-2993AFEE252D}">
      <dgm:prSet/>
      <dgm:spPr/>
      <dgm:t>
        <a:bodyPr/>
        <a:lstStyle/>
        <a:p>
          <a:endParaRPr lang="en-US" sz="2000"/>
        </a:p>
      </dgm:t>
    </dgm:pt>
    <dgm:pt modelId="{139E45B1-D7F0-6644-9B07-797DD6C2CB76}">
      <dgm:prSet/>
      <dgm:spPr/>
      <dgm:t>
        <a:bodyPr/>
        <a:lstStyle/>
        <a:p>
          <a:r>
            <a:rPr lang="en-US" dirty="0" smtClean="0"/>
            <a:t>Situation Analysis</a:t>
          </a:r>
          <a:endParaRPr lang="en-US" dirty="0"/>
        </a:p>
      </dgm:t>
    </dgm:pt>
    <dgm:pt modelId="{668707D2-D507-4B49-84A9-F8BBC78B0623}" type="parTrans" cxnId="{026B331F-D041-9443-814E-7E3918859850}">
      <dgm:prSet/>
      <dgm:spPr/>
      <dgm:t>
        <a:bodyPr/>
        <a:lstStyle/>
        <a:p>
          <a:endParaRPr lang="en-US"/>
        </a:p>
      </dgm:t>
    </dgm:pt>
    <dgm:pt modelId="{DD41C7AD-FE97-F248-BAF7-95FB0071D539}" type="sibTrans" cxnId="{026B331F-D041-9443-814E-7E3918859850}">
      <dgm:prSet/>
      <dgm:spPr/>
      <dgm:t>
        <a:bodyPr/>
        <a:lstStyle/>
        <a:p>
          <a:endParaRPr lang="en-US"/>
        </a:p>
      </dgm:t>
    </dgm:pt>
    <dgm:pt modelId="{51075E54-F080-594A-A395-A703D6AC7B0B}">
      <dgm:prSet custT="1"/>
      <dgm:spPr/>
      <dgm:t>
        <a:bodyPr/>
        <a:lstStyle/>
        <a:p>
          <a:r>
            <a:rPr lang="en-US" sz="1600" dirty="0" smtClean="0"/>
            <a:t>Evidence gathering (finance, health, industry)</a:t>
          </a:r>
          <a:endParaRPr lang="en-US" sz="1600" dirty="0"/>
        </a:p>
      </dgm:t>
    </dgm:pt>
    <dgm:pt modelId="{0D6CA0F9-AF71-E546-9CC0-33D7B8A56ACD}" type="parTrans" cxnId="{6DF22163-D415-024F-BFCE-946B4DF4E765}">
      <dgm:prSet/>
      <dgm:spPr/>
      <dgm:t>
        <a:bodyPr/>
        <a:lstStyle/>
        <a:p>
          <a:endParaRPr lang="en-US"/>
        </a:p>
      </dgm:t>
    </dgm:pt>
    <dgm:pt modelId="{9BA77FD7-E20D-B94E-9E5D-5A4441D9C906}" type="sibTrans" cxnId="{6DF22163-D415-024F-BFCE-946B4DF4E765}">
      <dgm:prSet/>
      <dgm:spPr/>
      <dgm:t>
        <a:bodyPr/>
        <a:lstStyle/>
        <a:p>
          <a:endParaRPr lang="en-US"/>
        </a:p>
      </dgm:t>
    </dgm:pt>
    <dgm:pt modelId="{9DDC84A5-4194-9444-A478-55AC5B8C3EFA}">
      <dgm:prSet custT="1"/>
      <dgm:spPr/>
      <dgm:t>
        <a:bodyPr/>
        <a:lstStyle/>
        <a:p>
          <a:r>
            <a:rPr lang="en-US" sz="1600" dirty="0" smtClean="0"/>
            <a:t>Policy Rationale and Objective</a:t>
          </a:r>
          <a:endParaRPr lang="en-US" sz="1600" dirty="0"/>
        </a:p>
      </dgm:t>
    </dgm:pt>
    <dgm:pt modelId="{8497C117-C94C-5042-9AA0-50F9E33AA5F0}" type="parTrans" cxnId="{C293739A-61EE-1A42-BF13-424C5E5C8F49}">
      <dgm:prSet/>
      <dgm:spPr/>
      <dgm:t>
        <a:bodyPr/>
        <a:lstStyle/>
        <a:p>
          <a:endParaRPr lang="en-US"/>
        </a:p>
      </dgm:t>
    </dgm:pt>
    <dgm:pt modelId="{3AF7E788-EC46-4743-8695-6970E3593287}" type="sibTrans" cxnId="{C293739A-61EE-1A42-BF13-424C5E5C8F49}">
      <dgm:prSet/>
      <dgm:spPr/>
      <dgm:t>
        <a:bodyPr/>
        <a:lstStyle/>
        <a:p>
          <a:endParaRPr lang="en-US"/>
        </a:p>
      </dgm:t>
    </dgm:pt>
    <dgm:pt modelId="{374A4158-0B91-B546-871A-D7E65E311251}">
      <dgm:prSet custT="1"/>
      <dgm:spPr/>
      <dgm:t>
        <a:bodyPr/>
        <a:lstStyle/>
        <a:p>
          <a:r>
            <a:rPr lang="en-US" sz="1600" dirty="0" smtClean="0"/>
            <a:t>Systems for monitoring revenue but also consumption behaviour </a:t>
          </a:r>
          <a:endParaRPr lang="en-US" sz="1600" dirty="0"/>
        </a:p>
      </dgm:t>
    </dgm:pt>
    <dgm:pt modelId="{34F03B48-CBEC-8C4D-B6C6-1F144BCC4D05}" type="parTrans" cxnId="{EF708FD4-65C3-7141-8E04-16D05080FC7D}">
      <dgm:prSet/>
      <dgm:spPr/>
      <dgm:t>
        <a:bodyPr/>
        <a:lstStyle/>
        <a:p>
          <a:endParaRPr lang="en-US"/>
        </a:p>
      </dgm:t>
    </dgm:pt>
    <dgm:pt modelId="{CF5F56D3-FCAB-D949-9364-F4311823B914}" type="sibTrans" cxnId="{EF708FD4-65C3-7141-8E04-16D05080FC7D}">
      <dgm:prSet/>
      <dgm:spPr/>
      <dgm:t>
        <a:bodyPr/>
        <a:lstStyle/>
        <a:p>
          <a:endParaRPr lang="en-US"/>
        </a:p>
      </dgm:t>
    </dgm:pt>
    <dgm:pt modelId="{4DF6F659-7E96-D440-B535-4082A3096736}">
      <dgm:prSet custT="1"/>
      <dgm:spPr/>
      <dgm:t>
        <a:bodyPr/>
        <a:lstStyle/>
        <a:p>
          <a:r>
            <a:rPr lang="en-US" sz="1600" dirty="0" smtClean="0"/>
            <a:t>Consider Broader strategies (marketing) </a:t>
          </a:r>
          <a:endParaRPr lang="en-US" sz="1600" dirty="0"/>
        </a:p>
      </dgm:t>
    </dgm:pt>
    <dgm:pt modelId="{C32A60B4-8A17-8F47-A4CC-03C8431C84AA}" type="parTrans" cxnId="{2FEFDD97-EE4E-3F4A-8F3D-00239251937B}">
      <dgm:prSet/>
      <dgm:spPr/>
      <dgm:t>
        <a:bodyPr/>
        <a:lstStyle/>
        <a:p>
          <a:endParaRPr lang="en-US"/>
        </a:p>
      </dgm:t>
    </dgm:pt>
    <dgm:pt modelId="{78BFA453-FA1D-EE46-AE2B-4C589F5D9106}" type="sibTrans" cxnId="{2FEFDD97-EE4E-3F4A-8F3D-00239251937B}">
      <dgm:prSet/>
      <dgm:spPr/>
      <dgm:t>
        <a:bodyPr/>
        <a:lstStyle/>
        <a:p>
          <a:endParaRPr lang="en-US"/>
        </a:p>
      </dgm:t>
    </dgm:pt>
    <dgm:pt modelId="{E56106EB-90A4-D14D-AFE3-079855268B36}">
      <dgm:prSet custT="1"/>
      <dgm:spPr/>
      <dgm:t>
        <a:bodyPr/>
        <a:lstStyle/>
        <a:p>
          <a:r>
            <a:rPr lang="en-US" sz="1600" dirty="0" smtClean="0"/>
            <a:t>Tax environment – learn from Tobacco </a:t>
          </a:r>
          <a:endParaRPr lang="en-US" sz="1600" dirty="0"/>
        </a:p>
      </dgm:t>
    </dgm:pt>
    <dgm:pt modelId="{A8CA2D4D-87AC-4945-9EA0-0526636302A9}" type="parTrans" cxnId="{FA5A4182-15B3-1849-8861-AA9334A39382}">
      <dgm:prSet/>
      <dgm:spPr/>
      <dgm:t>
        <a:bodyPr/>
        <a:lstStyle/>
        <a:p>
          <a:endParaRPr lang="en-US"/>
        </a:p>
      </dgm:t>
    </dgm:pt>
    <dgm:pt modelId="{A1A77541-8E13-8A4F-8E6C-B186CFC6071E}" type="sibTrans" cxnId="{FA5A4182-15B3-1849-8861-AA9334A39382}">
      <dgm:prSet/>
      <dgm:spPr/>
      <dgm:t>
        <a:bodyPr/>
        <a:lstStyle/>
        <a:p>
          <a:endParaRPr lang="en-US"/>
        </a:p>
      </dgm:t>
    </dgm:pt>
    <dgm:pt modelId="{E45F00BD-2B68-4CC6-AEEF-25CD09FFEBD6}" type="pres">
      <dgm:prSet presAssocID="{E10E5584-4064-41BC-9FEB-BDFE519F1299}" presName="Name0" presStyleCnt="0">
        <dgm:presLayoutVars>
          <dgm:chMax val="5"/>
          <dgm:chPref val="5"/>
          <dgm:dir/>
          <dgm:animLvl val="lvl"/>
        </dgm:presLayoutVars>
      </dgm:prSet>
      <dgm:spPr/>
    </dgm:pt>
    <dgm:pt modelId="{ECAF25D9-4086-4360-9EB1-C395A20102BD}" type="pres">
      <dgm:prSet presAssocID="{139E45B1-D7F0-6644-9B07-797DD6C2CB76}" presName="parentText1" presStyleLbl="node1" presStyleIdx="0" presStyleCnt="4">
        <dgm:presLayoutVars>
          <dgm:chMax/>
          <dgm:chPref val="3"/>
          <dgm:bulletEnabled val="1"/>
        </dgm:presLayoutVars>
      </dgm:prSet>
      <dgm:spPr/>
      <dgm:t>
        <a:bodyPr/>
        <a:lstStyle/>
        <a:p>
          <a:endParaRPr lang="en-US"/>
        </a:p>
      </dgm:t>
    </dgm:pt>
    <dgm:pt modelId="{E854F865-0C66-43CF-B81F-1B8FBB2D4EF9}" type="pres">
      <dgm:prSet presAssocID="{139E45B1-D7F0-6644-9B07-797DD6C2CB76}" presName="childText1" presStyleLbl="solidAlignAcc1" presStyleIdx="0" presStyleCnt="4" custScaleY="132461" custLinFactNeighborX="-592" custLinFactNeighborY="9462">
        <dgm:presLayoutVars>
          <dgm:chMax val="0"/>
          <dgm:chPref val="0"/>
          <dgm:bulletEnabled val="1"/>
        </dgm:presLayoutVars>
      </dgm:prSet>
      <dgm:spPr/>
      <dgm:t>
        <a:bodyPr/>
        <a:lstStyle/>
        <a:p>
          <a:endParaRPr lang="en-US"/>
        </a:p>
      </dgm:t>
    </dgm:pt>
    <dgm:pt modelId="{5171045C-2A64-496B-A6AF-B2DC2EDF8D83}" type="pres">
      <dgm:prSet presAssocID="{5F0F42C9-6262-471A-87D7-D02749809AE2}" presName="parentText2" presStyleLbl="node1" presStyleIdx="1" presStyleCnt="4">
        <dgm:presLayoutVars>
          <dgm:chMax/>
          <dgm:chPref val="3"/>
          <dgm:bulletEnabled val="1"/>
        </dgm:presLayoutVars>
      </dgm:prSet>
      <dgm:spPr/>
      <dgm:t>
        <a:bodyPr/>
        <a:lstStyle/>
        <a:p>
          <a:endParaRPr lang="en-US"/>
        </a:p>
      </dgm:t>
    </dgm:pt>
    <dgm:pt modelId="{FD76C554-7984-429B-A07A-92F66AEB201A}" type="pres">
      <dgm:prSet presAssocID="{5F0F42C9-6262-471A-87D7-D02749809AE2}" presName="childText2" presStyleLbl="solidAlignAcc1" presStyleIdx="1" presStyleCnt="4" custScaleY="158746" custLinFactNeighborY="24813">
        <dgm:presLayoutVars>
          <dgm:chMax val="0"/>
          <dgm:chPref val="0"/>
          <dgm:bulletEnabled val="1"/>
        </dgm:presLayoutVars>
      </dgm:prSet>
      <dgm:spPr/>
      <dgm:t>
        <a:bodyPr/>
        <a:lstStyle/>
        <a:p>
          <a:endParaRPr lang="en-US"/>
        </a:p>
      </dgm:t>
    </dgm:pt>
    <dgm:pt modelId="{389A2187-7EBC-4238-A64A-96D919B4F77C}" type="pres">
      <dgm:prSet presAssocID="{BC273C3B-EE5B-4EB3-8619-C7578FF2FD12}" presName="parentText3" presStyleLbl="node1" presStyleIdx="2" presStyleCnt="4">
        <dgm:presLayoutVars>
          <dgm:chMax/>
          <dgm:chPref val="3"/>
          <dgm:bulletEnabled val="1"/>
        </dgm:presLayoutVars>
      </dgm:prSet>
      <dgm:spPr/>
      <dgm:t>
        <a:bodyPr/>
        <a:lstStyle/>
        <a:p>
          <a:endParaRPr lang="en-US"/>
        </a:p>
      </dgm:t>
    </dgm:pt>
    <dgm:pt modelId="{68D39876-67D9-4C9E-8F94-C5A81B43A365}" type="pres">
      <dgm:prSet presAssocID="{BC273C3B-EE5B-4EB3-8619-C7578FF2FD12}" presName="childText3" presStyleLbl="solidAlignAcc1" presStyleIdx="2" presStyleCnt="4" custScaleY="129632" custLinFactNeighborY="12324">
        <dgm:presLayoutVars>
          <dgm:chMax val="0"/>
          <dgm:chPref val="0"/>
          <dgm:bulletEnabled val="1"/>
        </dgm:presLayoutVars>
      </dgm:prSet>
      <dgm:spPr/>
      <dgm:t>
        <a:bodyPr/>
        <a:lstStyle/>
        <a:p>
          <a:endParaRPr lang="en-US"/>
        </a:p>
      </dgm:t>
    </dgm:pt>
    <dgm:pt modelId="{96D16238-F835-4E83-BB2B-CC42645B430C}" type="pres">
      <dgm:prSet presAssocID="{4F29516D-CA11-4DAE-807D-7A642C9E0A7D}" presName="parentText4" presStyleLbl="node1" presStyleIdx="3" presStyleCnt="4">
        <dgm:presLayoutVars>
          <dgm:chMax/>
          <dgm:chPref val="3"/>
          <dgm:bulletEnabled val="1"/>
        </dgm:presLayoutVars>
      </dgm:prSet>
      <dgm:spPr/>
      <dgm:t>
        <a:bodyPr/>
        <a:lstStyle/>
        <a:p>
          <a:endParaRPr lang="en-US"/>
        </a:p>
      </dgm:t>
    </dgm:pt>
    <dgm:pt modelId="{669BFCD0-CA0D-461A-BB56-763E5D14FE52}" type="pres">
      <dgm:prSet presAssocID="{4F29516D-CA11-4DAE-807D-7A642C9E0A7D}" presName="childText4" presStyleLbl="solidAlignAcc1" presStyleIdx="3" presStyleCnt="4" custScaleY="142991" custLinFactNeighborX="1217" custLinFactNeighborY="13770">
        <dgm:presLayoutVars>
          <dgm:chMax val="0"/>
          <dgm:chPref val="0"/>
          <dgm:bulletEnabled val="1"/>
        </dgm:presLayoutVars>
      </dgm:prSet>
      <dgm:spPr/>
      <dgm:t>
        <a:bodyPr/>
        <a:lstStyle/>
        <a:p>
          <a:endParaRPr lang="en-US"/>
        </a:p>
      </dgm:t>
    </dgm:pt>
  </dgm:ptLst>
  <dgm:cxnLst>
    <dgm:cxn modelId="{32F3EB6F-FFAD-40A3-BC09-F0FD4CCCFA02}" srcId="{5F0F42C9-6262-471A-87D7-D02749809AE2}" destId="{F46C11EF-DB58-42D0-B925-8C7B7685FA20}" srcOrd="1" destOrd="0" parTransId="{15CC8C18-D84D-414F-86CD-889F284B2D7C}" sibTransId="{27002C6D-C349-41AF-9B40-C0EEC28D582C}"/>
    <dgm:cxn modelId="{699083C9-0795-4D9F-AF6E-2993AFEE252D}" srcId="{5F0F42C9-6262-471A-87D7-D02749809AE2}" destId="{4BDA25F5-9DC6-4B62-9A6B-72F91A912D40}" srcOrd="0" destOrd="0" parTransId="{D72FC2DF-0FA6-4303-8680-AEB5A4845092}" sibTransId="{9CC14574-A33B-404E-9080-B2659D18D1C9}"/>
    <dgm:cxn modelId="{10817EE4-5C81-6040-B8B0-6221CFCB8BE8}" type="presOf" srcId="{4DF6F659-7E96-D440-B535-4082A3096736}" destId="{E854F865-0C66-43CF-B81F-1B8FBB2D4EF9}" srcOrd="0" destOrd="3" presId="urn:microsoft.com/office/officeart/2009/3/layout/IncreasingArrowsProcess"/>
    <dgm:cxn modelId="{06A7455D-ED4B-454E-A91E-71130B652C93}" type="presOf" srcId="{9702403A-D77B-4FFB-B60A-BE1148DEEA05}" destId="{669BFCD0-CA0D-461A-BB56-763E5D14FE52}" srcOrd="0" destOrd="0" presId="urn:microsoft.com/office/officeart/2009/3/layout/IncreasingArrowsProcess"/>
    <dgm:cxn modelId="{123047AC-14D2-6740-BC14-49C1B3C470D7}" type="presOf" srcId="{F46C11EF-DB58-42D0-B925-8C7B7685FA20}" destId="{FD76C554-7984-429B-A07A-92F66AEB201A}" srcOrd="0" destOrd="1" presId="urn:microsoft.com/office/officeart/2009/3/layout/IncreasingArrowsProcess"/>
    <dgm:cxn modelId="{DED6C214-0EB8-4F10-B753-40B590DB1E6E}" srcId="{5F0F42C9-6262-471A-87D7-D02749809AE2}" destId="{EE1B5C79-DDC2-4870-BFC9-245AF768F599}" srcOrd="3" destOrd="0" parTransId="{A154059B-19CF-4AB7-AF66-A291294F5E05}" sibTransId="{452D5C99-B47B-4034-91FC-726C8690A7B3}"/>
    <dgm:cxn modelId="{13BE1B15-2A15-BE4A-BA17-0698F24C7060}" type="presOf" srcId="{139E45B1-D7F0-6644-9B07-797DD6C2CB76}" destId="{ECAF25D9-4086-4360-9EB1-C395A20102BD}" srcOrd="0" destOrd="0" presId="urn:microsoft.com/office/officeart/2009/3/layout/IncreasingArrowsProcess"/>
    <dgm:cxn modelId="{FA5A4182-15B3-1849-8861-AA9334A39382}" srcId="{139E45B1-D7F0-6644-9B07-797DD6C2CB76}" destId="{E56106EB-90A4-D14D-AFE3-079855268B36}" srcOrd="1" destOrd="0" parTransId="{A8CA2D4D-87AC-4945-9EA0-0526636302A9}" sibTransId="{A1A77541-8E13-8A4F-8E6C-B186CFC6071E}"/>
    <dgm:cxn modelId="{B1E4AE2D-3C11-4370-8574-DBCA1F6D41B5}" srcId="{E10E5584-4064-41BC-9FEB-BDFE519F1299}" destId="{4F29516D-CA11-4DAE-807D-7A642C9E0A7D}" srcOrd="3" destOrd="0" parTransId="{C3997CBF-B6E1-4BD4-A73A-6FCA96FCCBE5}" sibTransId="{2EDDAA44-61FB-4C38-8D7B-AC5DAC7D359B}"/>
    <dgm:cxn modelId="{2946CBCE-C7ED-EA43-BA17-7F5BB707E39B}" type="presOf" srcId="{0E2C52A1-424D-473E-B180-EB1FD24973C0}" destId="{68D39876-67D9-4C9E-8F94-C5A81B43A365}" srcOrd="0" destOrd="1" presId="urn:microsoft.com/office/officeart/2009/3/layout/IncreasingArrowsProcess"/>
    <dgm:cxn modelId="{7722932E-3E29-0241-8D18-A0CF3B5A78C8}" type="presOf" srcId="{4BDA25F5-9DC6-4B62-9A6B-72F91A912D40}" destId="{FD76C554-7984-429B-A07A-92F66AEB201A}" srcOrd="0" destOrd="0" presId="urn:microsoft.com/office/officeart/2009/3/layout/IncreasingArrowsProcess"/>
    <dgm:cxn modelId="{1F9144C0-78E8-C943-934C-D3B2C9B4B9DB}" type="presOf" srcId="{374A4158-0B91-B546-871A-D7E65E311251}" destId="{68D39876-67D9-4C9E-8F94-C5A81B43A365}" srcOrd="0" destOrd="2" presId="urn:microsoft.com/office/officeart/2009/3/layout/IncreasingArrowsProcess"/>
    <dgm:cxn modelId="{E9F31C3A-504F-D049-A9BD-A90D94B516EA}" type="presOf" srcId="{51075E54-F080-594A-A395-A703D6AC7B0B}" destId="{E854F865-0C66-43CF-B81F-1B8FBB2D4EF9}" srcOrd="0" destOrd="0" presId="urn:microsoft.com/office/officeart/2009/3/layout/IncreasingArrowsProcess"/>
    <dgm:cxn modelId="{72FC071A-A1CD-4EEA-9349-DB76187138D7}" srcId="{E10E5584-4064-41BC-9FEB-BDFE519F1299}" destId="{BC273C3B-EE5B-4EB3-8619-C7578FF2FD12}" srcOrd="2" destOrd="0" parTransId="{6E83D06B-30A5-4E82-A721-3655C63316AE}" sibTransId="{EB20B262-6C4A-4985-B687-47ED746AAB5E}"/>
    <dgm:cxn modelId="{5B3BC176-8CF7-4B95-833D-D18622C276C1}" srcId="{4F29516D-CA11-4DAE-807D-7A642C9E0A7D}" destId="{BADF415D-13AE-4499-8258-ACE6A24656D4}" srcOrd="1" destOrd="0" parTransId="{7B3B09DD-81CB-4403-BA2E-4D3FD3BB6AC2}" sibTransId="{32AA37B9-633F-44F2-95EB-0311737F6CAF}"/>
    <dgm:cxn modelId="{AEC6A898-FEF7-49D0-AF75-51B434DC082D}" srcId="{BC273C3B-EE5B-4EB3-8619-C7578FF2FD12}" destId="{0E2C52A1-424D-473E-B180-EB1FD24973C0}" srcOrd="1" destOrd="0" parTransId="{94BA6716-6A1F-4561-A6BC-7435E68BCB53}" sibTransId="{FA7DB2FD-0011-44BA-82B2-8AF460A6343D}"/>
    <dgm:cxn modelId="{2FEFDD97-EE4E-3F4A-8F3D-00239251937B}" srcId="{139E45B1-D7F0-6644-9B07-797DD6C2CB76}" destId="{4DF6F659-7E96-D440-B535-4082A3096736}" srcOrd="3" destOrd="0" parTransId="{C32A60B4-8A17-8F47-A4CC-03C8431C84AA}" sibTransId="{78BFA453-FA1D-EE46-AE2B-4C589F5D9106}"/>
    <dgm:cxn modelId="{162E28A6-A983-B049-A85B-2F3DB6247ECC}" type="presOf" srcId="{9DDC84A5-4194-9444-A478-55AC5B8C3EFA}" destId="{E854F865-0C66-43CF-B81F-1B8FBB2D4EF9}" srcOrd="0" destOrd="2" presId="urn:microsoft.com/office/officeart/2009/3/layout/IncreasingArrowsProcess"/>
    <dgm:cxn modelId="{026B331F-D041-9443-814E-7E3918859850}" srcId="{E10E5584-4064-41BC-9FEB-BDFE519F1299}" destId="{139E45B1-D7F0-6644-9B07-797DD6C2CB76}" srcOrd="0" destOrd="0" parTransId="{668707D2-D507-4B49-84A9-F8BBC78B0623}" sibTransId="{DD41C7AD-FE97-F248-BAF7-95FB0071D539}"/>
    <dgm:cxn modelId="{C293739A-61EE-1A42-BF13-424C5E5C8F49}" srcId="{139E45B1-D7F0-6644-9B07-797DD6C2CB76}" destId="{9DDC84A5-4194-9444-A478-55AC5B8C3EFA}" srcOrd="2" destOrd="0" parTransId="{8497C117-C94C-5042-9AA0-50F9E33AA5F0}" sibTransId="{3AF7E788-EC46-4743-8695-6970E3593287}"/>
    <dgm:cxn modelId="{EF708FD4-65C3-7141-8E04-16D05080FC7D}" srcId="{BC273C3B-EE5B-4EB3-8619-C7578FF2FD12}" destId="{374A4158-0B91-B546-871A-D7E65E311251}" srcOrd="2" destOrd="0" parTransId="{34F03B48-CBEC-8C4D-B6C6-1F144BCC4D05}" sibTransId="{CF5F56D3-FCAB-D949-9364-F4311823B914}"/>
    <dgm:cxn modelId="{64B42B11-1B16-254D-91DE-E8F45CA34AF1}" type="presOf" srcId="{E10E5584-4064-41BC-9FEB-BDFE519F1299}" destId="{E45F00BD-2B68-4CC6-AEEF-25CD09FFEBD6}" srcOrd="0" destOrd="0" presId="urn:microsoft.com/office/officeart/2009/3/layout/IncreasingArrowsProcess"/>
    <dgm:cxn modelId="{093F84BE-AD50-4F40-81EE-9959EE123C80}" type="presOf" srcId="{E56106EB-90A4-D14D-AFE3-079855268B36}" destId="{E854F865-0C66-43CF-B81F-1B8FBB2D4EF9}" srcOrd="0" destOrd="1" presId="urn:microsoft.com/office/officeart/2009/3/layout/IncreasingArrowsProcess"/>
    <dgm:cxn modelId="{6DF22163-D415-024F-BFCE-946B4DF4E765}" srcId="{139E45B1-D7F0-6644-9B07-797DD6C2CB76}" destId="{51075E54-F080-594A-A395-A703D6AC7B0B}" srcOrd="0" destOrd="0" parTransId="{0D6CA0F9-AF71-E546-9CC0-33D7B8A56ACD}" sibTransId="{9BA77FD7-E20D-B94E-9E5D-5A4441D9C906}"/>
    <dgm:cxn modelId="{52C48BE4-F2D3-7249-A4B5-DB3CDDC5269B}" type="presOf" srcId="{EE1B5C79-DDC2-4870-BFC9-245AF768F599}" destId="{FD76C554-7984-429B-A07A-92F66AEB201A}" srcOrd="0" destOrd="3" presId="urn:microsoft.com/office/officeart/2009/3/layout/IncreasingArrowsProcess"/>
    <dgm:cxn modelId="{5CE11BBE-7EB9-5342-BA05-B7E6E04D6EFD}" type="presOf" srcId="{4F29516D-CA11-4DAE-807D-7A642C9E0A7D}" destId="{96D16238-F835-4E83-BB2B-CC42645B430C}" srcOrd="0" destOrd="0" presId="urn:microsoft.com/office/officeart/2009/3/layout/IncreasingArrowsProcess"/>
    <dgm:cxn modelId="{12B9328D-825C-914A-B6BD-2F703AA8DEE8}" type="presOf" srcId="{F14B0CE3-9E2C-4CA2-BCC7-9BE54CF5321D}" destId="{FD76C554-7984-429B-A07A-92F66AEB201A}" srcOrd="0" destOrd="2" presId="urn:microsoft.com/office/officeart/2009/3/layout/IncreasingArrowsProcess"/>
    <dgm:cxn modelId="{B3A05518-4ADD-7A44-8A0D-D32DD7239B0F}" type="presOf" srcId="{5F0F42C9-6262-471A-87D7-D02749809AE2}" destId="{5171045C-2A64-496B-A6AF-B2DC2EDF8D83}" srcOrd="0" destOrd="0" presId="urn:microsoft.com/office/officeart/2009/3/layout/IncreasingArrowsProcess"/>
    <dgm:cxn modelId="{D01A8A57-2378-5F42-8BDB-4783175E8BD1}" type="presOf" srcId="{BC273C3B-EE5B-4EB3-8619-C7578FF2FD12}" destId="{389A2187-7EBC-4238-A64A-96D919B4F77C}" srcOrd="0" destOrd="0" presId="urn:microsoft.com/office/officeart/2009/3/layout/IncreasingArrowsProcess"/>
    <dgm:cxn modelId="{801DE443-A280-4D89-89EB-BB63F1C3AE4E}" srcId="{BC273C3B-EE5B-4EB3-8619-C7578FF2FD12}" destId="{D93DAC4C-FC30-4064-BEC7-140BBCF68C17}" srcOrd="0" destOrd="0" parTransId="{F5AD706B-ECB4-4C6A-BC7D-D42B4A005D69}" sibTransId="{D06A1873-6280-480D-8847-CC8813D85F00}"/>
    <dgm:cxn modelId="{F9B435C4-80EC-4926-89DE-1C14EF48B745}" srcId="{E10E5584-4064-41BC-9FEB-BDFE519F1299}" destId="{5F0F42C9-6262-471A-87D7-D02749809AE2}" srcOrd="1" destOrd="0" parTransId="{8DD35741-2F66-45C1-B0C9-E570F3C02A82}" sibTransId="{7D9DBE08-9365-4DD8-B947-2A77467DF167}"/>
    <dgm:cxn modelId="{87E8D301-222A-594E-AEE6-823ECE8E9504}" type="presOf" srcId="{D93DAC4C-FC30-4064-BEC7-140BBCF68C17}" destId="{68D39876-67D9-4C9E-8F94-C5A81B43A365}" srcOrd="0" destOrd="0" presId="urn:microsoft.com/office/officeart/2009/3/layout/IncreasingArrowsProcess"/>
    <dgm:cxn modelId="{DDAB84E2-3276-4BA4-8250-6B715DBAC5B6}" srcId="{5F0F42C9-6262-471A-87D7-D02749809AE2}" destId="{F14B0CE3-9E2C-4CA2-BCC7-9BE54CF5321D}" srcOrd="2" destOrd="0" parTransId="{2063AEF1-2374-4DDA-8978-815DD0F1F77E}" sibTransId="{CD53B5CD-D379-41A7-9D92-93AEDF98DA84}"/>
    <dgm:cxn modelId="{3A7B3BBB-625D-A24F-A54F-1289FA131767}" type="presOf" srcId="{BADF415D-13AE-4499-8258-ACE6A24656D4}" destId="{669BFCD0-CA0D-461A-BB56-763E5D14FE52}" srcOrd="0" destOrd="1" presId="urn:microsoft.com/office/officeart/2009/3/layout/IncreasingArrowsProcess"/>
    <dgm:cxn modelId="{E088CCBF-748F-48F8-AFEF-2386766A85F2}" srcId="{4F29516D-CA11-4DAE-807D-7A642C9E0A7D}" destId="{9702403A-D77B-4FFB-B60A-BE1148DEEA05}" srcOrd="0" destOrd="0" parTransId="{C0EE874C-427B-4F95-B052-6569C9B0D110}" sibTransId="{9EA783E4-5652-4B7D-8E8A-173ABB400645}"/>
    <dgm:cxn modelId="{76EF19D5-978D-A24D-BF3A-E0316A87D2A8}" type="presParOf" srcId="{E45F00BD-2B68-4CC6-AEEF-25CD09FFEBD6}" destId="{ECAF25D9-4086-4360-9EB1-C395A20102BD}" srcOrd="0" destOrd="0" presId="urn:microsoft.com/office/officeart/2009/3/layout/IncreasingArrowsProcess"/>
    <dgm:cxn modelId="{66803FC0-289C-3248-99EF-751B59DF706A}" type="presParOf" srcId="{E45F00BD-2B68-4CC6-AEEF-25CD09FFEBD6}" destId="{E854F865-0C66-43CF-B81F-1B8FBB2D4EF9}" srcOrd="1" destOrd="0" presId="urn:microsoft.com/office/officeart/2009/3/layout/IncreasingArrowsProcess"/>
    <dgm:cxn modelId="{752F2B44-8D5E-7F4E-A368-02C196F30D63}" type="presParOf" srcId="{E45F00BD-2B68-4CC6-AEEF-25CD09FFEBD6}" destId="{5171045C-2A64-496B-A6AF-B2DC2EDF8D83}" srcOrd="2" destOrd="0" presId="urn:microsoft.com/office/officeart/2009/3/layout/IncreasingArrowsProcess"/>
    <dgm:cxn modelId="{96A00AFA-2C8F-6244-99C6-34419C3D4088}" type="presParOf" srcId="{E45F00BD-2B68-4CC6-AEEF-25CD09FFEBD6}" destId="{FD76C554-7984-429B-A07A-92F66AEB201A}" srcOrd="3" destOrd="0" presId="urn:microsoft.com/office/officeart/2009/3/layout/IncreasingArrowsProcess"/>
    <dgm:cxn modelId="{02043BEC-30F2-3E4C-B446-BAC66403E43D}" type="presParOf" srcId="{E45F00BD-2B68-4CC6-AEEF-25CD09FFEBD6}" destId="{389A2187-7EBC-4238-A64A-96D919B4F77C}" srcOrd="4" destOrd="0" presId="urn:microsoft.com/office/officeart/2009/3/layout/IncreasingArrowsProcess"/>
    <dgm:cxn modelId="{61E8EC18-E684-7D4B-8A09-FE7DE36E0D67}" type="presParOf" srcId="{E45F00BD-2B68-4CC6-AEEF-25CD09FFEBD6}" destId="{68D39876-67D9-4C9E-8F94-C5A81B43A365}" srcOrd="5" destOrd="0" presId="urn:microsoft.com/office/officeart/2009/3/layout/IncreasingArrowsProcess"/>
    <dgm:cxn modelId="{91859371-9A37-B643-991B-07BD2405712D}" type="presParOf" srcId="{E45F00BD-2B68-4CC6-AEEF-25CD09FFEBD6}" destId="{96D16238-F835-4E83-BB2B-CC42645B430C}" srcOrd="6" destOrd="0" presId="urn:microsoft.com/office/officeart/2009/3/layout/IncreasingArrowsProcess"/>
    <dgm:cxn modelId="{E7E986EE-51C7-504D-8BA0-F63058993E12}" type="presParOf" srcId="{E45F00BD-2B68-4CC6-AEEF-25CD09FFEBD6}" destId="{669BFCD0-CA0D-461A-BB56-763E5D14FE52}"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0AA153-7CF2-49CF-BBFD-0FA2F7741BB5}"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GB"/>
        </a:p>
      </dgm:t>
    </dgm:pt>
    <dgm:pt modelId="{06D43664-9531-4F80-B230-3105D28292CF}">
      <dgm:prSet phldrT="[Text]"/>
      <dgm:spPr>
        <a:solidFill>
          <a:srgbClr val="008000"/>
        </a:solidFill>
        <a:effectLst>
          <a:innerShdw blurRad="63500" dist="50800" dir="16200000">
            <a:prstClr val="black">
              <a:alpha val="50000"/>
            </a:prstClr>
          </a:innerShdw>
        </a:effectLst>
      </dgm:spPr>
      <dgm:t>
        <a:bodyPr/>
        <a:lstStyle/>
        <a:p>
          <a:r>
            <a:rPr lang="en-GB" dirty="0" smtClean="0"/>
            <a:t>Advocacy, Marketing and Mobilisation</a:t>
          </a:r>
        </a:p>
        <a:p>
          <a:r>
            <a:rPr lang="en-GB" dirty="0" smtClean="0"/>
            <a:t>- Agenda Setting, across sectors </a:t>
          </a:r>
          <a:endParaRPr lang="en-GB" dirty="0"/>
        </a:p>
      </dgm:t>
    </dgm:pt>
    <dgm:pt modelId="{4CB9BCE5-2BBA-4018-9415-2A98092D3E89}" type="parTrans" cxnId="{DEBDA411-D638-4E3C-B3E0-4B223C897C6F}">
      <dgm:prSet/>
      <dgm:spPr/>
      <dgm:t>
        <a:bodyPr/>
        <a:lstStyle/>
        <a:p>
          <a:endParaRPr lang="en-GB"/>
        </a:p>
      </dgm:t>
    </dgm:pt>
    <dgm:pt modelId="{446FD488-1560-44B2-9767-44D5D66260A4}" type="sibTrans" cxnId="{DEBDA411-D638-4E3C-B3E0-4B223C897C6F}">
      <dgm:prSet/>
      <dgm:spPr/>
      <dgm:t>
        <a:bodyPr/>
        <a:lstStyle/>
        <a:p>
          <a:endParaRPr lang="en-GB"/>
        </a:p>
      </dgm:t>
    </dgm:pt>
    <dgm:pt modelId="{00FF4BD2-A787-49F8-9B20-84F89590CF13}">
      <dgm:prSet phldrT="[Text]"/>
      <dgm:spPr>
        <a:solidFill>
          <a:srgbClr val="008000"/>
        </a:solidFill>
      </dgm:spPr>
      <dgm:t>
        <a:bodyPr/>
        <a:lstStyle/>
        <a:p>
          <a:r>
            <a:rPr lang="en-GB" dirty="0" smtClean="0"/>
            <a:t>Settings </a:t>
          </a:r>
          <a:endParaRPr lang="en-GB" dirty="0"/>
        </a:p>
      </dgm:t>
    </dgm:pt>
    <dgm:pt modelId="{2AF05FA1-0F9B-4342-B358-75AB40E702E9}" type="parTrans" cxnId="{5CDD76EC-0755-48EC-94CE-EACE7FAF6C92}">
      <dgm:prSet/>
      <dgm:spPr/>
      <dgm:t>
        <a:bodyPr/>
        <a:lstStyle/>
        <a:p>
          <a:endParaRPr lang="en-GB"/>
        </a:p>
      </dgm:t>
    </dgm:pt>
    <dgm:pt modelId="{FE687D8B-A0CE-48A9-BC05-C8FC874F5AF7}" type="sibTrans" cxnId="{5CDD76EC-0755-48EC-94CE-EACE7FAF6C92}">
      <dgm:prSet/>
      <dgm:spPr/>
      <dgm:t>
        <a:bodyPr/>
        <a:lstStyle/>
        <a:p>
          <a:endParaRPr lang="en-GB"/>
        </a:p>
      </dgm:t>
    </dgm:pt>
    <dgm:pt modelId="{F7AD6AA1-59D2-4465-B99C-826A2C2ECA2E}">
      <dgm:prSet phldrT="[Text]"/>
      <dgm:spPr>
        <a:solidFill>
          <a:srgbClr val="008000"/>
        </a:solidFill>
      </dgm:spPr>
      <dgm:t>
        <a:bodyPr/>
        <a:lstStyle/>
        <a:p>
          <a:r>
            <a:rPr lang="en-GB" dirty="0" smtClean="0"/>
            <a:t>Transport </a:t>
          </a:r>
          <a:endParaRPr lang="en-GB" dirty="0"/>
        </a:p>
      </dgm:t>
    </dgm:pt>
    <dgm:pt modelId="{053ACC35-3B6B-4B10-A9DF-6CB2D1019D45}" type="parTrans" cxnId="{750FBC46-B983-4540-86FB-7B28104452B2}">
      <dgm:prSet/>
      <dgm:spPr/>
      <dgm:t>
        <a:bodyPr/>
        <a:lstStyle/>
        <a:p>
          <a:endParaRPr lang="en-GB"/>
        </a:p>
      </dgm:t>
    </dgm:pt>
    <dgm:pt modelId="{3A098B60-ECCA-40F6-B1E0-FF15635EEE13}" type="sibTrans" cxnId="{750FBC46-B983-4540-86FB-7B28104452B2}">
      <dgm:prSet/>
      <dgm:spPr/>
      <dgm:t>
        <a:bodyPr/>
        <a:lstStyle/>
        <a:p>
          <a:endParaRPr lang="en-GB"/>
        </a:p>
      </dgm:t>
    </dgm:pt>
    <dgm:pt modelId="{341EB583-1F8E-4497-9837-037DB14D387F}">
      <dgm:prSet phldrT="[Text]"/>
      <dgm:spPr>
        <a:solidFill>
          <a:srgbClr val="008000"/>
        </a:solidFill>
      </dgm:spPr>
      <dgm:t>
        <a:bodyPr/>
        <a:lstStyle/>
        <a:p>
          <a:r>
            <a:rPr lang="en-GB" dirty="0" smtClean="0"/>
            <a:t>Urban Planning </a:t>
          </a:r>
          <a:endParaRPr lang="en-GB" dirty="0"/>
        </a:p>
      </dgm:t>
    </dgm:pt>
    <dgm:pt modelId="{2647CEF8-7E11-4526-A7E7-7DFBABDB6C49}" type="parTrans" cxnId="{812DDE6A-3037-4E8C-8E1C-56E8EB986B74}">
      <dgm:prSet/>
      <dgm:spPr/>
      <dgm:t>
        <a:bodyPr/>
        <a:lstStyle/>
        <a:p>
          <a:endParaRPr lang="en-GB"/>
        </a:p>
      </dgm:t>
    </dgm:pt>
    <dgm:pt modelId="{56A9482A-30CA-43A4-92B2-1C36B5196343}" type="sibTrans" cxnId="{812DDE6A-3037-4E8C-8E1C-56E8EB986B74}">
      <dgm:prSet/>
      <dgm:spPr/>
      <dgm:t>
        <a:bodyPr/>
        <a:lstStyle/>
        <a:p>
          <a:endParaRPr lang="en-GB"/>
        </a:p>
      </dgm:t>
    </dgm:pt>
    <dgm:pt modelId="{F66EE075-8E92-467F-9C82-EAAB27269C34}">
      <dgm:prSet phldrT="[Text]"/>
      <dgm:spPr>
        <a:solidFill>
          <a:srgbClr val="008000"/>
        </a:solidFill>
      </dgm:spPr>
      <dgm:t>
        <a:bodyPr/>
        <a:lstStyle/>
        <a:p>
          <a:r>
            <a:rPr lang="en-GB" dirty="0" smtClean="0"/>
            <a:t>Sports </a:t>
          </a:r>
          <a:endParaRPr lang="en-GB" dirty="0"/>
        </a:p>
      </dgm:t>
    </dgm:pt>
    <dgm:pt modelId="{BA66D4D7-85B6-41BB-BAAF-97EBB713283D}" type="parTrans" cxnId="{AED1E88D-BF0F-48FC-AFF0-F063B742614C}">
      <dgm:prSet/>
      <dgm:spPr/>
      <dgm:t>
        <a:bodyPr/>
        <a:lstStyle/>
        <a:p>
          <a:endParaRPr lang="en-GB"/>
        </a:p>
      </dgm:t>
    </dgm:pt>
    <dgm:pt modelId="{45BBEA86-0BB1-4474-8168-2BFFE693B417}" type="sibTrans" cxnId="{AED1E88D-BF0F-48FC-AFF0-F063B742614C}">
      <dgm:prSet/>
      <dgm:spPr/>
      <dgm:t>
        <a:bodyPr/>
        <a:lstStyle/>
        <a:p>
          <a:endParaRPr lang="en-GB"/>
        </a:p>
      </dgm:t>
    </dgm:pt>
    <dgm:pt modelId="{73B6494D-5683-4A8D-822A-57496606D0DB}">
      <dgm:prSet phldrT="[Text]"/>
      <dgm:spPr>
        <a:solidFill>
          <a:srgbClr val="008000"/>
        </a:solidFill>
      </dgm:spPr>
      <dgm:t>
        <a:bodyPr/>
        <a:lstStyle/>
        <a:p>
          <a:r>
            <a:rPr lang="en-GB" dirty="0" smtClean="0"/>
            <a:t>Natural Environment </a:t>
          </a:r>
          <a:endParaRPr lang="en-GB" dirty="0"/>
        </a:p>
      </dgm:t>
    </dgm:pt>
    <dgm:pt modelId="{50BF2185-ECA6-4CD6-840E-AD23E55D5A9D}" type="parTrans" cxnId="{C7C35FF2-FA5B-4190-978F-A71BDDF1B8AD}">
      <dgm:prSet/>
      <dgm:spPr/>
      <dgm:t>
        <a:bodyPr/>
        <a:lstStyle/>
        <a:p>
          <a:endParaRPr lang="en-GB"/>
        </a:p>
      </dgm:t>
    </dgm:pt>
    <dgm:pt modelId="{3F8FB3C5-B943-4CC4-960E-54088E411D0F}" type="sibTrans" cxnId="{C7C35FF2-FA5B-4190-978F-A71BDDF1B8AD}">
      <dgm:prSet/>
      <dgm:spPr/>
      <dgm:t>
        <a:bodyPr/>
        <a:lstStyle/>
        <a:p>
          <a:endParaRPr lang="en-GB"/>
        </a:p>
      </dgm:t>
    </dgm:pt>
    <dgm:pt modelId="{967A75DD-8A2A-4082-9EC4-7436BBB8C9D1}" type="pres">
      <dgm:prSet presAssocID="{5E0AA153-7CF2-49CF-BBFD-0FA2F7741BB5}" presName="Name0" presStyleCnt="0">
        <dgm:presLayoutVars>
          <dgm:chPref val="1"/>
          <dgm:dir/>
          <dgm:animOne val="branch"/>
          <dgm:animLvl val="lvl"/>
          <dgm:resizeHandles/>
        </dgm:presLayoutVars>
      </dgm:prSet>
      <dgm:spPr/>
      <dgm:t>
        <a:bodyPr/>
        <a:lstStyle/>
        <a:p>
          <a:endParaRPr lang="en-US"/>
        </a:p>
      </dgm:t>
    </dgm:pt>
    <dgm:pt modelId="{87444B31-0F8D-44C6-BA1F-E07FF740D64F}" type="pres">
      <dgm:prSet presAssocID="{06D43664-9531-4F80-B230-3105D28292CF}" presName="vertOne" presStyleCnt="0"/>
      <dgm:spPr/>
    </dgm:pt>
    <dgm:pt modelId="{AD6BF201-264F-47F7-81D6-A5786909D050}" type="pres">
      <dgm:prSet presAssocID="{06D43664-9531-4F80-B230-3105D28292CF}" presName="txOne" presStyleLbl="node0" presStyleIdx="0" presStyleCnt="1">
        <dgm:presLayoutVars>
          <dgm:chPref val="3"/>
        </dgm:presLayoutVars>
      </dgm:prSet>
      <dgm:spPr/>
      <dgm:t>
        <a:bodyPr/>
        <a:lstStyle/>
        <a:p>
          <a:endParaRPr lang="en-GB"/>
        </a:p>
      </dgm:t>
    </dgm:pt>
    <dgm:pt modelId="{B905F969-7419-4149-8CDF-BEBD0FE3CB07}" type="pres">
      <dgm:prSet presAssocID="{06D43664-9531-4F80-B230-3105D28292CF}" presName="parTransOne" presStyleCnt="0"/>
      <dgm:spPr/>
    </dgm:pt>
    <dgm:pt modelId="{C1F1A5C5-AD4A-4AD2-83C9-356AE09C9E74}" type="pres">
      <dgm:prSet presAssocID="{06D43664-9531-4F80-B230-3105D28292CF}" presName="horzOne" presStyleCnt="0"/>
      <dgm:spPr/>
    </dgm:pt>
    <dgm:pt modelId="{99BF69E4-6AC4-4ABC-8FDF-08AA69B5E1EC}" type="pres">
      <dgm:prSet presAssocID="{00FF4BD2-A787-49F8-9B20-84F89590CF13}" presName="vertTwo" presStyleCnt="0"/>
      <dgm:spPr/>
    </dgm:pt>
    <dgm:pt modelId="{03BC058F-554B-4F39-BC83-4BC5DF847F90}" type="pres">
      <dgm:prSet presAssocID="{00FF4BD2-A787-49F8-9B20-84F89590CF13}" presName="txTwo" presStyleLbl="node2" presStyleIdx="0" presStyleCnt="2">
        <dgm:presLayoutVars>
          <dgm:chPref val="3"/>
        </dgm:presLayoutVars>
      </dgm:prSet>
      <dgm:spPr/>
      <dgm:t>
        <a:bodyPr/>
        <a:lstStyle/>
        <a:p>
          <a:endParaRPr lang="en-US"/>
        </a:p>
      </dgm:t>
    </dgm:pt>
    <dgm:pt modelId="{869AB223-E142-4612-8EA3-E9E2B64823F0}" type="pres">
      <dgm:prSet presAssocID="{00FF4BD2-A787-49F8-9B20-84F89590CF13}" presName="parTransTwo" presStyleCnt="0"/>
      <dgm:spPr/>
    </dgm:pt>
    <dgm:pt modelId="{762C7350-1151-47BF-9525-ECC0E1A3A076}" type="pres">
      <dgm:prSet presAssocID="{00FF4BD2-A787-49F8-9B20-84F89590CF13}" presName="horzTwo" presStyleCnt="0"/>
      <dgm:spPr/>
    </dgm:pt>
    <dgm:pt modelId="{E649173B-01AE-471E-9658-462474DBD982}" type="pres">
      <dgm:prSet presAssocID="{F7AD6AA1-59D2-4465-B99C-826A2C2ECA2E}" presName="vertThree" presStyleCnt="0"/>
      <dgm:spPr/>
    </dgm:pt>
    <dgm:pt modelId="{ED93B11B-50B4-4732-B70E-15A111A5438F}" type="pres">
      <dgm:prSet presAssocID="{F7AD6AA1-59D2-4465-B99C-826A2C2ECA2E}" presName="txThree" presStyleLbl="node3" presStyleIdx="0" presStyleCnt="3">
        <dgm:presLayoutVars>
          <dgm:chPref val="3"/>
        </dgm:presLayoutVars>
      </dgm:prSet>
      <dgm:spPr/>
      <dgm:t>
        <a:bodyPr/>
        <a:lstStyle/>
        <a:p>
          <a:endParaRPr lang="en-GB"/>
        </a:p>
      </dgm:t>
    </dgm:pt>
    <dgm:pt modelId="{67B2B0D2-2280-46E3-9277-1931DB433539}" type="pres">
      <dgm:prSet presAssocID="{F7AD6AA1-59D2-4465-B99C-826A2C2ECA2E}" presName="horzThree" presStyleCnt="0"/>
      <dgm:spPr/>
    </dgm:pt>
    <dgm:pt modelId="{906FB74C-5458-47D8-AD27-8D973311DA38}" type="pres">
      <dgm:prSet presAssocID="{3A098B60-ECCA-40F6-B1E0-FF15635EEE13}" presName="sibSpaceThree" presStyleCnt="0"/>
      <dgm:spPr/>
    </dgm:pt>
    <dgm:pt modelId="{7341818C-0258-4680-A712-ACC5EC902EDD}" type="pres">
      <dgm:prSet presAssocID="{341EB583-1F8E-4497-9837-037DB14D387F}" presName="vertThree" presStyleCnt="0"/>
      <dgm:spPr/>
    </dgm:pt>
    <dgm:pt modelId="{137933D9-49BA-40C7-B8F1-0F9899F46FA4}" type="pres">
      <dgm:prSet presAssocID="{341EB583-1F8E-4497-9837-037DB14D387F}" presName="txThree" presStyleLbl="node3" presStyleIdx="1" presStyleCnt="3">
        <dgm:presLayoutVars>
          <dgm:chPref val="3"/>
        </dgm:presLayoutVars>
      </dgm:prSet>
      <dgm:spPr/>
      <dgm:t>
        <a:bodyPr/>
        <a:lstStyle/>
        <a:p>
          <a:endParaRPr lang="en-US"/>
        </a:p>
      </dgm:t>
    </dgm:pt>
    <dgm:pt modelId="{DA501DDF-D53E-44F4-86BD-315DA85103F7}" type="pres">
      <dgm:prSet presAssocID="{341EB583-1F8E-4497-9837-037DB14D387F}" presName="horzThree" presStyleCnt="0"/>
      <dgm:spPr/>
    </dgm:pt>
    <dgm:pt modelId="{C6F2A993-6911-4489-9727-F57AD94C64B6}" type="pres">
      <dgm:prSet presAssocID="{FE687D8B-A0CE-48A9-BC05-C8FC874F5AF7}" presName="sibSpaceTwo" presStyleCnt="0"/>
      <dgm:spPr/>
    </dgm:pt>
    <dgm:pt modelId="{74205B37-49FD-43E4-99EA-2448035BFB14}" type="pres">
      <dgm:prSet presAssocID="{F66EE075-8E92-467F-9C82-EAAB27269C34}" presName="vertTwo" presStyleCnt="0"/>
      <dgm:spPr/>
    </dgm:pt>
    <dgm:pt modelId="{DB29FF78-B67A-4852-98CD-8EA5E5FAE56A}" type="pres">
      <dgm:prSet presAssocID="{F66EE075-8E92-467F-9C82-EAAB27269C34}" presName="txTwo" presStyleLbl="node2" presStyleIdx="1" presStyleCnt="2">
        <dgm:presLayoutVars>
          <dgm:chPref val="3"/>
        </dgm:presLayoutVars>
      </dgm:prSet>
      <dgm:spPr/>
      <dgm:t>
        <a:bodyPr/>
        <a:lstStyle/>
        <a:p>
          <a:endParaRPr lang="en-US"/>
        </a:p>
      </dgm:t>
    </dgm:pt>
    <dgm:pt modelId="{EB51F509-2ADB-43AD-BAF3-BDDF4FF06372}" type="pres">
      <dgm:prSet presAssocID="{F66EE075-8E92-467F-9C82-EAAB27269C34}" presName="parTransTwo" presStyleCnt="0"/>
      <dgm:spPr/>
    </dgm:pt>
    <dgm:pt modelId="{9F69E51F-6C14-490C-93A4-C4B776C0B10B}" type="pres">
      <dgm:prSet presAssocID="{F66EE075-8E92-467F-9C82-EAAB27269C34}" presName="horzTwo" presStyleCnt="0"/>
      <dgm:spPr/>
    </dgm:pt>
    <dgm:pt modelId="{764D5E32-1F13-4591-9AB7-E76C14848E48}" type="pres">
      <dgm:prSet presAssocID="{73B6494D-5683-4A8D-822A-57496606D0DB}" presName="vertThree" presStyleCnt="0"/>
      <dgm:spPr/>
    </dgm:pt>
    <dgm:pt modelId="{11808091-047E-4755-B857-BB23862F5824}" type="pres">
      <dgm:prSet presAssocID="{73B6494D-5683-4A8D-822A-57496606D0DB}" presName="txThree" presStyleLbl="node3" presStyleIdx="2" presStyleCnt="3">
        <dgm:presLayoutVars>
          <dgm:chPref val="3"/>
        </dgm:presLayoutVars>
      </dgm:prSet>
      <dgm:spPr/>
      <dgm:t>
        <a:bodyPr/>
        <a:lstStyle/>
        <a:p>
          <a:endParaRPr lang="en-US"/>
        </a:p>
      </dgm:t>
    </dgm:pt>
    <dgm:pt modelId="{5231EC21-83BA-4176-82A8-FEF3BA4DD0FF}" type="pres">
      <dgm:prSet presAssocID="{73B6494D-5683-4A8D-822A-57496606D0DB}" presName="horzThree" presStyleCnt="0"/>
      <dgm:spPr/>
    </dgm:pt>
  </dgm:ptLst>
  <dgm:cxnLst>
    <dgm:cxn modelId="{DEBDA411-D638-4E3C-B3E0-4B223C897C6F}" srcId="{5E0AA153-7CF2-49CF-BBFD-0FA2F7741BB5}" destId="{06D43664-9531-4F80-B230-3105D28292CF}" srcOrd="0" destOrd="0" parTransId="{4CB9BCE5-2BBA-4018-9415-2A98092D3E89}" sibTransId="{446FD488-1560-44B2-9767-44D5D66260A4}"/>
    <dgm:cxn modelId="{53928AC2-F40C-2548-BD0F-8442F78A008B}" type="presOf" srcId="{5E0AA153-7CF2-49CF-BBFD-0FA2F7741BB5}" destId="{967A75DD-8A2A-4082-9EC4-7436BBB8C9D1}" srcOrd="0" destOrd="0" presId="urn:microsoft.com/office/officeart/2005/8/layout/hierarchy4"/>
    <dgm:cxn modelId="{4A6AB544-4B6B-664B-8F6C-FFF20CB4021A}" type="presOf" srcId="{73B6494D-5683-4A8D-822A-57496606D0DB}" destId="{11808091-047E-4755-B857-BB23862F5824}" srcOrd="0" destOrd="0" presId="urn:microsoft.com/office/officeart/2005/8/layout/hierarchy4"/>
    <dgm:cxn modelId="{BB479669-A421-CF4F-993E-F697E8F04E63}" type="presOf" srcId="{F7AD6AA1-59D2-4465-B99C-826A2C2ECA2E}" destId="{ED93B11B-50B4-4732-B70E-15A111A5438F}" srcOrd="0" destOrd="0" presId="urn:microsoft.com/office/officeart/2005/8/layout/hierarchy4"/>
    <dgm:cxn modelId="{812DDE6A-3037-4E8C-8E1C-56E8EB986B74}" srcId="{00FF4BD2-A787-49F8-9B20-84F89590CF13}" destId="{341EB583-1F8E-4497-9837-037DB14D387F}" srcOrd="1" destOrd="0" parTransId="{2647CEF8-7E11-4526-A7E7-7DFBABDB6C49}" sibTransId="{56A9482A-30CA-43A4-92B2-1C36B5196343}"/>
    <dgm:cxn modelId="{AFEC203D-0FC8-5847-938B-1A74B670F362}" type="presOf" srcId="{06D43664-9531-4F80-B230-3105D28292CF}" destId="{AD6BF201-264F-47F7-81D6-A5786909D050}" srcOrd="0" destOrd="0" presId="urn:microsoft.com/office/officeart/2005/8/layout/hierarchy4"/>
    <dgm:cxn modelId="{C7C35FF2-FA5B-4190-978F-A71BDDF1B8AD}" srcId="{F66EE075-8E92-467F-9C82-EAAB27269C34}" destId="{73B6494D-5683-4A8D-822A-57496606D0DB}" srcOrd="0" destOrd="0" parTransId="{50BF2185-ECA6-4CD6-840E-AD23E55D5A9D}" sibTransId="{3F8FB3C5-B943-4CC4-960E-54088E411D0F}"/>
    <dgm:cxn modelId="{5CDD76EC-0755-48EC-94CE-EACE7FAF6C92}" srcId="{06D43664-9531-4F80-B230-3105D28292CF}" destId="{00FF4BD2-A787-49F8-9B20-84F89590CF13}" srcOrd="0" destOrd="0" parTransId="{2AF05FA1-0F9B-4342-B358-75AB40E702E9}" sibTransId="{FE687D8B-A0CE-48A9-BC05-C8FC874F5AF7}"/>
    <dgm:cxn modelId="{F6A1A8D9-FE08-3F41-837C-5C3063F0E40A}" type="presOf" srcId="{00FF4BD2-A787-49F8-9B20-84F89590CF13}" destId="{03BC058F-554B-4F39-BC83-4BC5DF847F90}" srcOrd="0" destOrd="0" presId="urn:microsoft.com/office/officeart/2005/8/layout/hierarchy4"/>
    <dgm:cxn modelId="{7870826A-DF5B-7B4F-8475-39FEE6C000FC}" type="presOf" srcId="{341EB583-1F8E-4497-9837-037DB14D387F}" destId="{137933D9-49BA-40C7-B8F1-0F9899F46FA4}" srcOrd="0" destOrd="0" presId="urn:microsoft.com/office/officeart/2005/8/layout/hierarchy4"/>
    <dgm:cxn modelId="{750FBC46-B983-4540-86FB-7B28104452B2}" srcId="{00FF4BD2-A787-49F8-9B20-84F89590CF13}" destId="{F7AD6AA1-59D2-4465-B99C-826A2C2ECA2E}" srcOrd="0" destOrd="0" parTransId="{053ACC35-3B6B-4B10-A9DF-6CB2D1019D45}" sibTransId="{3A098B60-ECCA-40F6-B1E0-FF15635EEE13}"/>
    <dgm:cxn modelId="{AED1E88D-BF0F-48FC-AFF0-F063B742614C}" srcId="{06D43664-9531-4F80-B230-3105D28292CF}" destId="{F66EE075-8E92-467F-9C82-EAAB27269C34}" srcOrd="1" destOrd="0" parTransId="{BA66D4D7-85B6-41BB-BAAF-97EBB713283D}" sibTransId="{45BBEA86-0BB1-4474-8168-2BFFE693B417}"/>
    <dgm:cxn modelId="{5E46B329-C273-C14F-B989-D112A5F7D877}" type="presOf" srcId="{F66EE075-8E92-467F-9C82-EAAB27269C34}" destId="{DB29FF78-B67A-4852-98CD-8EA5E5FAE56A}" srcOrd="0" destOrd="0" presId="urn:microsoft.com/office/officeart/2005/8/layout/hierarchy4"/>
    <dgm:cxn modelId="{238F01B8-DB80-C84B-807D-7BC71578A288}" type="presParOf" srcId="{967A75DD-8A2A-4082-9EC4-7436BBB8C9D1}" destId="{87444B31-0F8D-44C6-BA1F-E07FF740D64F}" srcOrd="0" destOrd="0" presId="urn:microsoft.com/office/officeart/2005/8/layout/hierarchy4"/>
    <dgm:cxn modelId="{7F8C2A6A-4E5D-484D-AB3A-DBE6A3187CEC}" type="presParOf" srcId="{87444B31-0F8D-44C6-BA1F-E07FF740D64F}" destId="{AD6BF201-264F-47F7-81D6-A5786909D050}" srcOrd="0" destOrd="0" presId="urn:microsoft.com/office/officeart/2005/8/layout/hierarchy4"/>
    <dgm:cxn modelId="{0FD9ECB7-E398-4247-802D-C0B546B0DD15}" type="presParOf" srcId="{87444B31-0F8D-44C6-BA1F-E07FF740D64F}" destId="{B905F969-7419-4149-8CDF-BEBD0FE3CB07}" srcOrd="1" destOrd="0" presId="urn:microsoft.com/office/officeart/2005/8/layout/hierarchy4"/>
    <dgm:cxn modelId="{B1BD175D-92A7-2D41-9F19-8E855DFE17E8}" type="presParOf" srcId="{87444B31-0F8D-44C6-BA1F-E07FF740D64F}" destId="{C1F1A5C5-AD4A-4AD2-83C9-356AE09C9E74}" srcOrd="2" destOrd="0" presId="urn:microsoft.com/office/officeart/2005/8/layout/hierarchy4"/>
    <dgm:cxn modelId="{17250E70-8D35-D64D-9270-D5B546606D67}" type="presParOf" srcId="{C1F1A5C5-AD4A-4AD2-83C9-356AE09C9E74}" destId="{99BF69E4-6AC4-4ABC-8FDF-08AA69B5E1EC}" srcOrd="0" destOrd="0" presId="urn:microsoft.com/office/officeart/2005/8/layout/hierarchy4"/>
    <dgm:cxn modelId="{B02A6AE6-8513-A643-90DF-3AFC9D07C731}" type="presParOf" srcId="{99BF69E4-6AC4-4ABC-8FDF-08AA69B5E1EC}" destId="{03BC058F-554B-4F39-BC83-4BC5DF847F90}" srcOrd="0" destOrd="0" presId="urn:microsoft.com/office/officeart/2005/8/layout/hierarchy4"/>
    <dgm:cxn modelId="{35A6FB21-0F9C-0A40-8533-BF8F3AB951F1}" type="presParOf" srcId="{99BF69E4-6AC4-4ABC-8FDF-08AA69B5E1EC}" destId="{869AB223-E142-4612-8EA3-E9E2B64823F0}" srcOrd="1" destOrd="0" presId="urn:microsoft.com/office/officeart/2005/8/layout/hierarchy4"/>
    <dgm:cxn modelId="{13D31238-4127-9742-B778-5862FA1A141E}" type="presParOf" srcId="{99BF69E4-6AC4-4ABC-8FDF-08AA69B5E1EC}" destId="{762C7350-1151-47BF-9525-ECC0E1A3A076}" srcOrd="2" destOrd="0" presId="urn:microsoft.com/office/officeart/2005/8/layout/hierarchy4"/>
    <dgm:cxn modelId="{230C06F3-15B9-C449-8D8C-8A5110C56C59}" type="presParOf" srcId="{762C7350-1151-47BF-9525-ECC0E1A3A076}" destId="{E649173B-01AE-471E-9658-462474DBD982}" srcOrd="0" destOrd="0" presId="urn:microsoft.com/office/officeart/2005/8/layout/hierarchy4"/>
    <dgm:cxn modelId="{65439A2D-0520-7C46-ADAD-6B0D17855E26}" type="presParOf" srcId="{E649173B-01AE-471E-9658-462474DBD982}" destId="{ED93B11B-50B4-4732-B70E-15A111A5438F}" srcOrd="0" destOrd="0" presId="urn:microsoft.com/office/officeart/2005/8/layout/hierarchy4"/>
    <dgm:cxn modelId="{8E2B4DEE-4C0C-AC43-B0BC-81FB87C1AA91}" type="presParOf" srcId="{E649173B-01AE-471E-9658-462474DBD982}" destId="{67B2B0D2-2280-46E3-9277-1931DB433539}" srcOrd="1" destOrd="0" presId="urn:microsoft.com/office/officeart/2005/8/layout/hierarchy4"/>
    <dgm:cxn modelId="{1A1296E6-3FB2-4147-B815-EF795C35C880}" type="presParOf" srcId="{762C7350-1151-47BF-9525-ECC0E1A3A076}" destId="{906FB74C-5458-47D8-AD27-8D973311DA38}" srcOrd="1" destOrd="0" presId="urn:microsoft.com/office/officeart/2005/8/layout/hierarchy4"/>
    <dgm:cxn modelId="{8A802A11-2C27-E14E-920F-17F60FCCDEC5}" type="presParOf" srcId="{762C7350-1151-47BF-9525-ECC0E1A3A076}" destId="{7341818C-0258-4680-A712-ACC5EC902EDD}" srcOrd="2" destOrd="0" presId="urn:microsoft.com/office/officeart/2005/8/layout/hierarchy4"/>
    <dgm:cxn modelId="{295C708A-A85D-BB45-B802-83C91C752E5D}" type="presParOf" srcId="{7341818C-0258-4680-A712-ACC5EC902EDD}" destId="{137933D9-49BA-40C7-B8F1-0F9899F46FA4}" srcOrd="0" destOrd="0" presId="urn:microsoft.com/office/officeart/2005/8/layout/hierarchy4"/>
    <dgm:cxn modelId="{FAB18429-BE7F-324D-A912-CEFCFF06AFA2}" type="presParOf" srcId="{7341818C-0258-4680-A712-ACC5EC902EDD}" destId="{DA501DDF-D53E-44F4-86BD-315DA85103F7}" srcOrd="1" destOrd="0" presId="urn:microsoft.com/office/officeart/2005/8/layout/hierarchy4"/>
    <dgm:cxn modelId="{09605194-1D4A-6347-B352-423CA37DD7D9}" type="presParOf" srcId="{C1F1A5C5-AD4A-4AD2-83C9-356AE09C9E74}" destId="{C6F2A993-6911-4489-9727-F57AD94C64B6}" srcOrd="1" destOrd="0" presId="urn:microsoft.com/office/officeart/2005/8/layout/hierarchy4"/>
    <dgm:cxn modelId="{D1F60BED-92BD-3846-8C96-F08BEEAB60DC}" type="presParOf" srcId="{C1F1A5C5-AD4A-4AD2-83C9-356AE09C9E74}" destId="{74205B37-49FD-43E4-99EA-2448035BFB14}" srcOrd="2" destOrd="0" presId="urn:microsoft.com/office/officeart/2005/8/layout/hierarchy4"/>
    <dgm:cxn modelId="{E9699E1E-AFEB-424B-8E9A-4635F40537CD}" type="presParOf" srcId="{74205B37-49FD-43E4-99EA-2448035BFB14}" destId="{DB29FF78-B67A-4852-98CD-8EA5E5FAE56A}" srcOrd="0" destOrd="0" presId="urn:microsoft.com/office/officeart/2005/8/layout/hierarchy4"/>
    <dgm:cxn modelId="{C1A12DCF-7CF7-D640-8F92-79FD2CD6AA2A}" type="presParOf" srcId="{74205B37-49FD-43E4-99EA-2448035BFB14}" destId="{EB51F509-2ADB-43AD-BAF3-BDDF4FF06372}" srcOrd="1" destOrd="0" presId="urn:microsoft.com/office/officeart/2005/8/layout/hierarchy4"/>
    <dgm:cxn modelId="{EB0A5A5F-3BC7-FF42-BC76-E23B8C2BA2B7}" type="presParOf" srcId="{74205B37-49FD-43E4-99EA-2448035BFB14}" destId="{9F69E51F-6C14-490C-93A4-C4B776C0B10B}" srcOrd="2" destOrd="0" presId="urn:microsoft.com/office/officeart/2005/8/layout/hierarchy4"/>
    <dgm:cxn modelId="{3097E47B-DD7C-B245-99F8-A0074436B201}" type="presParOf" srcId="{9F69E51F-6C14-490C-93A4-C4B776C0B10B}" destId="{764D5E32-1F13-4591-9AB7-E76C14848E48}" srcOrd="0" destOrd="0" presId="urn:microsoft.com/office/officeart/2005/8/layout/hierarchy4"/>
    <dgm:cxn modelId="{D8BA9BA1-5DB7-5F44-8B0B-D1FF3F9EA857}" type="presParOf" srcId="{764D5E32-1F13-4591-9AB7-E76C14848E48}" destId="{11808091-047E-4755-B857-BB23862F5824}" srcOrd="0" destOrd="0" presId="urn:microsoft.com/office/officeart/2005/8/layout/hierarchy4"/>
    <dgm:cxn modelId="{6FE55426-CAA0-1848-849B-58C65AC88851}" type="presParOf" srcId="{764D5E32-1F13-4591-9AB7-E76C14848E48}" destId="{5231EC21-83BA-4176-82A8-FEF3BA4DD0F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D8050-6FFD-4190-91FA-68ED7A76463A}">
      <dsp:nvSpPr>
        <dsp:cNvPr id="0" name=""/>
        <dsp:cNvSpPr/>
      </dsp:nvSpPr>
      <dsp:spPr>
        <a:xfrm>
          <a:off x="4612712" y="97468"/>
          <a:ext cx="1539805" cy="153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Social </a:t>
          </a:r>
        </a:p>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drivers</a:t>
          </a:r>
          <a:endParaRPr kumimoji="0" lang="en-US" sz="2400" b="1" i="0" u="none" strike="noStrike" kern="1200" cap="none" normalizeH="0" baseline="0" smtClean="0">
            <a:ln>
              <a:noFill/>
            </a:ln>
            <a:solidFill>
              <a:srgbClr val="000066"/>
            </a:solidFill>
            <a:effectLst/>
            <a:latin typeface="Arial" pitchFamily="34" charset="0"/>
            <a:cs typeface="Arial" pitchFamily="34" charset="0"/>
          </a:endParaRPr>
        </a:p>
      </dsp:txBody>
      <dsp:txXfrm>
        <a:off x="4612712" y="97468"/>
        <a:ext cx="1539805" cy="1539805"/>
      </dsp:txXfrm>
    </dsp:sp>
    <dsp:sp modelId="{5C06C306-0208-4140-8D9F-1EA8A0B0659D}">
      <dsp:nvSpPr>
        <dsp:cNvPr id="0" name=""/>
        <dsp:cNvSpPr/>
      </dsp:nvSpPr>
      <dsp:spPr>
        <a:xfrm>
          <a:off x="1898823" y="173"/>
          <a:ext cx="4350989" cy="4350989"/>
        </a:xfrm>
        <a:prstGeom prst="circularArrow">
          <a:avLst>
            <a:gd name="adj1" fmla="val 6901"/>
            <a:gd name="adj2" fmla="val 465268"/>
            <a:gd name="adj3" fmla="val 549767"/>
            <a:gd name="adj4" fmla="val 20584964"/>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059A8F-0881-4427-B02B-E0232C605A46}">
      <dsp:nvSpPr>
        <dsp:cNvPr id="0" name=""/>
        <dsp:cNvSpPr/>
      </dsp:nvSpPr>
      <dsp:spPr>
        <a:xfrm>
          <a:off x="4612712" y="2714062"/>
          <a:ext cx="1539805" cy="153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Diets</a:t>
          </a:r>
          <a:endParaRPr kumimoji="0" lang="en-US" sz="2400" b="1" i="0" u="none" strike="noStrike" kern="1200" cap="none" normalizeH="0" baseline="0" smtClean="0">
            <a:ln>
              <a:noFill/>
            </a:ln>
            <a:solidFill>
              <a:srgbClr val="000066"/>
            </a:solidFill>
            <a:effectLst/>
            <a:latin typeface="Arial" pitchFamily="34" charset="0"/>
            <a:cs typeface="Arial" pitchFamily="34" charset="0"/>
          </a:endParaRPr>
        </a:p>
      </dsp:txBody>
      <dsp:txXfrm>
        <a:off x="4612712" y="2714062"/>
        <a:ext cx="1539805" cy="1539805"/>
      </dsp:txXfrm>
    </dsp:sp>
    <dsp:sp modelId="{460C3322-1D88-49E9-AAE1-3E1A1D927881}">
      <dsp:nvSpPr>
        <dsp:cNvPr id="0" name=""/>
        <dsp:cNvSpPr/>
      </dsp:nvSpPr>
      <dsp:spPr>
        <a:xfrm>
          <a:off x="1898823" y="173"/>
          <a:ext cx="4350989" cy="4350989"/>
        </a:xfrm>
        <a:prstGeom prst="circularArrow">
          <a:avLst>
            <a:gd name="adj1" fmla="val 6901"/>
            <a:gd name="adj2" fmla="val 465268"/>
            <a:gd name="adj3" fmla="val 5949767"/>
            <a:gd name="adj4" fmla="val 4384964"/>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175E8-E9CB-41B8-A78C-96260CB95D1B}">
      <dsp:nvSpPr>
        <dsp:cNvPr id="0" name=""/>
        <dsp:cNvSpPr/>
      </dsp:nvSpPr>
      <dsp:spPr>
        <a:xfrm>
          <a:off x="1996118" y="2714062"/>
          <a:ext cx="1539805" cy="153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Food </a:t>
          </a:r>
        </a:p>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Supply</a:t>
          </a:r>
          <a:endParaRPr kumimoji="0" lang="en-US" sz="2400" b="1" i="0" u="none" strike="noStrike" kern="1200" cap="none" normalizeH="0" baseline="0" smtClean="0">
            <a:ln>
              <a:noFill/>
            </a:ln>
            <a:solidFill>
              <a:srgbClr val="000066"/>
            </a:solidFill>
            <a:effectLst/>
            <a:latin typeface="Arial" pitchFamily="34" charset="0"/>
            <a:cs typeface="Arial" pitchFamily="34" charset="0"/>
          </a:endParaRPr>
        </a:p>
      </dsp:txBody>
      <dsp:txXfrm>
        <a:off x="1996118" y="2714062"/>
        <a:ext cx="1539805" cy="1539805"/>
      </dsp:txXfrm>
    </dsp:sp>
    <dsp:sp modelId="{5F747E0C-157E-458B-8D14-C4A0666C7366}">
      <dsp:nvSpPr>
        <dsp:cNvPr id="0" name=""/>
        <dsp:cNvSpPr/>
      </dsp:nvSpPr>
      <dsp:spPr>
        <a:xfrm>
          <a:off x="1898823" y="173"/>
          <a:ext cx="4350989" cy="4350989"/>
        </a:xfrm>
        <a:prstGeom prst="circularArrow">
          <a:avLst>
            <a:gd name="adj1" fmla="val 6901"/>
            <a:gd name="adj2" fmla="val 465268"/>
            <a:gd name="adj3" fmla="val 11349767"/>
            <a:gd name="adj4" fmla="val 9784964"/>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3258E-71D8-4E20-852F-02AA1397B317}">
      <dsp:nvSpPr>
        <dsp:cNvPr id="0" name=""/>
        <dsp:cNvSpPr/>
      </dsp:nvSpPr>
      <dsp:spPr>
        <a:xfrm>
          <a:off x="1996118" y="97468"/>
          <a:ext cx="1539805" cy="153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Economic </a:t>
          </a:r>
        </a:p>
        <a:p>
          <a:pPr marL="0" marR="0" lvl="0" indent="0" algn="ctr" defTabSz="1042988" rtl="1" eaLnBrk="1" fontAlgn="base" latinLnBrk="0" hangingPunct="1">
            <a:lnSpc>
              <a:spcPct val="100000"/>
            </a:lnSpc>
            <a:spcBef>
              <a:spcPct val="0"/>
            </a:spcBef>
            <a:spcAft>
              <a:spcPct val="0"/>
            </a:spcAft>
            <a:buClrTx/>
            <a:buSzTx/>
            <a:buFontTx/>
            <a:buNone/>
            <a:tabLst/>
          </a:pPr>
          <a:r>
            <a:rPr kumimoji="0" lang="en-GB" sz="2400" b="1" i="0" u="none" strike="noStrike" kern="1200" cap="none" normalizeH="0" baseline="0" smtClean="0">
              <a:ln>
                <a:noFill/>
              </a:ln>
              <a:solidFill>
                <a:srgbClr val="000066"/>
              </a:solidFill>
              <a:effectLst/>
              <a:latin typeface="Arial" pitchFamily="34" charset="0"/>
              <a:cs typeface="Arial" pitchFamily="34" charset="0"/>
            </a:rPr>
            <a:t>drivers</a:t>
          </a:r>
          <a:endParaRPr kumimoji="0" lang="en-US" sz="2400" b="1" i="0" u="none" strike="noStrike" kern="1200" cap="none" normalizeH="0" baseline="0" smtClean="0">
            <a:ln>
              <a:noFill/>
            </a:ln>
            <a:solidFill>
              <a:srgbClr val="000066"/>
            </a:solidFill>
            <a:effectLst/>
            <a:latin typeface="Arial" pitchFamily="34" charset="0"/>
            <a:cs typeface="Arial" pitchFamily="34" charset="0"/>
          </a:endParaRPr>
        </a:p>
      </dsp:txBody>
      <dsp:txXfrm>
        <a:off x="1996118" y="97468"/>
        <a:ext cx="1539805" cy="1539805"/>
      </dsp:txXfrm>
    </dsp:sp>
    <dsp:sp modelId="{826965E7-A514-4CBA-A54B-93742300E0C3}">
      <dsp:nvSpPr>
        <dsp:cNvPr id="0" name=""/>
        <dsp:cNvSpPr/>
      </dsp:nvSpPr>
      <dsp:spPr>
        <a:xfrm>
          <a:off x="1898823" y="173"/>
          <a:ext cx="4350989" cy="4350989"/>
        </a:xfrm>
        <a:prstGeom prst="circularArrow">
          <a:avLst>
            <a:gd name="adj1" fmla="val 6901"/>
            <a:gd name="adj2" fmla="val 465268"/>
            <a:gd name="adj3" fmla="val 16749767"/>
            <a:gd name="adj4" fmla="val 15184964"/>
            <a:gd name="adj5" fmla="val 805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F25D9-4086-4360-9EB1-C395A20102BD}">
      <dsp:nvSpPr>
        <dsp:cNvPr id="0" name=""/>
        <dsp:cNvSpPr/>
      </dsp:nvSpPr>
      <dsp:spPr>
        <a:xfrm>
          <a:off x="73184" y="247726"/>
          <a:ext cx="8177016" cy="11904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188984" numCol="1" spcCol="1270" anchor="ctr" anchorCtr="0">
          <a:noAutofit/>
        </a:bodyPr>
        <a:lstStyle/>
        <a:p>
          <a:pPr lvl="0" algn="l" defTabSz="977900">
            <a:lnSpc>
              <a:spcPct val="90000"/>
            </a:lnSpc>
            <a:spcBef>
              <a:spcPct val="0"/>
            </a:spcBef>
            <a:spcAft>
              <a:spcPct val="35000"/>
            </a:spcAft>
          </a:pPr>
          <a:r>
            <a:rPr lang="en-US" sz="2200" kern="1200" dirty="0" smtClean="0"/>
            <a:t>Situation Analysis</a:t>
          </a:r>
          <a:endParaRPr lang="en-US" sz="2200" kern="1200" dirty="0"/>
        </a:p>
      </dsp:txBody>
      <dsp:txXfrm>
        <a:off x="73184" y="545339"/>
        <a:ext cx="7879404" cy="595225"/>
      </dsp:txXfrm>
    </dsp:sp>
    <dsp:sp modelId="{E854F865-0C66-43CF-B81F-1B8FBB2D4EF9}">
      <dsp:nvSpPr>
        <dsp:cNvPr id="0" name=""/>
        <dsp:cNvSpPr/>
      </dsp:nvSpPr>
      <dsp:spPr>
        <a:xfrm>
          <a:off x="62026" y="1018637"/>
          <a:ext cx="1884802" cy="291675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Evidence gathering (finance, health, industry)</a:t>
          </a:r>
          <a:endParaRPr lang="en-US" sz="1600" kern="1200" dirty="0"/>
        </a:p>
        <a:p>
          <a:pPr lvl="0" algn="l" defTabSz="711200">
            <a:lnSpc>
              <a:spcPct val="90000"/>
            </a:lnSpc>
            <a:spcBef>
              <a:spcPct val="0"/>
            </a:spcBef>
            <a:spcAft>
              <a:spcPct val="35000"/>
            </a:spcAft>
          </a:pPr>
          <a:r>
            <a:rPr lang="en-US" sz="1600" kern="1200" dirty="0" smtClean="0"/>
            <a:t>Tax environment – learn from Tobacco </a:t>
          </a:r>
          <a:endParaRPr lang="en-US" sz="1600" kern="1200" dirty="0"/>
        </a:p>
        <a:p>
          <a:pPr lvl="0" algn="l" defTabSz="711200">
            <a:lnSpc>
              <a:spcPct val="90000"/>
            </a:lnSpc>
            <a:spcBef>
              <a:spcPct val="0"/>
            </a:spcBef>
            <a:spcAft>
              <a:spcPct val="35000"/>
            </a:spcAft>
          </a:pPr>
          <a:r>
            <a:rPr lang="en-US" sz="1600" kern="1200" dirty="0" smtClean="0"/>
            <a:t>Policy Rationale and Objective</a:t>
          </a:r>
          <a:endParaRPr lang="en-US" sz="1600" kern="1200" dirty="0"/>
        </a:p>
        <a:p>
          <a:pPr lvl="0" algn="l" defTabSz="711200">
            <a:lnSpc>
              <a:spcPct val="90000"/>
            </a:lnSpc>
            <a:spcBef>
              <a:spcPct val="0"/>
            </a:spcBef>
            <a:spcAft>
              <a:spcPct val="35000"/>
            </a:spcAft>
          </a:pPr>
          <a:r>
            <a:rPr lang="en-US" sz="1600" kern="1200" dirty="0" smtClean="0"/>
            <a:t>Consider Broader strategies (marketing) </a:t>
          </a:r>
          <a:endParaRPr lang="en-US" sz="1600" kern="1200" dirty="0"/>
        </a:p>
      </dsp:txBody>
      <dsp:txXfrm>
        <a:off x="62026" y="1018637"/>
        <a:ext cx="1884802" cy="2916758"/>
      </dsp:txXfrm>
    </dsp:sp>
    <dsp:sp modelId="{5171045C-2A64-496B-A6AF-B2DC2EDF8D83}">
      <dsp:nvSpPr>
        <dsp:cNvPr id="0" name=""/>
        <dsp:cNvSpPr/>
      </dsp:nvSpPr>
      <dsp:spPr>
        <a:xfrm>
          <a:off x="1957986" y="644403"/>
          <a:ext cx="6292214" cy="11904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88984" numCol="1" spcCol="1270" anchor="ctr" anchorCtr="0">
          <a:noAutofit/>
        </a:bodyPr>
        <a:lstStyle/>
        <a:p>
          <a:pPr lvl="0" algn="l" defTabSz="711200">
            <a:lnSpc>
              <a:spcPct val="90000"/>
            </a:lnSpc>
            <a:spcBef>
              <a:spcPct val="0"/>
            </a:spcBef>
            <a:spcAft>
              <a:spcPct val="35000"/>
            </a:spcAft>
          </a:pPr>
          <a:r>
            <a:rPr lang="en-US" sz="1600" kern="1200" dirty="0" smtClean="0"/>
            <a:t>Policy Development</a:t>
          </a:r>
          <a:endParaRPr lang="en-US" sz="1600" kern="1200" dirty="0"/>
        </a:p>
      </dsp:txBody>
      <dsp:txXfrm>
        <a:off x="1957986" y="942016"/>
        <a:ext cx="5994602" cy="595225"/>
      </dsp:txXfrm>
    </dsp:sp>
    <dsp:sp modelId="{FD76C554-7984-429B-A07A-92F66AEB201A}">
      <dsp:nvSpPr>
        <dsp:cNvPr id="0" name=""/>
        <dsp:cNvSpPr/>
      </dsp:nvSpPr>
      <dsp:spPr>
        <a:xfrm>
          <a:off x="1957986" y="1466503"/>
          <a:ext cx="1884802" cy="340645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Design: What products included/exempt, type of tax measure</a:t>
          </a:r>
          <a:endParaRPr lang="en-US" sz="1600" i="1" kern="1200" dirty="0">
            <a:solidFill>
              <a:schemeClr val="tx2">
                <a:lumMod val="50000"/>
              </a:schemeClr>
            </a:solidFill>
          </a:endParaRPr>
        </a:p>
        <a:p>
          <a:pPr lvl="0" algn="l" defTabSz="711200">
            <a:lnSpc>
              <a:spcPct val="90000"/>
            </a:lnSpc>
            <a:spcBef>
              <a:spcPct val="0"/>
            </a:spcBef>
            <a:spcAft>
              <a:spcPct val="35000"/>
            </a:spcAft>
          </a:pPr>
          <a:r>
            <a:rPr lang="en-US" sz="1600" kern="1200" dirty="0" smtClean="0"/>
            <a:t>Industry challenges</a:t>
          </a:r>
          <a:endParaRPr lang="en-US" sz="1600" kern="1200" dirty="0"/>
        </a:p>
        <a:p>
          <a:pPr lvl="0" algn="l" defTabSz="711200">
            <a:lnSpc>
              <a:spcPct val="90000"/>
            </a:lnSpc>
            <a:spcBef>
              <a:spcPct val="0"/>
            </a:spcBef>
            <a:spcAft>
              <a:spcPct val="35000"/>
            </a:spcAft>
          </a:pPr>
          <a:r>
            <a:rPr lang="en-US" sz="1600" kern="1200" dirty="0" smtClean="0"/>
            <a:t>Public awareness, education and support </a:t>
          </a:r>
          <a:r>
            <a:rPr lang="en-US" sz="1600" kern="1200" dirty="0" err="1" smtClean="0"/>
            <a:t>incl</a:t>
          </a:r>
          <a:r>
            <a:rPr lang="en-US" sz="1600" kern="1200" dirty="0" smtClean="0"/>
            <a:t>  Health</a:t>
          </a:r>
          <a:endParaRPr lang="en-US" sz="1600" kern="1200" dirty="0"/>
        </a:p>
        <a:p>
          <a:pPr lvl="0" algn="l" defTabSz="711200">
            <a:lnSpc>
              <a:spcPct val="90000"/>
            </a:lnSpc>
            <a:spcBef>
              <a:spcPct val="0"/>
            </a:spcBef>
            <a:spcAft>
              <a:spcPct val="35000"/>
            </a:spcAft>
          </a:pPr>
          <a:r>
            <a:rPr lang="en-US" sz="1600" kern="1200" dirty="0" smtClean="0"/>
            <a:t>Key policy champions – </a:t>
          </a:r>
          <a:r>
            <a:rPr lang="en-US" sz="1600" i="1" kern="1200" dirty="0" smtClean="0">
              <a:solidFill>
                <a:schemeClr val="tx2">
                  <a:lumMod val="50000"/>
                </a:schemeClr>
              </a:solidFill>
            </a:rPr>
            <a:t>young, female ministers?</a:t>
          </a:r>
          <a:endParaRPr lang="en-US" sz="1600" i="1" kern="1200" dirty="0">
            <a:solidFill>
              <a:schemeClr val="tx2">
                <a:lumMod val="50000"/>
              </a:schemeClr>
            </a:solidFill>
          </a:endParaRPr>
        </a:p>
      </dsp:txBody>
      <dsp:txXfrm>
        <a:off x="1957986" y="1466503"/>
        <a:ext cx="1884802" cy="3406450"/>
      </dsp:txXfrm>
    </dsp:sp>
    <dsp:sp modelId="{389A2187-7EBC-4238-A64A-96D919B4F77C}">
      <dsp:nvSpPr>
        <dsp:cNvPr id="0" name=""/>
        <dsp:cNvSpPr/>
      </dsp:nvSpPr>
      <dsp:spPr>
        <a:xfrm>
          <a:off x="3842788" y="1041079"/>
          <a:ext cx="4407411" cy="11904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88984" numCol="1" spcCol="1270" anchor="ctr" anchorCtr="0">
          <a:noAutofit/>
        </a:bodyPr>
        <a:lstStyle/>
        <a:p>
          <a:pPr lvl="0" algn="l" defTabSz="711200">
            <a:lnSpc>
              <a:spcPct val="90000"/>
            </a:lnSpc>
            <a:spcBef>
              <a:spcPct val="0"/>
            </a:spcBef>
            <a:spcAft>
              <a:spcPct val="35000"/>
            </a:spcAft>
          </a:pPr>
          <a:r>
            <a:rPr lang="en-US" sz="1600" kern="1200" dirty="0" smtClean="0"/>
            <a:t>Monitoring </a:t>
          </a:r>
          <a:endParaRPr lang="en-US" sz="1600" kern="1200" dirty="0"/>
        </a:p>
      </dsp:txBody>
      <dsp:txXfrm>
        <a:off x="3842788" y="1338692"/>
        <a:ext cx="4109799" cy="595225"/>
      </dsp:txXfrm>
    </dsp:sp>
    <dsp:sp modelId="{68D39876-67D9-4C9E-8F94-C5A81B43A365}">
      <dsp:nvSpPr>
        <dsp:cNvPr id="0" name=""/>
        <dsp:cNvSpPr/>
      </dsp:nvSpPr>
      <dsp:spPr>
        <a:xfrm>
          <a:off x="3842788" y="1907198"/>
          <a:ext cx="1884802" cy="28003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Purchasing/ consumption</a:t>
          </a:r>
          <a:endParaRPr lang="en-US" sz="1600" kern="1200" dirty="0"/>
        </a:p>
        <a:p>
          <a:pPr lvl="0" algn="l" defTabSz="711200">
            <a:lnSpc>
              <a:spcPct val="90000"/>
            </a:lnSpc>
            <a:spcBef>
              <a:spcPct val="0"/>
            </a:spcBef>
            <a:spcAft>
              <a:spcPct val="35000"/>
            </a:spcAft>
          </a:pPr>
          <a:r>
            <a:rPr lang="en-US" sz="1600" kern="1200" dirty="0" smtClean="0"/>
            <a:t>Administrative challenges vs. simplicity</a:t>
          </a:r>
          <a:endParaRPr lang="en-US" sz="1600" kern="1200" dirty="0"/>
        </a:p>
        <a:p>
          <a:pPr lvl="0" algn="l" defTabSz="711200">
            <a:lnSpc>
              <a:spcPct val="90000"/>
            </a:lnSpc>
            <a:spcBef>
              <a:spcPct val="0"/>
            </a:spcBef>
            <a:spcAft>
              <a:spcPct val="35000"/>
            </a:spcAft>
          </a:pPr>
          <a:r>
            <a:rPr lang="en-US" sz="1600" kern="1200" dirty="0" smtClean="0"/>
            <a:t>Systems for monitoring revenue but also consumption behaviour </a:t>
          </a:r>
          <a:endParaRPr lang="en-US" sz="1600" kern="1200" dirty="0"/>
        </a:p>
      </dsp:txBody>
      <dsp:txXfrm>
        <a:off x="3842788" y="1907198"/>
        <a:ext cx="1884802" cy="2800307"/>
      </dsp:txXfrm>
    </dsp:sp>
    <dsp:sp modelId="{96D16238-F835-4E83-BB2B-CC42645B430C}">
      <dsp:nvSpPr>
        <dsp:cNvPr id="0" name=""/>
        <dsp:cNvSpPr/>
      </dsp:nvSpPr>
      <dsp:spPr>
        <a:xfrm>
          <a:off x="5727591" y="1437755"/>
          <a:ext cx="2522609" cy="11904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88984" numCol="1" spcCol="1270" anchor="ctr" anchorCtr="0">
          <a:noAutofit/>
        </a:bodyPr>
        <a:lstStyle/>
        <a:p>
          <a:pPr lvl="0" algn="l" defTabSz="711200">
            <a:lnSpc>
              <a:spcPct val="90000"/>
            </a:lnSpc>
            <a:spcBef>
              <a:spcPct val="0"/>
            </a:spcBef>
            <a:spcAft>
              <a:spcPct val="35000"/>
            </a:spcAft>
          </a:pPr>
          <a:r>
            <a:rPr lang="en-US" sz="1600" kern="1200" dirty="0" smtClean="0"/>
            <a:t>Evaluation</a:t>
          </a:r>
          <a:endParaRPr lang="en-US" sz="1600" kern="1200" dirty="0"/>
        </a:p>
      </dsp:txBody>
      <dsp:txXfrm>
        <a:off x="5727591" y="1735368"/>
        <a:ext cx="2224997" cy="595225"/>
      </dsp:txXfrm>
    </dsp:sp>
    <dsp:sp modelId="{669BFCD0-CA0D-461A-BB56-763E5D14FE52}">
      <dsp:nvSpPr>
        <dsp:cNvPr id="0" name=""/>
        <dsp:cNvSpPr/>
      </dsp:nvSpPr>
      <dsp:spPr>
        <a:xfrm>
          <a:off x="5750738" y="2135646"/>
          <a:ext cx="1901974" cy="312509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Need systems in place to support and FUND longitudinal evaluation of the impact of fiscal price strategies on:</a:t>
          </a:r>
          <a:endParaRPr lang="en-US" sz="1600" kern="1200" dirty="0"/>
        </a:p>
        <a:p>
          <a:pPr lvl="0" algn="l" defTabSz="711200">
            <a:lnSpc>
              <a:spcPct val="90000"/>
            </a:lnSpc>
            <a:spcBef>
              <a:spcPct val="0"/>
            </a:spcBef>
            <a:spcAft>
              <a:spcPct val="35000"/>
            </a:spcAft>
          </a:pPr>
          <a:r>
            <a:rPr lang="en-US" sz="1600" kern="1200" dirty="0" smtClean="0"/>
            <a:t>Purchasing/consumption, revenues, proximal health outcomes, longer-term health outcomes (e.g., obesity)</a:t>
          </a:r>
          <a:endParaRPr lang="en-US" sz="1600" kern="1200" dirty="0"/>
        </a:p>
      </dsp:txBody>
      <dsp:txXfrm>
        <a:off x="5750738" y="2135646"/>
        <a:ext cx="1901974" cy="31250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BF201-264F-47F7-81D6-A5786909D050}">
      <dsp:nvSpPr>
        <dsp:cNvPr id="0" name=""/>
        <dsp:cNvSpPr/>
      </dsp:nvSpPr>
      <dsp:spPr>
        <a:xfrm>
          <a:off x="893" y="3136"/>
          <a:ext cx="7784900" cy="1323398"/>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a:innerShdw blurRad="63500" dist="50800" dir="162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smtClean="0"/>
            <a:t>Advocacy, Marketing and Mobilisation</a:t>
          </a:r>
        </a:p>
        <a:p>
          <a:pPr lvl="0" algn="ctr" defTabSz="1333500">
            <a:lnSpc>
              <a:spcPct val="90000"/>
            </a:lnSpc>
            <a:spcBef>
              <a:spcPct val="0"/>
            </a:spcBef>
            <a:spcAft>
              <a:spcPct val="35000"/>
            </a:spcAft>
          </a:pPr>
          <a:r>
            <a:rPr lang="en-GB" sz="3000" kern="1200" dirty="0" smtClean="0"/>
            <a:t>- Agenda Setting, across sectors </a:t>
          </a:r>
          <a:endParaRPr lang="en-GB" sz="3000" kern="1200" dirty="0"/>
        </a:p>
      </dsp:txBody>
      <dsp:txXfrm>
        <a:off x="39654" y="41897"/>
        <a:ext cx="7707378" cy="1245876"/>
      </dsp:txXfrm>
    </dsp:sp>
    <dsp:sp modelId="{03BC058F-554B-4F39-BC83-4BC5DF847F90}">
      <dsp:nvSpPr>
        <dsp:cNvPr id="0" name=""/>
        <dsp:cNvSpPr/>
      </dsp:nvSpPr>
      <dsp:spPr>
        <a:xfrm>
          <a:off x="893" y="1462376"/>
          <a:ext cx="5085337" cy="1323398"/>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smtClean="0"/>
            <a:t>Settings </a:t>
          </a:r>
          <a:endParaRPr lang="en-GB" sz="3000" kern="1200" dirty="0"/>
        </a:p>
      </dsp:txBody>
      <dsp:txXfrm>
        <a:off x="39654" y="1501137"/>
        <a:ext cx="5007815" cy="1245876"/>
      </dsp:txXfrm>
    </dsp:sp>
    <dsp:sp modelId="{ED93B11B-50B4-4732-B70E-15A111A5438F}">
      <dsp:nvSpPr>
        <dsp:cNvPr id="0" name=""/>
        <dsp:cNvSpPr/>
      </dsp:nvSpPr>
      <dsp:spPr>
        <a:xfrm>
          <a:off x="893" y="2921615"/>
          <a:ext cx="2490371" cy="1323398"/>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smtClean="0"/>
            <a:t>Transport </a:t>
          </a:r>
          <a:endParaRPr lang="en-GB" sz="2900" kern="1200" dirty="0"/>
        </a:p>
      </dsp:txBody>
      <dsp:txXfrm>
        <a:off x="39654" y="2960376"/>
        <a:ext cx="2412849" cy="1245876"/>
      </dsp:txXfrm>
    </dsp:sp>
    <dsp:sp modelId="{137933D9-49BA-40C7-B8F1-0F9899F46FA4}">
      <dsp:nvSpPr>
        <dsp:cNvPr id="0" name=""/>
        <dsp:cNvSpPr/>
      </dsp:nvSpPr>
      <dsp:spPr>
        <a:xfrm>
          <a:off x="2595860" y="2921615"/>
          <a:ext cx="2490371" cy="1323398"/>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smtClean="0"/>
            <a:t>Urban Planning </a:t>
          </a:r>
          <a:endParaRPr lang="en-GB" sz="2900" kern="1200" dirty="0"/>
        </a:p>
      </dsp:txBody>
      <dsp:txXfrm>
        <a:off x="2634621" y="2960376"/>
        <a:ext cx="2412849" cy="1245876"/>
      </dsp:txXfrm>
    </dsp:sp>
    <dsp:sp modelId="{DB29FF78-B67A-4852-98CD-8EA5E5FAE56A}">
      <dsp:nvSpPr>
        <dsp:cNvPr id="0" name=""/>
        <dsp:cNvSpPr/>
      </dsp:nvSpPr>
      <dsp:spPr>
        <a:xfrm>
          <a:off x="5295422" y="1462376"/>
          <a:ext cx="2490371" cy="1323398"/>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kern="1200" dirty="0" smtClean="0"/>
            <a:t>Sports </a:t>
          </a:r>
          <a:endParaRPr lang="en-GB" sz="3000" kern="1200" dirty="0"/>
        </a:p>
      </dsp:txBody>
      <dsp:txXfrm>
        <a:off x="5334183" y="1501137"/>
        <a:ext cx="2412849" cy="1245876"/>
      </dsp:txXfrm>
    </dsp:sp>
    <dsp:sp modelId="{11808091-047E-4755-B857-BB23862F5824}">
      <dsp:nvSpPr>
        <dsp:cNvPr id="0" name=""/>
        <dsp:cNvSpPr/>
      </dsp:nvSpPr>
      <dsp:spPr>
        <a:xfrm>
          <a:off x="5295422" y="2921615"/>
          <a:ext cx="2490371" cy="1323398"/>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smtClean="0"/>
            <a:t>Natural Environment </a:t>
          </a:r>
          <a:endParaRPr lang="en-GB" sz="2900" kern="1200" dirty="0"/>
        </a:p>
      </dsp:txBody>
      <dsp:txXfrm>
        <a:off x="5334183" y="2960376"/>
        <a:ext cx="2412849" cy="124587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200" b="0" smtClean="0">
                <a:solidFill>
                  <a:schemeClr val="tx1"/>
                </a:solidFill>
                <a:latin typeface="Arial" pitchFamily="34" charset="0"/>
                <a:cs typeface="Arial" pitchFamily="34" charset="0"/>
              </a:defRPr>
            </a:lvl1pPr>
          </a:lstStyle>
          <a:p>
            <a:pPr>
              <a:defRPr/>
            </a:pPr>
            <a:endParaRPr lang="en-US"/>
          </a:p>
        </p:txBody>
      </p:sp>
      <p:sp>
        <p:nvSpPr>
          <p:cNvPr id="1638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b="0" smtClean="0">
                <a:solidFill>
                  <a:schemeClr val="tx1"/>
                </a:solidFill>
                <a:latin typeface="Arial" pitchFamily="34" charset="0"/>
                <a:cs typeface="Arial"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731838" y="4559300"/>
            <a:ext cx="5851525" cy="432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639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b="0" smtClean="0">
                <a:solidFill>
                  <a:schemeClr val="tx1"/>
                </a:solidFill>
                <a:latin typeface="Arial" pitchFamily="34" charset="0"/>
                <a:cs typeface="Arial" pitchFamily="34" charset="0"/>
              </a:defRPr>
            </a:lvl1pPr>
          </a:lstStyle>
          <a:p>
            <a:pPr>
              <a:defRPr/>
            </a:pPr>
            <a:endParaRPr lang="en-US"/>
          </a:p>
        </p:txBody>
      </p:sp>
      <p:sp>
        <p:nvSpPr>
          <p:cNvPr id="1639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b="0" smtClean="0">
                <a:solidFill>
                  <a:schemeClr val="tx1"/>
                </a:solidFill>
                <a:latin typeface="Arial" pitchFamily="34" charset="0"/>
                <a:cs typeface="Arial" pitchFamily="34" charset="0"/>
              </a:defRPr>
            </a:lvl1pPr>
          </a:lstStyle>
          <a:p>
            <a:pPr>
              <a:defRPr/>
            </a:pPr>
            <a:fld id="{F9596F19-DC12-4F39-8DE7-4E413E12FE49}" type="slidenum">
              <a:rPr lang="en-GB"/>
              <a:pPr>
                <a:defRPr/>
              </a:pPr>
              <a:t>‹#›</a:t>
            </a:fld>
            <a:endParaRPr lang="en-GB"/>
          </a:p>
        </p:txBody>
      </p:sp>
    </p:spTree>
    <p:extLst>
      <p:ext uri="{BB962C8B-B14F-4D97-AF65-F5344CB8AC3E}">
        <p14:creationId xmlns:p14="http://schemas.microsoft.com/office/powerpoint/2010/main" val="10861811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fld id="{674E10A3-C78B-4619-AAC1-D9A4E4F3EA5C}" type="slidenum">
              <a:rPr lang="en-GB" sz="1200" b="0">
                <a:solidFill>
                  <a:schemeClr val="tx1"/>
                </a:solidFill>
              </a:rPr>
              <a:pPr eaLnBrk="1" hangingPunct="1"/>
              <a:t>1</a:t>
            </a:fld>
            <a:endParaRPr lang="en-GB" sz="1200" b="0">
              <a:solidFill>
                <a:schemeClr val="tx1"/>
              </a:solidFill>
            </a:endParaRPr>
          </a:p>
        </p:txBody>
      </p:sp>
      <p:sp>
        <p:nvSpPr>
          <p:cNvPr id="24579" name="Rectangle 2"/>
          <p:cNvSpPr>
            <a:spLocks noGrp="1" noRot="1" noChangeAspect="1" noChangeArrowheads="1" noTextEdit="1"/>
          </p:cNvSpPr>
          <p:nvPr>
            <p:ph type="sldImg"/>
          </p:nvPr>
        </p:nvSpPr>
        <p:spPr>
          <a:xfrm>
            <a:off x="1257300" y="720725"/>
            <a:ext cx="4800600" cy="36004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the sugars, fat and salt consumed today are “hidden” in processed foods that are not usually seen as sweet,</a:t>
            </a:r>
            <a:r>
              <a:rPr lang="en-US" baseline="0" dirty="0" smtClean="0"/>
              <a:t> fat or salty</a:t>
            </a:r>
            <a:r>
              <a:rPr lang="en-US" dirty="0" smtClean="0"/>
              <a:t>. </a:t>
            </a:r>
          </a:p>
          <a:p>
            <a:r>
              <a:rPr lang="en-US" dirty="0" smtClean="0"/>
              <a:t>For example, 1 tablespoon of tomato sauce contains around 4 grams (around 1 teaspoon) of sugar. A single can of sugar-sweetened soda contains up to 40 grams (around 10 teaspoons) of sugars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16</a:t>
            </a:fld>
            <a:endParaRPr lang="en-US"/>
          </a:p>
        </p:txBody>
      </p:sp>
    </p:spTree>
    <p:extLst>
      <p:ext uri="{BB962C8B-B14F-4D97-AF65-F5344CB8AC3E}">
        <p14:creationId xmlns:p14="http://schemas.microsoft.com/office/powerpoint/2010/main" val="163336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Outcomes:</a:t>
            </a:r>
            <a:r>
              <a:rPr lang="en-US" baseline="0" dirty="0" smtClean="0"/>
              <a:t> mortality and morbidity</a:t>
            </a:r>
          </a:p>
          <a:p>
            <a:r>
              <a:rPr lang="en-US" baseline="0" dirty="0" smtClean="0"/>
              <a:t>Exposures: biological and </a:t>
            </a:r>
            <a:r>
              <a:rPr lang="en-US" baseline="0" dirty="0" err="1" smtClean="0"/>
              <a:t>behavioural</a:t>
            </a:r>
            <a:r>
              <a:rPr lang="en-US" baseline="0" dirty="0" smtClean="0"/>
              <a:t> risk factors</a:t>
            </a:r>
          </a:p>
          <a:p>
            <a:r>
              <a:rPr lang="en-US" baseline="0" dirty="0" smtClean="0"/>
              <a:t>National systems response</a:t>
            </a:r>
            <a:endParaRPr lang="en-US" dirty="0" smtClean="0"/>
          </a:p>
          <a:p>
            <a:endParaRPr lang="en-US" dirty="0" smtClean="0"/>
          </a:p>
          <a:p>
            <a:r>
              <a:rPr lang="en-US" dirty="0" smtClean="0"/>
              <a:t>Member States have committed themselves to "consider the development of national targets based on national situations", building on the 9 voluntary global targets.</a:t>
            </a:r>
          </a:p>
          <a:p>
            <a:r>
              <a:rPr lang="en-US" dirty="0" smtClean="0"/>
              <a:t>National targets can be more or less ambitious than the global ones and should be guided by:</a:t>
            </a:r>
          </a:p>
          <a:p>
            <a:r>
              <a:rPr lang="en-US" dirty="0" smtClean="0"/>
              <a:t>- Current performance;</a:t>
            </a:r>
          </a:p>
          <a:p>
            <a:r>
              <a:rPr lang="en-US" dirty="0" smtClean="0"/>
              <a:t>- Current level of exposure; </a:t>
            </a:r>
          </a:p>
          <a:p>
            <a:r>
              <a:rPr lang="en-US" dirty="0" smtClean="0"/>
              <a:t>- </a:t>
            </a:r>
            <a:r>
              <a:rPr lang="en-US" dirty="0" err="1" smtClean="0"/>
              <a:t>Programmes</a:t>
            </a:r>
            <a:r>
              <a:rPr lang="en-US" dirty="0" smtClean="0"/>
              <a:t> planned and in place.</a:t>
            </a:r>
          </a:p>
          <a:p>
            <a:endParaRPr lang="en-US" dirty="0" smtClean="0"/>
          </a:p>
          <a:p>
            <a:r>
              <a:rPr lang="en-US" dirty="0" smtClean="0"/>
              <a:t>WHO is developing a Toolkit on NCD Surveillance, which will include a module on setting national targets and measuring results</a:t>
            </a:r>
          </a:p>
          <a:p>
            <a:endParaRPr lang="en-US" dirty="0" smtClean="0"/>
          </a:p>
          <a:p>
            <a:endParaRPr lang="es-ES" dirty="0"/>
          </a:p>
        </p:txBody>
      </p:sp>
      <p:sp>
        <p:nvSpPr>
          <p:cNvPr id="4" name="Slide Number Placeholder 3"/>
          <p:cNvSpPr>
            <a:spLocks noGrp="1"/>
          </p:cNvSpPr>
          <p:nvPr>
            <p:ph type="sldNum" sz="quarter" idx="10"/>
          </p:nvPr>
        </p:nvSpPr>
        <p:spPr/>
        <p:txBody>
          <a:bodyPr/>
          <a:lstStyle/>
          <a:p>
            <a:fld id="{F24DF3F2-41E1-4CD0-85EB-D508D5541C94}" type="slidenum">
              <a:rPr lang="es-ES" smtClean="0"/>
              <a:t>20</a:t>
            </a:fld>
            <a:endParaRPr lang="es-ES"/>
          </a:p>
        </p:txBody>
      </p:sp>
    </p:spTree>
    <p:extLst>
      <p:ext uri="{BB962C8B-B14F-4D97-AF65-F5344CB8AC3E}">
        <p14:creationId xmlns:p14="http://schemas.microsoft.com/office/powerpoint/2010/main" val="88640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WHO Global NCD Action Plan 2013-2020 also includes additional process measurements to assess the progress made in implementing the Action Plan between 2013 and 2020</a:t>
            </a:r>
          </a:p>
          <a:p>
            <a:endParaRPr lang="es-ES" dirty="0"/>
          </a:p>
        </p:txBody>
      </p:sp>
      <p:sp>
        <p:nvSpPr>
          <p:cNvPr id="4" name="Slide Number Placeholder 3"/>
          <p:cNvSpPr>
            <a:spLocks noGrp="1"/>
          </p:cNvSpPr>
          <p:nvPr>
            <p:ph type="sldNum" sz="quarter" idx="10"/>
          </p:nvPr>
        </p:nvSpPr>
        <p:spPr/>
        <p:txBody>
          <a:bodyPr/>
          <a:lstStyle/>
          <a:p>
            <a:fld id="{F24DF3F2-41E1-4CD0-85EB-D508D5541C94}" type="slidenum">
              <a:rPr lang="es-ES" smtClean="0"/>
              <a:t>21</a:t>
            </a:fld>
            <a:endParaRPr lang="es-ES"/>
          </a:p>
        </p:txBody>
      </p:sp>
    </p:spTree>
    <p:extLst>
      <p:ext uri="{BB962C8B-B14F-4D97-AF65-F5344CB8AC3E}">
        <p14:creationId xmlns:p14="http://schemas.microsoft.com/office/powerpoint/2010/main" val="44789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FE0523-1E1F-B34A-8E6A-6297E6FEFDB6}" type="slidenum">
              <a:rPr lang="en-US"/>
              <a:pPr eaLnBrk="1" hangingPunct="1"/>
              <a:t>22</a:t>
            </a:fld>
            <a:endParaRPr lang="en-US"/>
          </a:p>
        </p:txBody>
      </p:sp>
      <p:sp>
        <p:nvSpPr>
          <p:cNvPr id="48131"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AFF6FCA-844E-F945-92F7-DBFA411DE631}" type="slidenum">
              <a:rPr lang="en-US" sz="1300"/>
              <a:pPr algn="r" eaLnBrk="1" hangingPunct="1"/>
              <a:t>22</a:t>
            </a:fld>
            <a:endParaRPr lang="en-US" sz="130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Implementing</a:t>
            </a:r>
            <a:r>
              <a:rPr lang="en-GB" baseline="0" dirty="0" smtClean="0"/>
              <a:t> the WHO recommendations on the marketing of foods and non-alcoholic beverages to children is crucial to achieving Objective 3 of the Global NCD Action Plan.</a:t>
            </a:r>
            <a:endParaRPr lang="en-GB" dirty="0"/>
          </a:p>
        </p:txBody>
      </p:sp>
      <p:sp>
        <p:nvSpPr>
          <p:cNvPr id="4" name="Slide Number Placeholder 3"/>
          <p:cNvSpPr>
            <a:spLocks noGrp="1"/>
          </p:cNvSpPr>
          <p:nvPr>
            <p:ph type="sldNum" sz="quarter" idx="10"/>
          </p:nvPr>
        </p:nvSpPr>
        <p:spPr/>
        <p:txBody>
          <a:bodyPr/>
          <a:lstStyle/>
          <a:p>
            <a:fld id="{EC27D0DB-BFAD-294A-A815-566924B858AF}" type="slidenum">
              <a:rPr lang="en-US" smtClean="0"/>
              <a:t>25</a:t>
            </a:fld>
            <a:endParaRPr lang="en-US"/>
          </a:p>
        </p:txBody>
      </p:sp>
    </p:spTree>
    <p:extLst>
      <p:ext uri="{BB962C8B-B14F-4D97-AF65-F5344CB8AC3E}">
        <p14:creationId xmlns:p14="http://schemas.microsoft.com/office/powerpoint/2010/main" val="4057537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DE6250C3-1639-4526-A1BB-FDADEEE2144A}" type="slidenum">
              <a:rPr lang="en-GB"/>
              <a:pPr eaLnBrk="1" hangingPunct="1"/>
              <a:t>27</a:t>
            </a:fld>
            <a:endParaRPr lang="en-GB"/>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price change for one item can</a:t>
            </a:r>
            <a:r>
              <a:rPr lang="en-US" baseline="0" dirty="0" smtClean="0"/>
              <a:t> </a:t>
            </a:r>
            <a:r>
              <a:rPr lang="en-US" dirty="0" smtClean="0"/>
              <a:t>affect demand for that good as well as for</a:t>
            </a:r>
            <a:r>
              <a:rPr lang="en-US" baseline="0" dirty="0" smtClean="0"/>
              <a:t> </a:t>
            </a:r>
            <a:r>
              <a:rPr lang="en-US" dirty="0" smtClean="0"/>
              <a:t>goods that substitute for it (e.g. a tax on sugar-sweetened beverages may increase demand for beer) or that complement it </a:t>
            </a:r>
          </a:p>
          <a:p>
            <a:r>
              <a:rPr lang="en-US" dirty="0" smtClean="0"/>
              <a:t>(e.g. a tax on salt may reduce consumption of</a:t>
            </a:r>
            <a:r>
              <a:rPr lang="en-US" baseline="0" dirty="0" smtClean="0"/>
              <a:t> </a:t>
            </a:r>
            <a:r>
              <a:rPr lang="en-US" dirty="0" smtClean="0"/>
              <a:t>vegetables).</a:t>
            </a:r>
          </a:p>
          <a:p>
            <a:r>
              <a:rPr lang="en-US" dirty="0" smtClean="0"/>
              <a:t>Because poor consumers are more responsive to price changes than affluent consumers, tax and subsidy policies may have disproportional impacts on different population groups. </a:t>
            </a:r>
          </a:p>
          <a:p>
            <a:r>
              <a:rPr lang="en-US" dirty="0" smtClean="0"/>
              <a:t>Many studies of the impact of food taxes are based on simulation exercises. A recent systematic review of 32 simulation studies in OECD countries found that taxes on soft drinks and foods high in saturated fats could reduce consumption and improve</a:t>
            </a:r>
            <a:r>
              <a:rPr lang="en-US" baseline="0" dirty="0" smtClean="0"/>
              <a:t> </a:t>
            </a:r>
            <a:r>
              <a:rPr lang="en-US" dirty="0" smtClean="0"/>
              <a:t>health outcomes (</a:t>
            </a:r>
            <a:r>
              <a:rPr lang="en-US" dirty="0" err="1" smtClean="0"/>
              <a:t>Eyles</a:t>
            </a:r>
            <a:r>
              <a:rPr lang="en-US" dirty="0" smtClean="0"/>
              <a:t> et al., 2012). </a:t>
            </a:r>
          </a:p>
          <a:p>
            <a:r>
              <a:rPr lang="en-US" dirty="0" smtClean="0"/>
              <a:t>Studies of existing food tax policies in Europe and Northern America generally find that tax rates are too low to have a noticeable impact on consumption patterns.</a:t>
            </a:r>
          </a:p>
          <a:p>
            <a:endParaRPr lang="en-US" dirty="0" smtClean="0"/>
          </a:p>
          <a:p>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28</a:t>
            </a:fld>
            <a:endParaRPr lang="en-US"/>
          </a:p>
        </p:txBody>
      </p:sp>
    </p:spTree>
    <p:extLst>
      <p:ext uri="{BB962C8B-B14F-4D97-AF65-F5344CB8AC3E}">
        <p14:creationId xmlns:p14="http://schemas.microsoft.com/office/powerpoint/2010/main" val="153620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4100" b="1">
                <a:solidFill>
                  <a:srgbClr val="000066"/>
                </a:solidFill>
                <a:latin typeface="Arial" pitchFamily="34" charset="0"/>
                <a:cs typeface="Arial" pitchFamily="34" charset="0"/>
              </a:defRPr>
            </a:lvl1pPr>
            <a:lvl2pPr marL="785372" indent="-302066" eaLnBrk="0" hangingPunct="0">
              <a:defRPr sz="4100" b="1">
                <a:solidFill>
                  <a:srgbClr val="000066"/>
                </a:solidFill>
                <a:latin typeface="Arial" pitchFamily="34" charset="0"/>
                <a:cs typeface="Arial" pitchFamily="34" charset="0"/>
              </a:defRPr>
            </a:lvl2pPr>
            <a:lvl3pPr marL="1208265" indent="-241653" eaLnBrk="0" hangingPunct="0">
              <a:defRPr sz="4100" b="1">
                <a:solidFill>
                  <a:srgbClr val="000066"/>
                </a:solidFill>
                <a:latin typeface="Arial" pitchFamily="34" charset="0"/>
                <a:cs typeface="Arial" pitchFamily="34" charset="0"/>
              </a:defRPr>
            </a:lvl3pPr>
            <a:lvl4pPr marL="1691571" indent="-241653" eaLnBrk="0" hangingPunct="0">
              <a:defRPr sz="4100" b="1">
                <a:solidFill>
                  <a:srgbClr val="000066"/>
                </a:solidFill>
                <a:latin typeface="Arial" pitchFamily="34" charset="0"/>
                <a:cs typeface="Arial" pitchFamily="34" charset="0"/>
              </a:defRPr>
            </a:lvl4pPr>
            <a:lvl5pPr marL="2174878" indent="-241653" eaLnBrk="0" hangingPunct="0">
              <a:defRPr sz="4100" b="1">
                <a:solidFill>
                  <a:srgbClr val="000066"/>
                </a:solidFill>
                <a:latin typeface="Arial" pitchFamily="34" charset="0"/>
                <a:cs typeface="Arial" pitchFamily="34" charset="0"/>
              </a:defRPr>
            </a:lvl5pPr>
            <a:lvl6pPr marL="2658184" indent="-241653" rtl="1" eaLnBrk="0" fontAlgn="base" hangingPunct="0">
              <a:spcBef>
                <a:spcPct val="0"/>
              </a:spcBef>
              <a:spcAft>
                <a:spcPct val="0"/>
              </a:spcAft>
              <a:defRPr sz="4100" b="1">
                <a:solidFill>
                  <a:srgbClr val="000066"/>
                </a:solidFill>
                <a:latin typeface="Arial" pitchFamily="34" charset="0"/>
                <a:cs typeface="Arial" pitchFamily="34" charset="0"/>
              </a:defRPr>
            </a:lvl6pPr>
            <a:lvl7pPr marL="3141490" indent="-241653" rtl="1" eaLnBrk="0" fontAlgn="base" hangingPunct="0">
              <a:spcBef>
                <a:spcPct val="0"/>
              </a:spcBef>
              <a:spcAft>
                <a:spcPct val="0"/>
              </a:spcAft>
              <a:defRPr sz="4100" b="1">
                <a:solidFill>
                  <a:srgbClr val="000066"/>
                </a:solidFill>
                <a:latin typeface="Arial" pitchFamily="34" charset="0"/>
                <a:cs typeface="Arial" pitchFamily="34" charset="0"/>
              </a:defRPr>
            </a:lvl7pPr>
            <a:lvl8pPr marL="3624796" indent="-241653" rtl="1" eaLnBrk="0" fontAlgn="base" hangingPunct="0">
              <a:spcBef>
                <a:spcPct val="0"/>
              </a:spcBef>
              <a:spcAft>
                <a:spcPct val="0"/>
              </a:spcAft>
              <a:defRPr sz="4100" b="1">
                <a:solidFill>
                  <a:srgbClr val="000066"/>
                </a:solidFill>
                <a:latin typeface="Arial" pitchFamily="34" charset="0"/>
                <a:cs typeface="Arial" pitchFamily="34" charset="0"/>
              </a:defRPr>
            </a:lvl8pPr>
            <a:lvl9pPr marL="4108102" indent="-241653"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C8A4D6A7-700B-4182-97FF-CC4F053A41F9}" type="slidenum">
              <a:rPr lang="en-GB" sz="1300" b="0">
                <a:solidFill>
                  <a:schemeClr val="tx1"/>
                </a:solidFill>
              </a:rPr>
              <a:pPr eaLnBrk="1" hangingPunct="1"/>
              <a:t>34</a:t>
            </a:fld>
            <a:endParaRPr lang="en-GB" sz="1300" b="0">
              <a:solidFill>
                <a:schemeClr val="tx1"/>
              </a:solidFill>
            </a:endParaRPr>
          </a:p>
        </p:txBody>
      </p:sp>
      <p:sp>
        <p:nvSpPr>
          <p:cNvPr id="27651" name="Rectangle 2"/>
          <p:cNvSpPr>
            <a:spLocks noGrp="1" noRot="1" noChangeAspect="1" noChangeArrowheads="1" noTextEdit="1"/>
          </p:cNvSpPr>
          <p:nvPr>
            <p:ph type="sldImg"/>
          </p:nvPr>
        </p:nvSpPr>
        <p:spPr>
          <a:xfrm>
            <a:off x="1257300" y="720725"/>
            <a:ext cx="4800600" cy="3600450"/>
          </a:xfrm>
          <a:ln/>
        </p:spPr>
      </p:sp>
      <p:sp>
        <p:nvSpPr>
          <p:cNvPr id="27652" name="Rectangle 3"/>
          <p:cNvSpPr>
            <a:spLocks noGrp="1" noChangeArrowheads="1"/>
          </p:cNvSpPr>
          <p:nvPr>
            <p:ph type="body" idx="1"/>
          </p:nvPr>
        </p:nvSpPr>
        <p:spPr>
          <a:noFill/>
        </p:spPr>
        <p:txBody>
          <a:bodyPr lIns="95665" tIns="47833" rIns="95665" bIns="47833"/>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sz="4100" b="1">
                <a:solidFill>
                  <a:srgbClr val="000066"/>
                </a:solidFill>
                <a:latin typeface="Arial" pitchFamily="34" charset="0"/>
                <a:cs typeface="Arial" pitchFamily="34" charset="0"/>
              </a:defRPr>
            </a:lvl1pPr>
            <a:lvl2pPr marL="785372" indent="-302066" eaLnBrk="0" hangingPunct="0">
              <a:defRPr sz="4100" b="1">
                <a:solidFill>
                  <a:srgbClr val="000066"/>
                </a:solidFill>
                <a:latin typeface="Arial" pitchFamily="34" charset="0"/>
                <a:cs typeface="Arial" pitchFamily="34" charset="0"/>
              </a:defRPr>
            </a:lvl2pPr>
            <a:lvl3pPr marL="1208265" indent="-241653" eaLnBrk="0" hangingPunct="0">
              <a:defRPr sz="4100" b="1">
                <a:solidFill>
                  <a:srgbClr val="000066"/>
                </a:solidFill>
                <a:latin typeface="Arial" pitchFamily="34" charset="0"/>
                <a:cs typeface="Arial" pitchFamily="34" charset="0"/>
              </a:defRPr>
            </a:lvl3pPr>
            <a:lvl4pPr marL="1691571" indent="-241653" eaLnBrk="0" hangingPunct="0">
              <a:defRPr sz="4100" b="1">
                <a:solidFill>
                  <a:srgbClr val="000066"/>
                </a:solidFill>
                <a:latin typeface="Arial" pitchFamily="34" charset="0"/>
                <a:cs typeface="Arial" pitchFamily="34" charset="0"/>
              </a:defRPr>
            </a:lvl4pPr>
            <a:lvl5pPr marL="2174878" indent="-241653" eaLnBrk="0" hangingPunct="0">
              <a:defRPr sz="4100" b="1">
                <a:solidFill>
                  <a:srgbClr val="000066"/>
                </a:solidFill>
                <a:latin typeface="Arial" pitchFamily="34" charset="0"/>
                <a:cs typeface="Arial" pitchFamily="34" charset="0"/>
              </a:defRPr>
            </a:lvl5pPr>
            <a:lvl6pPr marL="2658184" indent="-241653" rtl="1" eaLnBrk="0" fontAlgn="base" hangingPunct="0">
              <a:spcBef>
                <a:spcPct val="0"/>
              </a:spcBef>
              <a:spcAft>
                <a:spcPct val="0"/>
              </a:spcAft>
              <a:defRPr sz="4100" b="1">
                <a:solidFill>
                  <a:srgbClr val="000066"/>
                </a:solidFill>
                <a:latin typeface="Arial" pitchFamily="34" charset="0"/>
                <a:cs typeface="Arial" pitchFamily="34" charset="0"/>
              </a:defRPr>
            </a:lvl6pPr>
            <a:lvl7pPr marL="3141490" indent="-241653" rtl="1" eaLnBrk="0" fontAlgn="base" hangingPunct="0">
              <a:spcBef>
                <a:spcPct val="0"/>
              </a:spcBef>
              <a:spcAft>
                <a:spcPct val="0"/>
              </a:spcAft>
              <a:defRPr sz="4100" b="1">
                <a:solidFill>
                  <a:srgbClr val="000066"/>
                </a:solidFill>
                <a:latin typeface="Arial" pitchFamily="34" charset="0"/>
                <a:cs typeface="Arial" pitchFamily="34" charset="0"/>
              </a:defRPr>
            </a:lvl7pPr>
            <a:lvl8pPr marL="3624796" indent="-241653" rtl="1" eaLnBrk="0" fontAlgn="base" hangingPunct="0">
              <a:spcBef>
                <a:spcPct val="0"/>
              </a:spcBef>
              <a:spcAft>
                <a:spcPct val="0"/>
              </a:spcAft>
              <a:defRPr sz="4100" b="1">
                <a:solidFill>
                  <a:srgbClr val="000066"/>
                </a:solidFill>
                <a:latin typeface="Arial" pitchFamily="34" charset="0"/>
                <a:cs typeface="Arial" pitchFamily="34" charset="0"/>
              </a:defRPr>
            </a:lvl8pPr>
            <a:lvl9pPr marL="4108102" indent="-241653"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1344F91A-B4F5-4F2C-A509-303E714AA9B5}" type="slidenum">
              <a:rPr lang="en-GB" sz="1300" b="0">
                <a:solidFill>
                  <a:schemeClr val="tx1"/>
                </a:solidFill>
              </a:rPr>
              <a:pPr eaLnBrk="1" hangingPunct="1"/>
              <a:t>35</a:t>
            </a:fld>
            <a:endParaRPr lang="en-GB" sz="1300" b="0">
              <a:solidFill>
                <a:schemeClr val="tx1"/>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5" tIns="47833" rIns="95665" bIns="47833" anchor="b"/>
          <a:lstStyle>
            <a:lvl1pPr defTabSz="904875" eaLnBrk="0" hangingPunct="0">
              <a:defRPr sz="3900" b="1">
                <a:solidFill>
                  <a:srgbClr val="000066"/>
                </a:solidFill>
                <a:latin typeface="Arial" pitchFamily="34" charset="0"/>
                <a:cs typeface="Arial" pitchFamily="34" charset="0"/>
              </a:defRPr>
            </a:lvl1pPr>
            <a:lvl2pPr marL="742950" indent="-285750" defTabSz="904875" eaLnBrk="0" hangingPunct="0">
              <a:defRPr sz="3900" b="1">
                <a:solidFill>
                  <a:srgbClr val="000066"/>
                </a:solidFill>
                <a:latin typeface="Arial" pitchFamily="34" charset="0"/>
                <a:cs typeface="Arial" pitchFamily="34" charset="0"/>
              </a:defRPr>
            </a:lvl2pPr>
            <a:lvl3pPr marL="1143000" indent="-228600" defTabSz="904875" eaLnBrk="0" hangingPunct="0">
              <a:defRPr sz="3900" b="1">
                <a:solidFill>
                  <a:srgbClr val="000066"/>
                </a:solidFill>
                <a:latin typeface="Arial" pitchFamily="34" charset="0"/>
                <a:cs typeface="Arial" pitchFamily="34" charset="0"/>
              </a:defRPr>
            </a:lvl3pPr>
            <a:lvl4pPr marL="1600200" indent="-228600" defTabSz="904875" eaLnBrk="0" hangingPunct="0">
              <a:defRPr sz="3900" b="1">
                <a:solidFill>
                  <a:srgbClr val="000066"/>
                </a:solidFill>
                <a:latin typeface="Arial" pitchFamily="34" charset="0"/>
                <a:cs typeface="Arial" pitchFamily="34" charset="0"/>
              </a:defRPr>
            </a:lvl4pPr>
            <a:lvl5pPr marL="2057400" indent="-228600" defTabSz="904875" eaLnBrk="0" hangingPunct="0">
              <a:defRPr sz="3900" b="1">
                <a:solidFill>
                  <a:srgbClr val="000066"/>
                </a:solidFill>
                <a:latin typeface="Arial" pitchFamily="34" charset="0"/>
                <a:cs typeface="Arial" pitchFamily="34" charset="0"/>
              </a:defRPr>
            </a:lvl5pPr>
            <a:lvl6pPr marL="25146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r" rtl="0" eaLnBrk="1" hangingPunct="1"/>
            <a:fld id="{630216D9-E36C-4A32-AB71-D508E77B6F37}" type="slidenum">
              <a:rPr lang="en-GB" sz="1300" b="0">
                <a:solidFill>
                  <a:schemeClr val="tx1"/>
                </a:solidFill>
                <a:ea typeface="MS PGothic" pitchFamily="34" charset="-128"/>
              </a:rPr>
              <a:pPr algn="r" rtl="0" eaLnBrk="1" hangingPunct="1"/>
              <a:t>35</a:t>
            </a:fld>
            <a:endParaRPr lang="en-GB" sz="1300" b="0">
              <a:solidFill>
                <a:schemeClr val="tx1"/>
              </a:solidFill>
              <a:ea typeface="MS PGothic" pitchFamily="34" charset="-128"/>
            </a:endParaRPr>
          </a:p>
        </p:txBody>
      </p:sp>
      <p:sp>
        <p:nvSpPr>
          <p:cNvPr id="26628" name="Rectangle 2"/>
          <p:cNvSpPr>
            <a:spLocks noGrp="1" noRot="1" noChangeAspect="1" noChangeArrowheads="1" noTextEdit="1"/>
          </p:cNvSpPr>
          <p:nvPr>
            <p:ph type="sldImg"/>
          </p:nvPr>
        </p:nvSpPr>
        <p:spPr>
          <a:xfrm>
            <a:off x="1257300" y="720725"/>
            <a:ext cx="4800600" cy="3600450"/>
          </a:xfrm>
          <a:ln/>
        </p:spPr>
      </p:sp>
      <p:sp>
        <p:nvSpPr>
          <p:cNvPr id="26629" name="Rectangle 3"/>
          <p:cNvSpPr>
            <a:spLocks noGrp="1" noChangeArrowheads="1"/>
          </p:cNvSpPr>
          <p:nvPr>
            <p:ph type="body" idx="1"/>
          </p:nvPr>
        </p:nvSpPr>
        <p:spPr>
          <a:noFill/>
        </p:spPr>
        <p:txBody>
          <a:bodyPr lIns="95665" tIns="47833" rIns="95665" bIns="47833"/>
          <a:lstStyle/>
          <a:p>
            <a:pPr eaLnBrk="1" hangingPunct="1"/>
            <a:r>
              <a:rPr lang="en-GB" sz="1100" dirty="0"/>
              <a:t>In order to improve cardiorespiratory and muscular fitness, bone health, and reduce the risk of NCDs.</a:t>
            </a:r>
          </a:p>
          <a:p>
            <a:pPr eaLnBrk="1" hangingPunct="1"/>
            <a:r>
              <a:rPr lang="en-GB" sz="1100" dirty="0"/>
              <a:t>Muscle-strengthening activity = Physical activity that increases muscle strength, power, endurance, and mass (e.g. strength training, resistance training, endurance exercises)</a:t>
            </a:r>
          </a:p>
          <a:p>
            <a:pPr eaLnBrk="1" hangingPunct="1"/>
            <a:r>
              <a:rPr lang="en-GB" sz="1100" dirty="0"/>
              <a:t>Bone-strengthening activity = Physical activity to increase the strength of specific sites in bones that make up the skeletal system (promotes bone growth and strength) (e.g. running, jumping rope, lifting weights)</a:t>
            </a:r>
            <a:endParaRPr lang="en-US" sz="1100" dirty="0"/>
          </a:p>
          <a:p>
            <a:pPr eaLnBrk="1" hangingPunct="1"/>
            <a:endParaRPr lang="en-US" sz="1000" i="1" dirty="0"/>
          </a:p>
          <a:p>
            <a:pPr eaLnBrk="1" hangingPunct="1"/>
            <a:endParaRPr lang="en-GB" dirty="0"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4100" b="1">
                <a:solidFill>
                  <a:srgbClr val="000066"/>
                </a:solidFill>
                <a:latin typeface="Arial" pitchFamily="34" charset="0"/>
                <a:cs typeface="Arial" pitchFamily="34" charset="0"/>
              </a:defRPr>
            </a:lvl1pPr>
            <a:lvl2pPr marL="785372" indent="-302066" eaLnBrk="0" hangingPunct="0">
              <a:defRPr sz="4100" b="1">
                <a:solidFill>
                  <a:srgbClr val="000066"/>
                </a:solidFill>
                <a:latin typeface="Arial" pitchFamily="34" charset="0"/>
                <a:cs typeface="Arial" pitchFamily="34" charset="0"/>
              </a:defRPr>
            </a:lvl2pPr>
            <a:lvl3pPr marL="1208265" indent="-241653" eaLnBrk="0" hangingPunct="0">
              <a:defRPr sz="4100" b="1">
                <a:solidFill>
                  <a:srgbClr val="000066"/>
                </a:solidFill>
                <a:latin typeface="Arial" pitchFamily="34" charset="0"/>
                <a:cs typeface="Arial" pitchFamily="34" charset="0"/>
              </a:defRPr>
            </a:lvl3pPr>
            <a:lvl4pPr marL="1691571" indent="-241653" eaLnBrk="0" hangingPunct="0">
              <a:defRPr sz="4100" b="1">
                <a:solidFill>
                  <a:srgbClr val="000066"/>
                </a:solidFill>
                <a:latin typeface="Arial" pitchFamily="34" charset="0"/>
                <a:cs typeface="Arial" pitchFamily="34" charset="0"/>
              </a:defRPr>
            </a:lvl4pPr>
            <a:lvl5pPr marL="2174878" indent="-241653" eaLnBrk="0" hangingPunct="0">
              <a:defRPr sz="4100" b="1">
                <a:solidFill>
                  <a:srgbClr val="000066"/>
                </a:solidFill>
                <a:latin typeface="Arial" pitchFamily="34" charset="0"/>
                <a:cs typeface="Arial" pitchFamily="34" charset="0"/>
              </a:defRPr>
            </a:lvl5pPr>
            <a:lvl6pPr marL="2658184" indent="-241653" rtl="1" eaLnBrk="0" fontAlgn="base" hangingPunct="0">
              <a:spcBef>
                <a:spcPct val="0"/>
              </a:spcBef>
              <a:spcAft>
                <a:spcPct val="0"/>
              </a:spcAft>
              <a:defRPr sz="4100" b="1">
                <a:solidFill>
                  <a:srgbClr val="000066"/>
                </a:solidFill>
                <a:latin typeface="Arial" pitchFamily="34" charset="0"/>
                <a:cs typeface="Arial" pitchFamily="34" charset="0"/>
              </a:defRPr>
            </a:lvl6pPr>
            <a:lvl7pPr marL="3141490" indent="-241653" rtl="1" eaLnBrk="0" fontAlgn="base" hangingPunct="0">
              <a:spcBef>
                <a:spcPct val="0"/>
              </a:spcBef>
              <a:spcAft>
                <a:spcPct val="0"/>
              </a:spcAft>
              <a:defRPr sz="4100" b="1">
                <a:solidFill>
                  <a:srgbClr val="000066"/>
                </a:solidFill>
                <a:latin typeface="Arial" pitchFamily="34" charset="0"/>
                <a:cs typeface="Arial" pitchFamily="34" charset="0"/>
              </a:defRPr>
            </a:lvl7pPr>
            <a:lvl8pPr marL="3624796" indent="-241653" rtl="1" eaLnBrk="0" fontAlgn="base" hangingPunct="0">
              <a:spcBef>
                <a:spcPct val="0"/>
              </a:spcBef>
              <a:spcAft>
                <a:spcPct val="0"/>
              </a:spcAft>
              <a:defRPr sz="4100" b="1">
                <a:solidFill>
                  <a:srgbClr val="000066"/>
                </a:solidFill>
                <a:latin typeface="Arial" pitchFamily="34" charset="0"/>
                <a:cs typeface="Arial" pitchFamily="34" charset="0"/>
              </a:defRPr>
            </a:lvl8pPr>
            <a:lvl9pPr marL="4108102" indent="-241653" rtl="1" eaLnBrk="0" fontAlgn="base" hangingPunct="0">
              <a:spcBef>
                <a:spcPct val="0"/>
              </a:spcBef>
              <a:spcAft>
                <a:spcPct val="0"/>
              </a:spcAft>
              <a:defRPr sz="4100" b="1">
                <a:solidFill>
                  <a:srgbClr val="000066"/>
                </a:solidFill>
                <a:latin typeface="Arial" pitchFamily="34" charset="0"/>
                <a:cs typeface="Arial" pitchFamily="34" charset="0"/>
              </a:defRPr>
            </a:lvl9pPr>
          </a:lstStyle>
          <a:p>
            <a:pPr eaLnBrk="1" hangingPunct="1"/>
            <a:fld id="{D08EA8AE-FE97-425E-A48F-C13FEA4FEFE1}" type="slidenum">
              <a:rPr lang="en-GB" sz="1300" b="0">
                <a:solidFill>
                  <a:schemeClr val="tx1"/>
                </a:solidFill>
              </a:rPr>
              <a:pPr eaLnBrk="1" hangingPunct="1"/>
              <a:t>36</a:t>
            </a:fld>
            <a:endParaRPr lang="en-GB" sz="1300" b="0">
              <a:solidFill>
                <a:schemeClr val="tx1"/>
              </a:solidFill>
            </a:endParaRPr>
          </a:p>
        </p:txBody>
      </p:sp>
      <p:sp>
        <p:nvSpPr>
          <p:cNvPr id="28675" name="Slide Image Placeholder 1"/>
          <p:cNvSpPr>
            <a:spLocks noGrp="1" noRot="1" noChangeAspect="1" noTextEdit="1"/>
          </p:cNvSpPr>
          <p:nvPr>
            <p:ph type="sldImg"/>
          </p:nvPr>
        </p:nvSpPr>
        <p:spPr>
          <a:xfrm>
            <a:off x="1257300" y="720725"/>
            <a:ext cx="4800600" cy="3600450"/>
          </a:xfrm>
          <a:ln/>
        </p:spPr>
      </p:sp>
      <p:sp>
        <p:nvSpPr>
          <p:cNvPr id="28676" name="Notes Placeholder 2"/>
          <p:cNvSpPr>
            <a:spLocks noGrp="1"/>
          </p:cNvSpPr>
          <p:nvPr>
            <p:ph type="body" idx="1"/>
          </p:nvPr>
        </p:nvSpPr>
        <p:spPr>
          <a:noFill/>
        </p:spPr>
        <p:txBody>
          <a:bodyPr lIns="95665" tIns="47833" rIns="95665" bIns="47833"/>
          <a:lstStyle/>
          <a:p>
            <a:pPr eaLnBrk="1" hangingPunct="1"/>
            <a:r>
              <a:rPr lang="de-CH" dirty="0" smtClean="0">
                <a:latin typeface="Arial" pitchFamily="34" charset="0"/>
                <a:cs typeface="Arial" pitchFamily="34" charset="0"/>
              </a:rPr>
              <a:t>Balance</a:t>
            </a:r>
            <a:r>
              <a:rPr lang="de-CH" baseline="0" dirty="0" smtClean="0">
                <a:latin typeface="Arial" pitchFamily="34" charset="0"/>
                <a:cs typeface="Arial" pitchFamily="34" charset="0"/>
              </a:rPr>
              <a:t> training = Static an dynamic exercises that are designed to improve an individual's ability to withstand challenges from postural sway or destabilizing stimuli caused by self-motion, the environment, or other objects.</a:t>
            </a:r>
            <a:endParaRPr lang="de-CH" dirty="0" smtClean="0">
              <a:latin typeface="Arial" pitchFamily="34" charset="0"/>
              <a:cs typeface="Arial" pitchFamily="34" charset="0"/>
            </a:endParaRPr>
          </a:p>
          <a:p>
            <a:pPr eaLnBrk="1" hangingPunct="1"/>
            <a:endParaRPr lang="de-CH" dirty="0" smtClean="0">
              <a:latin typeface="Arial" pitchFamily="34" charset="0"/>
              <a:cs typeface="Arial" pitchFamily="34" charset="0"/>
            </a:endParaRPr>
          </a:p>
          <a:p>
            <a:pPr eaLnBrk="1" hangingPunct="1"/>
            <a:endParaRPr lang="de-CH" dirty="0" smtClean="0">
              <a:latin typeface="Arial" pitchFamily="34" charset="0"/>
              <a:cs typeface="Arial" pitchFamily="34" charset="0"/>
            </a:endParaRPr>
          </a:p>
        </p:txBody>
      </p:sp>
      <p:sp>
        <p:nvSpPr>
          <p:cNvPr id="28677" name="Slide Number Placeholder 3"/>
          <p:cNvSpPr txBox="1">
            <a:spLocks noGrp="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5" tIns="47833" rIns="95665" bIns="47833" anchor="b"/>
          <a:lstStyle>
            <a:lvl1pPr defTabSz="904875" eaLnBrk="0" hangingPunct="0">
              <a:defRPr sz="3900" b="1">
                <a:solidFill>
                  <a:srgbClr val="000066"/>
                </a:solidFill>
                <a:latin typeface="Arial" pitchFamily="34" charset="0"/>
                <a:cs typeface="Arial" pitchFamily="34" charset="0"/>
              </a:defRPr>
            </a:lvl1pPr>
            <a:lvl2pPr marL="742950" indent="-285750" defTabSz="904875" eaLnBrk="0" hangingPunct="0">
              <a:defRPr sz="3900" b="1">
                <a:solidFill>
                  <a:srgbClr val="000066"/>
                </a:solidFill>
                <a:latin typeface="Arial" pitchFamily="34" charset="0"/>
                <a:cs typeface="Arial" pitchFamily="34" charset="0"/>
              </a:defRPr>
            </a:lvl2pPr>
            <a:lvl3pPr marL="1143000" indent="-228600" defTabSz="904875" eaLnBrk="0" hangingPunct="0">
              <a:defRPr sz="3900" b="1">
                <a:solidFill>
                  <a:srgbClr val="000066"/>
                </a:solidFill>
                <a:latin typeface="Arial" pitchFamily="34" charset="0"/>
                <a:cs typeface="Arial" pitchFamily="34" charset="0"/>
              </a:defRPr>
            </a:lvl3pPr>
            <a:lvl4pPr marL="1600200" indent="-228600" defTabSz="904875" eaLnBrk="0" hangingPunct="0">
              <a:defRPr sz="3900" b="1">
                <a:solidFill>
                  <a:srgbClr val="000066"/>
                </a:solidFill>
                <a:latin typeface="Arial" pitchFamily="34" charset="0"/>
                <a:cs typeface="Arial" pitchFamily="34" charset="0"/>
              </a:defRPr>
            </a:lvl4pPr>
            <a:lvl5pPr marL="2057400" indent="-228600" defTabSz="904875" eaLnBrk="0" hangingPunct="0">
              <a:defRPr sz="3900" b="1">
                <a:solidFill>
                  <a:srgbClr val="000066"/>
                </a:solidFill>
                <a:latin typeface="Arial" pitchFamily="34" charset="0"/>
                <a:cs typeface="Arial" pitchFamily="34" charset="0"/>
              </a:defRPr>
            </a:lvl5pPr>
            <a:lvl6pPr marL="25146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r" rtl="0" eaLnBrk="1" hangingPunct="1"/>
            <a:fld id="{E0EF83DA-DB86-439C-8DFF-BFDC3FE3ABF6}" type="slidenum">
              <a:rPr lang="en-US" sz="1300" b="0">
                <a:solidFill>
                  <a:schemeClr val="tx1"/>
                </a:solidFill>
                <a:ea typeface="MS PGothic" pitchFamily="34" charset="-128"/>
              </a:rPr>
              <a:pPr algn="r" rtl="0" eaLnBrk="1" hangingPunct="1"/>
              <a:t>36</a:t>
            </a:fld>
            <a:endParaRPr lang="en-US" sz="1300" b="0">
              <a:solidFill>
                <a:schemeClr val="tx1"/>
              </a:solidFill>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09E75C-EC24-4614-B2A7-60B64B9C33FF}" type="slidenum">
              <a:rPr lang="en-US"/>
              <a:pPr/>
              <a:t>2</a:t>
            </a:fld>
            <a:endParaRPr lang="en-US" dirty="0"/>
          </a:p>
        </p:txBody>
      </p:sp>
      <p:sp>
        <p:nvSpPr>
          <p:cNvPr id="881666" name="Rectangle 2"/>
          <p:cNvSpPr>
            <a:spLocks noGrp="1" noRot="1" noChangeAspect="1" noChangeArrowheads="1" noTextEdit="1"/>
          </p:cNvSpPr>
          <p:nvPr>
            <p:ph type="sldImg"/>
          </p:nvPr>
        </p:nvSpPr>
        <p:spPr>
          <a:xfrm>
            <a:off x="1263650" y="720725"/>
            <a:ext cx="4800600" cy="3600450"/>
          </a:xfrm>
          <a:ln/>
        </p:spPr>
      </p:sp>
      <p:sp>
        <p:nvSpPr>
          <p:cNvPr id="881667"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AU" b="1" dirty="0" smtClean="0"/>
              <a:t>Dr. VL</a:t>
            </a:r>
            <a:r>
              <a:rPr lang="en-AU" dirty="0" smtClean="0"/>
              <a:t>:</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FE1FDC5C-A871-47BA-8FF8-85DD4DDF73E9}" type="slidenum">
              <a:rPr lang="en-AU" smtClean="0"/>
              <a:pPr/>
              <a:t>38</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4100" b="1">
                <a:solidFill>
                  <a:srgbClr val="000066"/>
                </a:solidFill>
                <a:latin typeface="Arial" charset="0"/>
                <a:cs typeface="Arial" charset="0"/>
              </a:defRPr>
            </a:lvl1pPr>
            <a:lvl2pPr marL="785372" indent="-302066" eaLnBrk="0" hangingPunct="0">
              <a:defRPr sz="4100" b="1">
                <a:solidFill>
                  <a:srgbClr val="000066"/>
                </a:solidFill>
                <a:latin typeface="Arial" charset="0"/>
                <a:cs typeface="Arial" charset="0"/>
              </a:defRPr>
            </a:lvl2pPr>
            <a:lvl3pPr marL="1208265" indent="-241653" eaLnBrk="0" hangingPunct="0">
              <a:defRPr sz="4100" b="1">
                <a:solidFill>
                  <a:srgbClr val="000066"/>
                </a:solidFill>
                <a:latin typeface="Arial" charset="0"/>
                <a:cs typeface="Arial" charset="0"/>
              </a:defRPr>
            </a:lvl3pPr>
            <a:lvl4pPr marL="1691571" indent="-241653" eaLnBrk="0" hangingPunct="0">
              <a:defRPr sz="4100" b="1">
                <a:solidFill>
                  <a:srgbClr val="000066"/>
                </a:solidFill>
                <a:latin typeface="Arial" charset="0"/>
                <a:cs typeface="Arial" charset="0"/>
              </a:defRPr>
            </a:lvl4pPr>
            <a:lvl5pPr marL="2174878" indent="-241653" eaLnBrk="0" hangingPunct="0">
              <a:defRPr sz="4100" b="1">
                <a:solidFill>
                  <a:srgbClr val="000066"/>
                </a:solidFill>
                <a:latin typeface="Arial" charset="0"/>
                <a:cs typeface="Arial" charset="0"/>
              </a:defRPr>
            </a:lvl5pPr>
            <a:lvl6pPr marL="2658184" indent="-241653" rtl="1" eaLnBrk="0" fontAlgn="base" hangingPunct="0">
              <a:spcBef>
                <a:spcPct val="0"/>
              </a:spcBef>
              <a:spcAft>
                <a:spcPct val="0"/>
              </a:spcAft>
              <a:defRPr sz="4100" b="1">
                <a:solidFill>
                  <a:srgbClr val="000066"/>
                </a:solidFill>
                <a:latin typeface="Arial" charset="0"/>
                <a:cs typeface="Arial" charset="0"/>
              </a:defRPr>
            </a:lvl6pPr>
            <a:lvl7pPr marL="3141490" indent="-241653" rtl="1" eaLnBrk="0" fontAlgn="base" hangingPunct="0">
              <a:spcBef>
                <a:spcPct val="0"/>
              </a:spcBef>
              <a:spcAft>
                <a:spcPct val="0"/>
              </a:spcAft>
              <a:defRPr sz="4100" b="1">
                <a:solidFill>
                  <a:srgbClr val="000066"/>
                </a:solidFill>
                <a:latin typeface="Arial" charset="0"/>
                <a:cs typeface="Arial" charset="0"/>
              </a:defRPr>
            </a:lvl7pPr>
            <a:lvl8pPr marL="3624796" indent="-241653" rtl="1" eaLnBrk="0" fontAlgn="base" hangingPunct="0">
              <a:spcBef>
                <a:spcPct val="0"/>
              </a:spcBef>
              <a:spcAft>
                <a:spcPct val="0"/>
              </a:spcAft>
              <a:defRPr sz="4100" b="1">
                <a:solidFill>
                  <a:srgbClr val="000066"/>
                </a:solidFill>
                <a:latin typeface="Arial" charset="0"/>
                <a:cs typeface="Arial" charset="0"/>
              </a:defRPr>
            </a:lvl8pPr>
            <a:lvl9pPr marL="4108102" indent="-241653" rtl="1" eaLnBrk="0" fontAlgn="base" hangingPunct="0">
              <a:spcBef>
                <a:spcPct val="0"/>
              </a:spcBef>
              <a:spcAft>
                <a:spcPct val="0"/>
              </a:spcAft>
              <a:defRPr sz="4100" b="1">
                <a:solidFill>
                  <a:srgbClr val="000066"/>
                </a:solidFill>
                <a:latin typeface="Arial" charset="0"/>
                <a:cs typeface="Arial" charset="0"/>
              </a:defRPr>
            </a:lvl9pPr>
          </a:lstStyle>
          <a:p>
            <a:pPr eaLnBrk="1" hangingPunct="1"/>
            <a:fld id="{CEFA93CD-1423-4ACE-BD8C-F5E8FD93D1B0}" type="slidenum">
              <a:rPr lang="en-GB" sz="1300" b="0">
                <a:solidFill>
                  <a:schemeClr val="tx1"/>
                </a:solidFill>
              </a:rPr>
              <a:pPr eaLnBrk="1" hangingPunct="1"/>
              <a:t>42</a:t>
            </a:fld>
            <a:endParaRPr lang="en-GB" sz="1300" b="0">
              <a:solidFill>
                <a:schemeClr val="tx1"/>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77055" y="4560570"/>
            <a:ext cx="5361093" cy="4320540"/>
          </a:xfrm>
          <a:noFill/>
        </p:spPr>
        <p:txBody>
          <a:bodyPr/>
          <a:lstStyle/>
          <a:p>
            <a:endParaRPr lang="en-GB"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fld id="{04CD618B-B80A-4E41-9BEF-E7ED293F7486}" type="slidenum">
              <a:rPr lang="en-GB" sz="1200" b="0">
                <a:solidFill>
                  <a:schemeClr val="tx1"/>
                </a:solidFill>
              </a:rPr>
              <a:pPr eaLnBrk="1" hangingPunct="1"/>
              <a:t>44</a:t>
            </a:fld>
            <a:endParaRPr lang="en-GB" sz="1200" b="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CDAB4CE-6647-41EC-8B42-6CD98D16F013}"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425485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58"/>
          <p:cNvSpPr>
            <a:spLocks noGrp="1" noRot="1" noChangeAspect="1" noChangeArrowheads="1" noTextEdit="1"/>
          </p:cNvSpPr>
          <p:nvPr>
            <p:ph type="sldImg" idx="1"/>
          </p:nvPr>
        </p:nvSpPr>
        <p:spPr>
          <a:xfrm>
            <a:off x="1477963" y="661988"/>
            <a:ext cx="4414837" cy="3311525"/>
          </a:xfrm>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8675" name="Rectangle 259"/>
          <p:cNvSpPr>
            <a:spLocks noGrp="1" noChangeArrowheads="1"/>
          </p:cNvSpPr>
          <p:nvPr>
            <p:ph type="body" idx="4294967295"/>
          </p:nvPr>
        </p:nvSpPr>
        <p:spPr>
          <a:xfrm>
            <a:off x="736304" y="4193968"/>
            <a:ext cx="5897261" cy="39716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Arial" charset="0"/>
                <a:cs typeface="Arial" charset="0"/>
              </a:rPr>
              <a:t>60% of global death are due to non communicable diseases; </a:t>
            </a:r>
          </a:p>
          <a:p>
            <a:r>
              <a:rPr lang="en-GB" dirty="0" smtClean="0">
                <a:latin typeface="Arial" charset="0"/>
                <a:cs typeface="Arial" charset="0"/>
              </a:rPr>
              <a:t>That includes 15% of the total number of deaths with occurs before the age of 60, and 27% of the total number which occurs before the age of 70.</a:t>
            </a:r>
          </a:p>
          <a:p>
            <a:endParaRPr lang="en-GB" dirty="0" smtClean="0">
              <a:latin typeface="Arial" charset="0"/>
              <a:cs typeface="Arial" charset="0"/>
            </a:endParaRPr>
          </a:p>
          <a:p>
            <a:r>
              <a:rPr lang="en-GB" dirty="0" smtClean="0">
                <a:latin typeface="Arial" charset="0"/>
                <a:cs typeface="Arial" charset="0"/>
              </a:rPr>
              <a:t>High blood pressure is ranked  1th on global level</a:t>
            </a:r>
          </a:p>
          <a:p>
            <a:r>
              <a:rPr lang="en-GB" dirty="0" smtClean="0">
                <a:latin typeface="Arial" charset="0"/>
                <a:cs typeface="Arial" charset="0"/>
              </a:rPr>
              <a:t>Physical inactivity is ranked 4th on global level (5.5%) – overweight/obesity 4.8% - unsafe sex 7th with 4 %.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9FEB0F-8FB8-6A46-8226-B2F8DFFBC984}" type="slidenum">
              <a:rPr lang="en-AU"/>
              <a:pPr eaLnBrk="1" hangingPunct="1"/>
              <a:t>6</a:t>
            </a:fld>
            <a:endParaRPr lang="en-AU"/>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10</a:t>
            </a:fld>
            <a:endParaRPr lang="en-US"/>
          </a:p>
        </p:txBody>
      </p:sp>
    </p:spTree>
    <p:extLst>
      <p:ext uri="{BB962C8B-B14F-4D97-AF65-F5344CB8AC3E}">
        <p14:creationId xmlns:p14="http://schemas.microsoft.com/office/powerpoint/2010/main" val="29781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Nutrition transition</a:t>
            </a:r>
            <a:r>
              <a:rPr lang="en-GB" dirty="0" smtClean="0"/>
              <a:t>: </a:t>
            </a:r>
            <a:r>
              <a:rPr lang="en-GB" sz="1300" dirty="0">
                <a:latin typeface="Arial" charset="0"/>
                <a:cs typeface="Arial" charset="0"/>
              </a:rPr>
              <a:t>As </a:t>
            </a:r>
            <a:r>
              <a:rPr lang="en-US" sz="1300" dirty="0">
                <a:latin typeface="Arial" charset="0"/>
                <a:cs typeface="Arial" charset="0"/>
              </a:rPr>
              <a:t>incomes rise and populations become more urban, societies enter different stages of what has been called the nutrition transition.</a:t>
            </a:r>
          </a:p>
          <a:p>
            <a:r>
              <a:rPr lang="en-US" sz="1300" dirty="0">
                <a:latin typeface="Arial" charset="0"/>
                <a:cs typeface="Arial" charset="0"/>
              </a:rPr>
              <a:t>Generally, diets high in complex carbohydrates and fiber give way to diets with a higher proportion of fats, saturated fats, and sugars.</a:t>
            </a:r>
          </a:p>
          <a:p>
            <a:r>
              <a:rPr lang="en-US" sz="1300" dirty="0">
                <a:latin typeface="Arial" charset="0"/>
                <a:cs typeface="Arial" charset="0"/>
              </a:rPr>
              <a:t>These shifts in diet structure accompany </a:t>
            </a:r>
            <a:r>
              <a:rPr lang="en-US" sz="1300" b="1" dirty="0">
                <a:latin typeface="Arial" charset="0"/>
                <a:cs typeface="Arial" charset="0"/>
              </a:rPr>
              <a:t>demographic shifts</a:t>
            </a:r>
            <a:r>
              <a:rPr lang="en-US" sz="1300" dirty="0">
                <a:latin typeface="Arial" charset="0"/>
                <a:cs typeface="Arial" charset="0"/>
              </a:rPr>
              <a:t> associated with higher life expectancy and reduced fertility rates.</a:t>
            </a:r>
          </a:p>
          <a:p>
            <a:r>
              <a:rPr lang="en-US" sz="1300" dirty="0">
                <a:latin typeface="Arial" charset="0"/>
                <a:cs typeface="Arial" charset="0"/>
              </a:rPr>
              <a:t>An associated </a:t>
            </a:r>
            <a:r>
              <a:rPr lang="en-US" sz="1300" b="1" dirty="0">
                <a:latin typeface="Arial" charset="0"/>
                <a:cs typeface="Arial" charset="0"/>
              </a:rPr>
              <a:t>epidemiologic transition</a:t>
            </a:r>
            <a:r>
              <a:rPr lang="en-US" sz="1300" dirty="0">
                <a:latin typeface="Arial" charset="0"/>
                <a:cs typeface="Arial" charset="0"/>
              </a:rPr>
              <a:t> also takes place as patterns of disease shift away from infectious and nutrient deficiency diseases toward higher rates of obesity, coronary heart disease, non-insulin dependent diabetes and some types of cancer.</a:t>
            </a:r>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13</a:t>
            </a:fld>
            <a:endParaRPr lang="en-US"/>
          </a:p>
        </p:txBody>
      </p:sp>
    </p:spTree>
    <p:extLst>
      <p:ext uri="{BB962C8B-B14F-4D97-AF65-F5344CB8AC3E}">
        <p14:creationId xmlns:p14="http://schemas.microsoft.com/office/powerpoint/2010/main" val="29297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Advertising practices are not in line with food-based dietary guidelines but do promote mainly foods high in sugar, fats and salt.</a:t>
            </a:r>
          </a:p>
          <a:p>
            <a:pPr defTabSz="966612">
              <a:defRPr/>
            </a:pPr>
            <a:endParaRPr lang="en-US" sz="1300" dirty="0"/>
          </a:p>
          <a:p>
            <a:pPr defTabSz="966612">
              <a:defRPr/>
            </a:pPr>
            <a:r>
              <a:rPr lang="en-US" sz="1300" dirty="0"/>
              <a:t>The WHA in May 2010 endorsed a Set of Recommendations on the Marketing of Foods and Non-alcoholic beverages, who are most targeted and vulnerable to the impact of marketing. </a:t>
            </a:r>
          </a:p>
          <a:p>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14</a:t>
            </a:fld>
            <a:endParaRPr lang="en-US"/>
          </a:p>
        </p:txBody>
      </p:sp>
    </p:spTree>
    <p:extLst>
      <p:ext uri="{BB962C8B-B14F-4D97-AF65-F5344CB8AC3E}">
        <p14:creationId xmlns:p14="http://schemas.microsoft.com/office/powerpoint/2010/main" val="81372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Nutrition transition</a:t>
            </a:r>
            <a:r>
              <a:rPr lang="en-GB" dirty="0" smtClean="0"/>
              <a:t>: </a:t>
            </a:r>
            <a:r>
              <a:rPr lang="en-GB" sz="1300" dirty="0">
                <a:latin typeface="Arial" charset="0"/>
                <a:cs typeface="Arial" charset="0"/>
              </a:rPr>
              <a:t>As </a:t>
            </a:r>
            <a:r>
              <a:rPr lang="en-US" sz="1300" dirty="0">
                <a:latin typeface="Arial" charset="0"/>
                <a:cs typeface="Arial" charset="0"/>
              </a:rPr>
              <a:t>incomes rise and populations become more urban, societies enter different stages of what has been called the nutrition transition.</a:t>
            </a:r>
          </a:p>
          <a:p>
            <a:r>
              <a:rPr lang="en-US" sz="1300" dirty="0">
                <a:latin typeface="Arial" charset="0"/>
                <a:cs typeface="Arial" charset="0"/>
              </a:rPr>
              <a:t>Generally, diets high in complex carbohydrates and fiber give way to diets with a higher proportion of fats, saturated fats, and sugars.</a:t>
            </a:r>
          </a:p>
          <a:p>
            <a:r>
              <a:rPr lang="en-US" sz="1300" dirty="0">
                <a:latin typeface="Arial" charset="0"/>
                <a:cs typeface="Arial" charset="0"/>
              </a:rPr>
              <a:t>These shifts in diet structure accompany </a:t>
            </a:r>
            <a:r>
              <a:rPr lang="en-US" sz="1300" b="1" dirty="0">
                <a:latin typeface="Arial" charset="0"/>
                <a:cs typeface="Arial" charset="0"/>
              </a:rPr>
              <a:t>demographic shifts</a:t>
            </a:r>
            <a:r>
              <a:rPr lang="en-US" sz="1300" dirty="0">
                <a:latin typeface="Arial" charset="0"/>
                <a:cs typeface="Arial" charset="0"/>
              </a:rPr>
              <a:t> associated with higher life expectancy and reduced fertility rates.</a:t>
            </a:r>
          </a:p>
          <a:p>
            <a:r>
              <a:rPr lang="en-US" sz="1300" dirty="0">
                <a:latin typeface="Arial" charset="0"/>
                <a:cs typeface="Arial" charset="0"/>
              </a:rPr>
              <a:t>An associated </a:t>
            </a:r>
            <a:r>
              <a:rPr lang="en-US" sz="1300" b="1" dirty="0">
                <a:latin typeface="Arial" charset="0"/>
                <a:cs typeface="Arial" charset="0"/>
              </a:rPr>
              <a:t>epidemiologic transition</a:t>
            </a:r>
            <a:r>
              <a:rPr lang="en-US" sz="1300" dirty="0">
                <a:latin typeface="Arial" charset="0"/>
                <a:cs typeface="Arial" charset="0"/>
              </a:rPr>
              <a:t> also takes place as patterns of disease shift away from infectious and nutrient deficiency diseases toward higher rates of obesity, coronary heart disease, non-insulin dependent diabetes and some types of cancer.</a:t>
            </a:r>
            <a:endParaRPr lang="en-GB" dirty="0" smtClean="0"/>
          </a:p>
          <a:p>
            <a:endParaRPr lang="en-US" dirty="0" smtClean="0"/>
          </a:p>
          <a:p>
            <a:r>
              <a:rPr lang="en-US" dirty="0" smtClean="0"/>
              <a:t>Much of the sugars, fat and salt consumed today are “hidden” in processed foods that are not usually seen as sweet,</a:t>
            </a:r>
            <a:r>
              <a:rPr lang="en-US" baseline="0" dirty="0" smtClean="0"/>
              <a:t> fat or salty</a:t>
            </a:r>
            <a:r>
              <a:rPr lang="en-US" dirty="0" smtClean="0"/>
              <a:t>. </a:t>
            </a:r>
          </a:p>
          <a:p>
            <a:r>
              <a:rPr lang="en-US" dirty="0" smtClean="0"/>
              <a:t>For example, 1 tablespoon of tomato sauce contains around 4 grams (around 1 teaspoon) of sugar. A single can of sugar-sweetened soda contains up to 40 grams (around 10 teaspoons) of sugars</a:t>
            </a:r>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15</a:t>
            </a:fld>
            <a:endParaRPr lang="en-US"/>
          </a:p>
        </p:txBody>
      </p:sp>
    </p:spTree>
    <p:extLst>
      <p:ext uri="{BB962C8B-B14F-4D97-AF65-F5344CB8AC3E}">
        <p14:creationId xmlns:p14="http://schemas.microsoft.com/office/powerpoint/2010/main" val="512199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06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14629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992813"/>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0" y="0"/>
            <a:ext cx="6705600" cy="5992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358272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rtl="1">
              <a:defRPr>
                <a:latin typeface="Arial" charset="0"/>
                <a:cs typeface="Arial"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rtl="1">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rtl="1">
              <a:defRPr>
                <a:latin typeface="Arial" charset="0"/>
                <a:cs typeface="Arial" charset="0"/>
              </a:defRPr>
            </a:lvl1pPr>
          </a:lstStyle>
          <a:p>
            <a:pPr>
              <a:defRPr/>
            </a:pPr>
            <a:fld id="{747111E5-97EF-409C-8749-E8F64DB6EA55}" type="slidenum">
              <a:rPr lang="en-US"/>
              <a:pPr>
                <a:defRPr/>
              </a:pPr>
              <a:t>‹#›</a:t>
            </a:fld>
            <a:endParaRPr lang="en-US"/>
          </a:p>
        </p:txBody>
      </p:sp>
    </p:spTree>
    <p:extLst>
      <p:ext uri="{BB962C8B-B14F-4D97-AF65-F5344CB8AC3E}">
        <p14:creationId xmlns:p14="http://schemas.microsoft.com/office/powerpoint/2010/main" val="104005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602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4644214"/>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2708" y="291056"/>
            <a:ext cx="7938584" cy="635032"/>
          </a:xfrm>
          <a:ln>
            <a:noFill/>
          </a:ln>
        </p:spPr>
        <p:txBody>
          <a:bodyPr>
            <a:noAutofit/>
          </a:bodyPr>
          <a:lstStyle>
            <a:lvl1pPr algn="l">
              <a:defRPr sz="4400" b="1">
                <a:solidFill>
                  <a:srgbClr val="249CAF"/>
                </a:solidFill>
              </a:defRPr>
            </a:lvl1pPr>
          </a:lstStyle>
          <a:p>
            <a:r>
              <a:rPr lang="en-CA" dirty="0" smtClean="0"/>
              <a:t>Click to add title</a:t>
            </a:r>
            <a:endParaRPr lang="en-US" dirty="0"/>
          </a:p>
        </p:txBody>
      </p:sp>
      <p:sp>
        <p:nvSpPr>
          <p:cNvPr id="3" name="Content Placeholder 2"/>
          <p:cNvSpPr>
            <a:spLocks noGrp="1"/>
          </p:cNvSpPr>
          <p:nvPr>
            <p:ph idx="1" hasCustomPrompt="1"/>
          </p:nvPr>
        </p:nvSpPr>
        <p:spPr>
          <a:xfrm>
            <a:off x="754009" y="1600202"/>
            <a:ext cx="7787284" cy="4247375"/>
          </a:xfrm>
        </p:spPr>
        <p:txBody>
          <a:bodyPr>
            <a:noAutofit/>
          </a:bodyPr>
          <a:lstStyle>
            <a:lvl1pPr marL="342900" indent="-342900">
              <a:buClr>
                <a:srgbClr val="249CAF"/>
              </a:buClr>
              <a:buFont typeface="Wingdings" charset="2"/>
              <a:buChar char="§"/>
              <a:defRPr sz="2800">
                <a:solidFill>
                  <a:schemeClr val="tx1">
                    <a:lumMod val="50000"/>
                    <a:lumOff val="50000"/>
                  </a:schemeClr>
                </a:solidFill>
              </a:defRPr>
            </a:lvl1pPr>
            <a:lvl2pPr marL="742950" indent="-285750">
              <a:buClr>
                <a:srgbClr val="249CAF"/>
              </a:buClr>
              <a:buSzPct val="90000"/>
              <a:buFont typeface="Wingdings" charset="2"/>
              <a:buChar char="§"/>
              <a:defRPr sz="2400">
                <a:solidFill>
                  <a:schemeClr val="bg1">
                    <a:lumMod val="50000"/>
                  </a:schemeClr>
                </a:solidFill>
              </a:defRPr>
            </a:lvl2pPr>
            <a:lvl3pPr marL="1143000" indent="-228600">
              <a:buClr>
                <a:srgbClr val="249CAF"/>
              </a:buClr>
              <a:buFont typeface="Arial"/>
              <a:buChar char="•"/>
              <a:defRPr sz="2400">
                <a:solidFill>
                  <a:schemeClr val="bg1">
                    <a:lumMod val="50000"/>
                  </a:schemeClr>
                </a:solidFill>
              </a:defRPr>
            </a:lvl3pPr>
            <a:lvl4pPr>
              <a:buClr>
                <a:srgbClr val="249CAF"/>
              </a:buClr>
              <a:defRPr>
                <a:solidFill>
                  <a:srgbClr val="7F7F7F"/>
                </a:solidFill>
              </a:defRPr>
            </a:lvl4pPr>
            <a:lvl5pPr>
              <a:buClr>
                <a:srgbClr val="249CAF"/>
              </a:buClr>
              <a:defRPr>
                <a:solidFill>
                  <a:srgbClr val="7F7F7F"/>
                </a:solidFill>
              </a:defRPr>
            </a:lvl5pPr>
          </a:lstStyle>
          <a:p>
            <a:pPr lvl="0"/>
            <a:r>
              <a:rPr lang="en-CA" dirty="0" smtClean="0"/>
              <a:t>Click to add bullet point</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cxnSp>
        <p:nvCxnSpPr>
          <p:cNvPr id="13" name="Straight Connector 12"/>
          <p:cNvCxnSpPr/>
          <p:nvPr userDrawn="1"/>
        </p:nvCxnSpPr>
        <p:spPr>
          <a:xfrm>
            <a:off x="615936" y="1600202"/>
            <a:ext cx="0" cy="4247375"/>
          </a:xfrm>
          <a:prstGeom prst="line">
            <a:avLst/>
          </a:prstGeom>
          <a:ln>
            <a:solidFill>
              <a:srgbClr val="249CAF"/>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3" hasCustomPrompt="1"/>
          </p:nvPr>
        </p:nvSpPr>
        <p:spPr>
          <a:xfrm>
            <a:off x="602707" y="859939"/>
            <a:ext cx="7932241" cy="423351"/>
          </a:xfrm>
        </p:spPr>
        <p:txBody>
          <a:bodyPr anchor="ctr" anchorCtr="0">
            <a:noAutofit/>
          </a:bodyPr>
          <a:lstStyle>
            <a:lvl1pPr marL="0" indent="0">
              <a:buNone/>
              <a:defRPr sz="2800" b="1">
                <a:solidFill>
                  <a:srgbClr val="B1D124"/>
                </a:solidFill>
              </a:defRPr>
            </a:lvl1pPr>
          </a:lstStyle>
          <a:p>
            <a:pPr lvl="0"/>
            <a:r>
              <a:rPr lang="en-CA" dirty="0" smtClean="0"/>
              <a:t>Click to add subtitle</a:t>
            </a:r>
            <a:endParaRPr lang="en-US" dirty="0"/>
          </a:p>
        </p:txBody>
      </p:sp>
    </p:spTree>
    <p:extLst>
      <p:ext uri="{BB962C8B-B14F-4D97-AF65-F5344CB8AC3E}">
        <p14:creationId xmlns:p14="http://schemas.microsoft.com/office/powerpoint/2010/main" val="270995618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42913" y="1381125"/>
            <a:ext cx="4068762"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64075" y="1381125"/>
            <a:ext cx="4070350"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4259038052"/>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2E8862A8-BDBA-1546-866C-D222F6DE91E8}" type="slidenum">
              <a:rPr lang="en-US"/>
              <a:pPr/>
              <a:t>‹#›</a:t>
            </a:fld>
            <a:endParaRPr lang="en-US"/>
          </a:p>
        </p:txBody>
      </p:sp>
    </p:spTree>
    <p:extLst>
      <p:ext uri="{BB962C8B-B14F-4D97-AF65-F5344CB8AC3E}">
        <p14:creationId xmlns:p14="http://schemas.microsoft.com/office/powerpoint/2010/main" val="1734622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76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lipArt Placeholder 3"/>
          <p:cNvSpPr>
            <a:spLocks noGrp="1"/>
          </p:cNvSpPr>
          <p:nvPr>
            <p:ph type="clipArt" sz="half" idx="2"/>
          </p:nvPr>
        </p:nvSpPr>
        <p:spPr>
          <a:xfrm>
            <a:off x="4648200" y="1676400"/>
            <a:ext cx="4038600" cy="4525963"/>
          </a:xfrm>
        </p:spPr>
        <p:txBody>
          <a:bodyPr/>
          <a:lstStyle/>
          <a:p>
            <a:pPr lvl="0"/>
            <a:endParaRPr lang="en-AU" noProof="0" smtClean="0"/>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919C81E-F4C8-D64C-B741-12530E6A504E}" type="slidenum">
              <a:rPr lang="en-US"/>
              <a:pPr/>
              <a:t>‹#›</a:t>
            </a:fld>
            <a:endParaRPr lang="en-US"/>
          </a:p>
        </p:txBody>
      </p:sp>
    </p:spTree>
    <p:extLst>
      <p:ext uri="{BB962C8B-B14F-4D97-AF65-F5344CB8AC3E}">
        <p14:creationId xmlns:p14="http://schemas.microsoft.com/office/powerpoint/2010/main" val="34024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76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648200" y="1676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05A1E8C-19FB-EA41-9AFC-D97D69E3C2F9}" type="slidenum">
              <a:rPr lang="en-US"/>
              <a:pPr/>
              <a:t>‹#›</a:t>
            </a:fld>
            <a:endParaRPr lang="en-US"/>
          </a:p>
        </p:txBody>
      </p:sp>
    </p:spTree>
    <p:extLst>
      <p:ext uri="{BB962C8B-B14F-4D97-AF65-F5344CB8AC3E}">
        <p14:creationId xmlns:p14="http://schemas.microsoft.com/office/powerpoint/2010/main" val="68906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907644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76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76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altLang="zh-TW"/>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ltLang="zh-TW"/>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8D1C77A-F7F4-0642-AE11-410533D4819A}" type="slidenum">
              <a:rPr lang="zh-TW" altLang="en-US"/>
              <a:pPr/>
              <a:t>‹#›</a:t>
            </a:fld>
            <a:endParaRPr lang="en-US" altLang="zh-TW"/>
          </a:p>
        </p:txBody>
      </p:sp>
    </p:spTree>
    <p:extLst>
      <p:ext uri="{BB962C8B-B14F-4D97-AF65-F5344CB8AC3E}">
        <p14:creationId xmlns:p14="http://schemas.microsoft.com/office/powerpoint/2010/main" val="219439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147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BAD092FB-F211-D640-A7E2-ADD8E506FE24}" type="slidenum">
              <a:rPr lang="en-US"/>
              <a:pPr/>
              <a:t>‹#›</a:t>
            </a:fld>
            <a:endParaRPr lang="en-US"/>
          </a:p>
        </p:txBody>
      </p:sp>
    </p:spTree>
    <p:extLst>
      <p:ext uri="{BB962C8B-B14F-4D97-AF65-F5344CB8AC3E}">
        <p14:creationId xmlns:p14="http://schemas.microsoft.com/office/powerpoint/2010/main" val="3935933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04800" y="1066800"/>
            <a:ext cx="8534400" cy="4926013"/>
          </a:xfrm>
        </p:spPr>
        <p:txBody>
          <a:bodyPr/>
          <a:lstStyle/>
          <a:p>
            <a:pPr lvl="0"/>
            <a:endParaRPr lang="en-US" noProof="0" smtClean="0"/>
          </a:p>
        </p:txBody>
      </p:sp>
    </p:spTree>
    <p:extLst>
      <p:ext uri="{BB962C8B-B14F-4D97-AF65-F5344CB8AC3E}">
        <p14:creationId xmlns:p14="http://schemas.microsoft.com/office/powerpoint/2010/main" val="2796743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2708" y="291056"/>
            <a:ext cx="7938584" cy="635032"/>
          </a:xfrm>
          <a:ln>
            <a:noFill/>
          </a:ln>
        </p:spPr>
        <p:txBody>
          <a:bodyPr>
            <a:noAutofit/>
          </a:bodyPr>
          <a:lstStyle>
            <a:lvl1pPr algn="l">
              <a:defRPr sz="4400" b="1">
                <a:solidFill>
                  <a:srgbClr val="249CAF"/>
                </a:solidFill>
              </a:defRPr>
            </a:lvl1pPr>
          </a:lstStyle>
          <a:p>
            <a:r>
              <a:rPr lang="en-CA" dirty="0" smtClean="0"/>
              <a:t>Click to add title</a:t>
            </a:r>
            <a:endParaRPr lang="en-US" dirty="0"/>
          </a:p>
        </p:txBody>
      </p:sp>
      <p:sp>
        <p:nvSpPr>
          <p:cNvPr id="3" name="Content Placeholder 2"/>
          <p:cNvSpPr>
            <a:spLocks noGrp="1"/>
          </p:cNvSpPr>
          <p:nvPr>
            <p:ph idx="1" hasCustomPrompt="1"/>
          </p:nvPr>
        </p:nvSpPr>
        <p:spPr>
          <a:xfrm>
            <a:off x="754009" y="1600202"/>
            <a:ext cx="7787284" cy="4247375"/>
          </a:xfrm>
        </p:spPr>
        <p:txBody>
          <a:bodyPr>
            <a:noAutofit/>
          </a:bodyPr>
          <a:lstStyle>
            <a:lvl1pPr marL="342900" indent="-342900">
              <a:buClr>
                <a:srgbClr val="249CAF"/>
              </a:buClr>
              <a:buFont typeface="Wingdings" charset="2"/>
              <a:buChar char="§"/>
              <a:defRPr sz="2800">
                <a:solidFill>
                  <a:schemeClr val="tx1">
                    <a:lumMod val="50000"/>
                    <a:lumOff val="50000"/>
                  </a:schemeClr>
                </a:solidFill>
              </a:defRPr>
            </a:lvl1pPr>
            <a:lvl2pPr marL="742950" indent="-285750">
              <a:buClr>
                <a:srgbClr val="249CAF"/>
              </a:buClr>
              <a:buSzPct val="90000"/>
              <a:buFont typeface="Wingdings" charset="2"/>
              <a:buChar char="§"/>
              <a:defRPr sz="2400">
                <a:solidFill>
                  <a:schemeClr val="bg1">
                    <a:lumMod val="50000"/>
                  </a:schemeClr>
                </a:solidFill>
              </a:defRPr>
            </a:lvl2pPr>
            <a:lvl3pPr marL="1143000" indent="-228600">
              <a:buClr>
                <a:srgbClr val="249CAF"/>
              </a:buClr>
              <a:buFont typeface="Arial"/>
              <a:buChar char="•"/>
              <a:defRPr sz="2400">
                <a:solidFill>
                  <a:schemeClr val="bg1">
                    <a:lumMod val="50000"/>
                  </a:schemeClr>
                </a:solidFill>
              </a:defRPr>
            </a:lvl3pPr>
            <a:lvl4pPr>
              <a:buClr>
                <a:srgbClr val="249CAF"/>
              </a:buClr>
              <a:defRPr>
                <a:solidFill>
                  <a:srgbClr val="7F7F7F"/>
                </a:solidFill>
              </a:defRPr>
            </a:lvl4pPr>
            <a:lvl5pPr>
              <a:buClr>
                <a:srgbClr val="249CAF"/>
              </a:buClr>
              <a:defRPr>
                <a:solidFill>
                  <a:srgbClr val="7F7F7F"/>
                </a:solidFill>
              </a:defRPr>
            </a:lvl5pPr>
          </a:lstStyle>
          <a:p>
            <a:pPr lvl="0"/>
            <a:r>
              <a:rPr lang="en-CA" dirty="0" smtClean="0"/>
              <a:t>Click to add bullet point</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cxnSp>
        <p:nvCxnSpPr>
          <p:cNvPr id="13" name="Straight Connector 12"/>
          <p:cNvCxnSpPr/>
          <p:nvPr userDrawn="1"/>
        </p:nvCxnSpPr>
        <p:spPr>
          <a:xfrm>
            <a:off x="615936" y="1600202"/>
            <a:ext cx="0" cy="4247375"/>
          </a:xfrm>
          <a:prstGeom prst="line">
            <a:avLst/>
          </a:prstGeom>
          <a:ln>
            <a:solidFill>
              <a:srgbClr val="249CAF"/>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p:cNvSpPr>
            <a:spLocks noGrp="1"/>
          </p:cNvSpPr>
          <p:nvPr>
            <p:ph type="body" sz="quarter" idx="13" hasCustomPrompt="1"/>
          </p:nvPr>
        </p:nvSpPr>
        <p:spPr>
          <a:xfrm>
            <a:off x="602709" y="859939"/>
            <a:ext cx="7932241" cy="423351"/>
          </a:xfrm>
        </p:spPr>
        <p:txBody>
          <a:bodyPr anchor="ctr" anchorCtr="0">
            <a:noAutofit/>
          </a:bodyPr>
          <a:lstStyle>
            <a:lvl1pPr marL="0" indent="0">
              <a:buNone/>
              <a:defRPr sz="2800" b="1">
                <a:solidFill>
                  <a:srgbClr val="B1D124"/>
                </a:solidFill>
              </a:defRPr>
            </a:lvl1pPr>
          </a:lstStyle>
          <a:p>
            <a:pPr lvl="0"/>
            <a:r>
              <a:rPr lang="en-CA" dirty="0" smtClean="0"/>
              <a:t>Click to add subtitle</a:t>
            </a:r>
            <a:endParaRPr lang="en-US" dirty="0"/>
          </a:p>
        </p:txBody>
      </p:sp>
    </p:spTree>
    <p:extLst>
      <p:ext uri="{BB962C8B-B14F-4D97-AF65-F5344CB8AC3E}">
        <p14:creationId xmlns:p14="http://schemas.microsoft.com/office/powerpoint/2010/main" val="282597645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7367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42913" y="1381125"/>
            <a:ext cx="4068762"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64075" y="1381125"/>
            <a:ext cx="4070350"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50656293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36400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428735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9481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1853321"/>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17973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e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2382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442913" y="1381125"/>
            <a:ext cx="8291512"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1028" name="Line 4"/>
          <p:cNvSpPr>
            <a:spLocks noChangeShapeType="1"/>
          </p:cNvSpPr>
          <p:nvPr/>
        </p:nvSpPr>
        <p:spPr bwMode="auto">
          <a:xfrm>
            <a:off x="0" y="1246188"/>
            <a:ext cx="9144000" cy="0"/>
          </a:xfrm>
          <a:prstGeom prst="line">
            <a:avLst/>
          </a:prstGeom>
          <a:noFill/>
          <a:ln w="38100">
            <a:solidFill>
              <a:srgbClr val="1E7FB8"/>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29" name="Rectangle 5"/>
          <p:cNvSpPr>
            <a:spLocks noChangeArrowheads="1"/>
          </p:cNvSpPr>
          <p:nvPr/>
        </p:nvSpPr>
        <p:spPr bwMode="auto">
          <a:xfrm>
            <a:off x="1588" y="6015038"/>
            <a:ext cx="9144000" cy="84296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nb-NO" dirty="0" smtClean="0"/>
              <a:t> </a:t>
            </a:r>
            <a:endParaRPr lang="nb-NO" dirty="0"/>
          </a:p>
        </p:txBody>
      </p:sp>
      <p:sp>
        <p:nvSpPr>
          <p:cNvPr id="1031" name="Rectangle 7"/>
          <p:cNvSpPr>
            <a:spLocks noChangeArrowheads="1"/>
          </p:cNvSpPr>
          <p:nvPr/>
        </p:nvSpPr>
        <p:spPr bwMode="auto">
          <a:xfrm>
            <a:off x="360363" y="6399213"/>
            <a:ext cx="3556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rtl="0"/>
            <a:r>
              <a:rPr lang="en-US" sz="2100" baseline="14000" dirty="0" smtClean="0">
                <a:solidFill>
                  <a:schemeClr val="bg1"/>
                </a:solidFill>
                <a:latin typeface="Arial Narrow" pitchFamily="34" charset="0"/>
              </a:rPr>
              <a:t>|</a:t>
            </a:r>
            <a:endParaRPr lang="en-US" sz="2100" baseline="14000" dirty="0">
              <a:solidFill>
                <a:schemeClr val="bg1"/>
              </a:solidFill>
              <a:latin typeface="Arial Narrow" pitchFamily="34" charset="0"/>
            </a:endParaRPr>
          </a:p>
        </p:txBody>
      </p:sp>
      <p:pic>
        <p:nvPicPr>
          <p:cNvPr id="1032" name="Picture 8" descr="WHO-EN-white-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30963" y="6040438"/>
            <a:ext cx="22082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2"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908" r:id="rId12"/>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3500" b="1">
          <a:solidFill>
            <a:srgbClr val="000066"/>
          </a:solidFill>
          <a:latin typeface="+mj-lt"/>
          <a:ea typeface="+mj-ea"/>
          <a:cs typeface="+mj-cs"/>
        </a:defRPr>
      </a:lvl1pPr>
      <a:lvl2pPr algn="ctr" rtl="0" eaLnBrk="1" fontAlgn="base" hangingPunct="1">
        <a:spcBef>
          <a:spcPct val="0"/>
        </a:spcBef>
        <a:spcAft>
          <a:spcPct val="0"/>
        </a:spcAft>
        <a:defRPr sz="3500" b="1">
          <a:solidFill>
            <a:srgbClr val="000066"/>
          </a:solidFill>
          <a:latin typeface="Arial" pitchFamily="34" charset="0"/>
          <a:cs typeface="Arial" pitchFamily="34" charset="0"/>
        </a:defRPr>
      </a:lvl2pPr>
      <a:lvl3pPr algn="ctr" rtl="0" eaLnBrk="1" fontAlgn="base" hangingPunct="1">
        <a:spcBef>
          <a:spcPct val="0"/>
        </a:spcBef>
        <a:spcAft>
          <a:spcPct val="0"/>
        </a:spcAft>
        <a:defRPr sz="3500" b="1">
          <a:solidFill>
            <a:srgbClr val="000066"/>
          </a:solidFill>
          <a:latin typeface="Arial" pitchFamily="34" charset="0"/>
          <a:cs typeface="Arial" pitchFamily="34" charset="0"/>
        </a:defRPr>
      </a:lvl3pPr>
      <a:lvl4pPr algn="ctr" rtl="0" eaLnBrk="1" fontAlgn="base" hangingPunct="1">
        <a:spcBef>
          <a:spcPct val="0"/>
        </a:spcBef>
        <a:spcAft>
          <a:spcPct val="0"/>
        </a:spcAft>
        <a:defRPr sz="3500" b="1">
          <a:solidFill>
            <a:srgbClr val="000066"/>
          </a:solidFill>
          <a:latin typeface="Arial" pitchFamily="34" charset="0"/>
          <a:cs typeface="Arial" pitchFamily="34" charset="0"/>
        </a:defRPr>
      </a:lvl4pPr>
      <a:lvl5pPr algn="ctr" rtl="0" eaLnBrk="1" fontAlgn="base" hangingPunct="1">
        <a:spcBef>
          <a:spcPct val="0"/>
        </a:spcBef>
        <a:spcAft>
          <a:spcPct val="0"/>
        </a:spcAft>
        <a:defRPr sz="3500" b="1">
          <a:solidFill>
            <a:srgbClr val="000066"/>
          </a:solidFill>
          <a:latin typeface="Arial" pitchFamily="34" charset="0"/>
          <a:cs typeface="Arial" pitchFamily="34" charset="0"/>
        </a:defRPr>
      </a:lvl5pPr>
      <a:lvl6pPr marL="457200" algn="ctr" rtl="0" eaLnBrk="1" fontAlgn="base" hangingPunct="1">
        <a:spcBef>
          <a:spcPct val="0"/>
        </a:spcBef>
        <a:spcAft>
          <a:spcPct val="0"/>
        </a:spcAft>
        <a:defRPr sz="3500" b="1">
          <a:solidFill>
            <a:srgbClr val="000066"/>
          </a:solidFill>
          <a:latin typeface="Arial" pitchFamily="34" charset="0"/>
          <a:cs typeface="Arial" pitchFamily="34" charset="0"/>
        </a:defRPr>
      </a:lvl6pPr>
      <a:lvl7pPr marL="914400" algn="ctr" rtl="0" eaLnBrk="1" fontAlgn="base" hangingPunct="1">
        <a:spcBef>
          <a:spcPct val="0"/>
        </a:spcBef>
        <a:spcAft>
          <a:spcPct val="0"/>
        </a:spcAft>
        <a:defRPr sz="3500" b="1">
          <a:solidFill>
            <a:srgbClr val="000066"/>
          </a:solidFill>
          <a:latin typeface="Arial" pitchFamily="34" charset="0"/>
          <a:cs typeface="Arial" pitchFamily="34" charset="0"/>
        </a:defRPr>
      </a:lvl7pPr>
      <a:lvl8pPr marL="1371600" algn="ctr" rtl="0" eaLnBrk="1" fontAlgn="base" hangingPunct="1">
        <a:spcBef>
          <a:spcPct val="0"/>
        </a:spcBef>
        <a:spcAft>
          <a:spcPct val="0"/>
        </a:spcAft>
        <a:defRPr sz="3500" b="1">
          <a:solidFill>
            <a:srgbClr val="000066"/>
          </a:solidFill>
          <a:latin typeface="Arial" pitchFamily="34" charset="0"/>
          <a:cs typeface="Arial" pitchFamily="34" charset="0"/>
        </a:defRPr>
      </a:lvl8pPr>
      <a:lvl9pPr marL="1828800" algn="ctr" rtl="0" eaLnBrk="1" fontAlgn="base" hangingPunct="1">
        <a:spcBef>
          <a:spcPct val="0"/>
        </a:spcBef>
        <a:spcAft>
          <a:spcPct val="0"/>
        </a:spcAft>
        <a:defRPr sz="3500" b="1">
          <a:solidFill>
            <a:srgbClr val="000066"/>
          </a:solidFill>
          <a:latin typeface="Arial" pitchFamily="34" charset="0"/>
          <a:cs typeface="Arial" pitchFamily="34" charset="0"/>
        </a:defRPr>
      </a:lvl9pPr>
    </p:titleStyle>
    <p:bodyStyle>
      <a:lvl1pPr marL="342900" indent="-342900" algn="l" rtl="0" eaLnBrk="1" fontAlgn="base" hangingPunct="1">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1" fontAlgn="base" hangingPunct="1">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1" fontAlgn="base" hangingPunct="1">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1" fontAlgn="base" hangingPunct="1">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1" fontAlgn="base" hangingPunct="1">
        <a:spcBef>
          <a:spcPct val="20000"/>
        </a:spcBef>
        <a:spcAft>
          <a:spcPct val="0"/>
        </a:spcAft>
        <a:buChar char="»"/>
        <a:defRPr sz="2000">
          <a:solidFill>
            <a:srgbClr val="000066"/>
          </a:solidFill>
          <a:latin typeface="+mn-lt"/>
          <a:cs typeface="+mn-cs"/>
        </a:defRPr>
      </a:lvl5pPr>
      <a:lvl6pPr marL="2446338" indent="-146050" algn="r" rtl="1" eaLnBrk="1" fontAlgn="base" hangingPunct="1">
        <a:spcBef>
          <a:spcPct val="20000"/>
        </a:spcBef>
        <a:spcAft>
          <a:spcPct val="0"/>
        </a:spcAft>
        <a:buChar char="»"/>
        <a:defRPr sz="2000">
          <a:solidFill>
            <a:srgbClr val="000066"/>
          </a:solidFill>
          <a:latin typeface="+mn-lt"/>
          <a:cs typeface="+mn-cs"/>
        </a:defRPr>
      </a:lvl6pPr>
      <a:lvl7pPr marL="2903538" indent="-146050" algn="r" rtl="1" eaLnBrk="1" fontAlgn="base" hangingPunct="1">
        <a:spcBef>
          <a:spcPct val="20000"/>
        </a:spcBef>
        <a:spcAft>
          <a:spcPct val="0"/>
        </a:spcAft>
        <a:buChar char="»"/>
        <a:defRPr sz="2000">
          <a:solidFill>
            <a:srgbClr val="000066"/>
          </a:solidFill>
          <a:latin typeface="+mn-lt"/>
          <a:cs typeface="+mn-cs"/>
        </a:defRPr>
      </a:lvl7pPr>
      <a:lvl8pPr marL="3360738" indent="-146050" algn="r" rtl="1" eaLnBrk="1" fontAlgn="base" hangingPunct="1">
        <a:spcBef>
          <a:spcPct val="20000"/>
        </a:spcBef>
        <a:spcAft>
          <a:spcPct val="0"/>
        </a:spcAft>
        <a:buChar char="»"/>
        <a:defRPr sz="2000">
          <a:solidFill>
            <a:srgbClr val="000066"/>
          </a:solidFill>
          <a:latin typeface="+mn-lt"/>
          <a:cs typeface="+mn-cs"/>
        </a:defRPr>
      </a:lvl8pPr>
      <a:lvl9pPr marL="3817938" indent="-146050" algn="r" rtl="1" eaLnBrk="1" fontAlgn="base" hangingPunct="1">
        <a:spcBef>
          <a:spcPct val="20000"/>
        </a:spcBef>
        <a:spcAft>
          <a:spcPct val="0"/>
        </a:spcAft>
        <a:buChar char="»"/>
        <a:defRPr sz="2000">
          <a:solidFill>
            <a:srgbClr val="000066"/>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99060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468313" y="1500188"/>
            <a:ext cx="8148637"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3076" name="Line 4"/>
          <p:cNvSpPr>
            <a:spLocks noChangeShapeType="1"/>
          </p:cNvSpPr>
          <p:nvPr/>
        </p:nvSpPr>
        <p:spPr bwMode="auto">
          <a:xfrm>
            <a:off x="0" y="1066800"/>
            <a:ext cx="9144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3077" name="Rectangle 5"/>
          <p:cNvSpPr>
            <a:spLocks noChangeArrowheads="1"/>
          </p:cNvSpPr>
          <p:nvPr/>
        </p:nvSpPr>
        <p:spPr bwMode="auto">
          <a:xfrm>
            <a:off x="1588" y="6096000"/>
            <a:ext cx="9144000" cy="762000"/>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nb-NO"/>
          </a:p>
        </p:txBody>
      </p:sp>
      <p:pic>
        <p:nvPicPr>
          <p:cNvPr id="3079" name="Picture 8" descr="WHO-EN-BW-H"/>
          <p:cNvPicPr>
            <a:picLocks noChangeAspect="1" noChangeArrowheads="1"/>
          </p:cNvPicPr>
          <p:nvPr/>
        </p:nvPicPr>
        <p:blipFill>
          <a:blip r:embed="rId13" cstate="print">
            <a:lum contrast="12000"/>
            <a:grayscl/>
            <a:biLevel thresh="50000"/>
            <a:extLst>
              <a:ext uri="{28A0092B-C50C-407E-A947-70E740481C1C}">
                <a14:useLocalDpi xmlns:a14="http://schemas.microsoft.com/office/drawing/2010/main" val="0"/>
              </a:ext>
            </a:extLst>
          </a:blip>
          <a:srcRect/>
          <a:stretch>
            <a:fillRect/>
          </a:stretch>
        </p:blipFill>
        <p:spPr bwMode="auto">
          <a:xfrm>
            <a:off x="6553200" y="6096000"/>
            <a:ext cx="24098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4" r:id="rId1"/>
    <p:sldLayoutId id="2147483852" r:id="rId2"/>
    <p:sldLayoutId id="2147483896" r:id="rId3"/>
    <p:sldLayoutId id="2147483897" r:id="rId4"/>
    <p:sldLayoutId id="2147483898" r:id="rId5"/>
    <p:sldLayoutId id="2147483900" r:id="rId6"/>
    <p:sldLayoutId id="2147483903" r:id="rId7"/>
    <p:sldLayoutId id="2147483905" r:id="rId8"/>
    <p:sldLayoutId id="2147483907" r:id="rId9"/>
    <p:sldLayoutId id="2147483909" r:id="rId10"/>
    <p:sldLayoutId id="214748391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2800" b="1">
          <a:solidFill>
            <a:srgbClr val="000066"/>
          </a:solidFill>
          <a:latin typeface="+mj-lt"/>
          <a:ea typeface="+mj-ea"/>
          <a:cs typeface="+mj-cs"/>
        </a:defRPr>
      </a:lvl1pPr>
      <a:lvl2pPr algn="ctr" rtl="0" eaLnBrk="0" fontAlgn="base" hangingPunct="0">
        <a:spcBef>
          <a:spcPct val="0"/>
        </a:spcBef>
        <a:spcAft>
          <a:spcPct val="0"/>
        </a:spcAft>
        <a:defRPr sz="2800" b="1">
          <a:solidFill>
            <a:srgbClr val="000066"/>
          </a:solidFill>
          <a:latin typeface="Arial" pitchFamily="34" charset="0"/>
          <a:cs typeface="Arial" pitchFamily="34" charset="0"/>
        </a:defRPr>
      </a:lvl2pPr>
      <a:lvl3pPr algn="ctr" rtl="0" eaLnBrk="0" fontAlgn="base" hangingPunct="0">
        <a:spcBef>
          <a:spcPct val="0"/>
        </a:spcBef>
        <a:spcAft>
          <a:spcPct val="0"/>
        </a:spcAft>
        <a:defRPr sz="2800" b="1">
          <a:solidFill>
            <a:srgbClr val="000066"/>
          </a:solidFill>
          <a:latin typeface="Arial" pitchFamily="34" charset="0"/>
          <a:cs typeface="Arial" pitchFamily="34" charset="0"/>
        </a:defRPr>
      </a:lvl3pPr>
      <a:lvl4pPr algn="ctr" rtl="0" eaLnBrk="0" fontAlgn="base" hangingPunct="0">
        <a:spcBef>
          <a:spcPct val="0"/>
        </a:spcBef>
        <a:spcAft>
          <a:spcPct val="0"/>
        </a:spcAft>
        <a:defRPr sz="2800" b="1">
          <a:solidFill>
            <a:srgbClr val="000066"/>
          </a:solidFill>
          <a:latin typeface="Arial" pitchFamily="34" charset="0"/>
          <a:cs typeface="Arial" pitchFamily="34" charset="0"/>
        </a:defRPr>
      </a:lvl4pPr>
      <a:lvl5pPr algn="ctr" rtl="0" eaLnBrk="0" fontAlgn="base" hangingPunct="0">
        <a:spcBef>
          <a:spcPct val="0"/>
        </a:spcBef>
        <a:spcAft>
          <a:spcPct val="0"/>
        </a:spcAft>
        <a:defRPr sz="2800" b="1">
          <a:solidFill>
            <a:srgbClr val="000066"/>
          </a:solidFill>
          <a:latin typeface="Arial" pitchFamily="34" charset="0"/>
          <a:cs typeface="Arial" pitchFamily="34" charset="0"/>
        </a:defRPr>
      </a:lvl5pPr>
      <a:lvl6pPr marL="457200" algn="ctr" rtl="0" fontAlgn="base">
        <a:spcBef>
          <a:spcPct val="0"/>
        </a:spcBef>
        <a:spcAft>
          <a:spcPct val="0"/>
        </a:spcAft>
        <a:defRPr sz="2800" b="1">
          <a:solidFill>
            <a:srgbClr val="000066"/>
          </a:solidFill>
          <a:latin typeface="Arial" pitchFamily="34" charset="0"/>
          <a:cs typeface="Arial" pitchFamily="34" charset="0"/>
        </a:defRPr>
      </a:lvl6pPr>
      <a:lvl7pPr marL="914400" algn="ctr" rtl="0" fontAlgn="base">
        <a:spcBef>
          <a:spcPct val="0"/>
        </a:spcBef>
        <a:spcAft>
          <a:spcPct val="0"/>
        </a:spcAft>
        <a:defRPr sz="2800" b="1">
          <a:solidFill>
            <a:srgbClr val="000066"/>
          </a:solidFill>
          <a:latin typeface="Arial" pitchFamily="34" charset="0"/>
          <a:cs typeface="Arial" pitchFamily="34" charset="0"/>
        </a:defRPr>
      </a:lvl7pPr>
      <a:lvl8pPr marL="1371600" algn="ctr" rtl="0" fontAlgn="base">
        <a:spcBef>
          <a:spcPct val="0"/>
        </a:spcBef>
        <a:spcAft>
          <a:spcPct val="0"/>
        </a:spcAft>
        <a:defRPr sz="2800" b="1">
          <a:solidFill>
            <a:srgbClr val="000066"/>
          </a:solidFill>
          <a:latin typeface="Arial" pitchFamily="34" charset="0"/>
          <a:cs typeface="Arial" pitchFamily="34" charset="0"/>
        </a:defRPr>
      </a:lvl8pPr>
      <a:lvl9pPr marL="1828800" algn="ctr" rtl="0" fontAlgn="base">
        <a:spcBef>
          <a:spcPct val="0"/>
        </a:spcBef>
        <a:spcAft>
          <a:spcPct val="0"/>
        </a:spcAft>
        <a:defRPr sz="2800" b="1">
          <a:solidFill>
            <a:srgbClr val="000066"/>
          </a:solidFill>
          <a:latin typeface="Arial" pitchFamily="34" charset="0"/>
          <a:cs typeface="Arial" pitchFamily="34"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2113" indent="-22542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7638" algn="r" rtl="1" eaLnBrk="0" fontAlgn="base" hangingPunct="0">
        <a:spcBef>
          <a:spcPct val="20000"/>
        </a:spcBef>
        <a:spcAft>
          <a:spcPct val="0"/>
        </a:spcAft>
        <a:buChar char="»"/>
        <a:defRPr sz="2000">
          <a:solidFill>
            <a:srgbClr val="000066"/>
          </a:solidFill>
          <a:latin typeface="+mn-lt"/>
          <a:cs typeface="+mn-cs"/>
        </a:defRPr>
      </a:lvl5pPr>
      <a:lvl6pPr marL="2446338" indent="-147638" algn="r" rtl="1" fontAlgn="base">
        <a:spcBef>
          <a:spcPct val="20000"/>
        </a:spcBef>
        <a:spcAft>
          <a:spcPct val="0"/>
        </a:spcAft>
        <a:buChar char="»"/>
        <a:defRPr sz="2000">
          <a:solidFill>
            <a:srgbClr val="000066"/>
          </a:solidFill>
          <a:latin typeface="+mn-lt"/>
          <a:cs typeface="+mn-cs"/>
        </a:defRPr>
      </a:lvl6pPr>
      <a:lvl7pPr marL="2903538" indent="-147638" algn="r" rtl="1" fontAlgn="base">
        <a:spcBef>
          <a:spcPct val="20000"/>
        </a:spcBef>
        <a:spcAft>
          <a:spcPct val="0"/>
        </a:spcAft>
        <a:buChar char="»"/>
        <a:defRPr sz="2000">
          <a:solidFill>
            <a:srgbClr val="000066"/>
          </a:solidFill>
          <a:latin typeface="+mn-lt"/>
          <a:cs typeface="+mn-cs"/>
        </a:defRPr>
      </a:lvl7pPr>
      <a:lvl8pPr marL="3360738" indent="-147638" algn="r" rtl="1" fontAlgn="base">
        <a:spcBef>
          <a:spcPct val="20000"/>
        </a:spcBef>
        <a:spcAft>
          <a:spcPct val="0"/>
        </a:spcAft>
        <a:buChar char="»"/>
        <a:defRPr sz="2000">
          <a:solidFill>
            <a:srgbClr val="000066"/>
          </a:solidFill>
          <a:latin typeface="+mn-lt"/>
          <a:cs typeface="+mn-cs"/>
        </a:defRPr>
      </a:lvl8pPr>
      <a:lvl9pPr marL="3817938" indent="-147638" algn="r" rtl="1" fontAlgn="base">
        <a:spcBef>
          <a:spcPct val="20000"/>
        </a:spcBef>
        <a:spcAft>
          <a:spcPct val="0"/>
        </a:spcAft>
        <a:buChar char="»"/>
        <a:defRPr sz="2000">
          <a:solidFill>
            <a:srgbClr val="000066"/>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jpeg"/><Relationship Id="rId3"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6.tmp"/><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9.tm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0.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jpe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comments" Target="../comments/comment2.xml"/><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emf"/><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17.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9.png"/><Relationship Id="rId5"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2.png"/><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4.xml"/><Relationship Id="rId2"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3.xml"/><Relationship Id="rId2"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7.wmf"/><Relationship Id="rId3"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file:///E:\temo\ATT61156.jpg" TargetMode="External"/><Relationship Id="rId1" Type="http://schemas.openxmlformats.org/officeDocument/2006/relationships/slideLayout" Target="../slideLayouts/slideLayout16.xml"/><Relationship Id="rId2" Type="http://schemas.openxmlformats.org/officeDocument/2006/relationships/image" Target="../media/image5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png"/><Relationship Id="rId3" Type="http://schemas.openxmlformats.org/officeDocument/2006/relationships/image" Target="../media/image63.jpeg"/></Relationships>
</file>

<file path=ppt/slides/_rels/slide42.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4.wmf"/><Relationship Id="rId4" Type="http://schemas.openxmlformats.org/officeDocument/2006/relationships/image" Target="../media/image65.png"/><Relationship Id="rId5" Type="http://schemas.openxmlformats.org/officeDocument/2006/relationships/image" Target="../media/image66.wmf"/><Relationship Id="rId6" Type="http://schemas.openxmlformats.org/officeDocument/2006/relationships/image" Target="../media/image67.wmf"/><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causesofchildhoodobesity.org/" TargetMode="External"/><Relationship Id="rId4" Type="http://schemas.openxmlformats.org/officeDocument/2006/relationships/image" Target="../media/image9.jpe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subTitle" idx="4294967295"/>
          </p:nvPr>
        </p:nvSpPr>
        <p:spPr>
          <a:xfrm>
            <a:off x="1691680" y="4683968"/>
            <a:ext cx="7315200" cy="2057400"/>
          </a:xfrm>
          <a:noFill/>
        </p:spPr>
        <p:txBody>
          <a:bodyPr>
            <a:normAutofit/>
          </a:bodyPr>
          <a:lstStyle/>
          <a:p>
            <a:pPr marL="0" indent="0" algn="r" eaLnBrk="1" hangingPunct="1">
              <a:spcBef>
                <a:spcPct val="0"/>
              </a:spcBef>
              <a:buFont typeface="Wingdings" pitchFamily="2" charset="2"/>
              <a:buNone/>
            </a:pPr>
            <a:endParaRPr lang="en-GB" sz="2200" dirty="0" smtClean="0">
              <a:solidFill>
                <a:schemeClr val="bg1"/>
              </a:solidFill>
            </a:endParaRPr>
          </a:p>
          <a:p>
            <a:pPr marL="0" indent="0" algn="r" eaLnBrk="1" hangingPunct="1">
              <a:spcBef>
                <a:spcPct val="0"/>
              </a:spcBef>
              <a:buFont typeface="Wingdings" pitchFamily="2" charset="2"/>
              <a:buNone/>
            </a:pPr>
            <a:endParaRPr lang="en-GB" sz="2200" dirty="0" smtClean="0">
              <a:solidFill>
                <a:schemeClr val="bg1"/>
              </a:solidFill>
            </a:endParaRPr>
          </a:p>
          <a:p>
            <a:pPr marL="0" indent="0" algn="r" eaLnBrk="1" hangingPunct="1">
              <a:spcBef>
                <a:spcPct val="0"/>
              </a:spcBef>
              <a:buFont typeface="Wingdings" pitchFamily="2" charset="2"/>
              <a:buNone/>
            </a:pPr>
            <a:r>
              <a:rPr lang="en-GB" sz="1800" dirty="0" smtClean="0">
                <a:solidFill>
                  <a:schemeClr val="bg1"/>
                </a:solidFill>
              </a:rPr>
              <a:t>Dr Temo Waqanivalu </a:t>
            </a:r>
          </a:p>
          <a:p>
            <a:pPr marL="0" indent="0" algn="r" eaLnBrk="1" hangingPunct="1">
              <a:spcBef>
                <a:spcPct val="0"/>
              </a:spcBef>
              <a:buFont typeface="Wingdings" pitchFamily="2" charset="2"/>
              <a:buNone/>
            </a:pPr>
            <a:r>
              <a:rPr lang="en-GB" sz="1800" dirty="0" smtClean="0">
                <a:solidFill>
                  <a:schemeClr val="bg1"/>
                </a:solidFill>
              </a:rPr>
              <a:t>Team Leader </a:t>
            </a:r>
          </a:p>
          <a:p>
            <a:pPr marL="0" indent="0" algn="r" eaLnBrk="1" hangingPunct="1">
              <a:spcBef>
                <a:spcPct val="0"/>
              </a:spcBef>
              <a:buFont typeface="Wingdings" pitchFamily="2" charset="2"/>
              <a:buNone/>
            </a:pPr>
            <a:r>
              <a:rPr lang="en-GB" sz="1800" dirty="0" smtClean="0">
                <a:solidFill>
                  <a:schemeClr val="bg1"/>
                </a:solidFill>
              </a:rPr>
              <a:t>Population-based Prevention</a:t>
            </a:r>
          </a:p>
          <a:p>
            <a:pPr marL="0" indent="0" algn="r" eaLnBrk="1" hangingPunct="1">
              <a:spcBef>
                <a:spcPct val="0"/>
              </a:spcBef>
              <a:buFont typeface="Wingdings" pitchFamily="2" charset="2"/>
              <a:buNone/>
            </a:pPr>
            <a:r>
              <a:rPr lang="en-GB" sz="1800" dirty="0" smtClean="0">
                <a:solidFill>
                  <a:schemeClr val="bg1"/>
                </a:solidFill>
              </a:rPr>
              <a:t>Department of Prevention of Noncommunicable Diseases</a:t>
            </a:r>
          </a:p>
        </p:txBody>
      </p:sp>
      <p:pic>
        <p:nvPicPr>
          <p:cNvPr id="7171" name="Picture 6" descr="WHO-EN-W-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5486400"/>
            <a:ext cx="81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2"/>
          <p:cNvSpPr>
            <a:spLocks noChangeArrowheads="1"/>
          </p:cNvSpPr>
          <p:nvPr/>
        </p:nvSpPr>
        <p:spPr bwMode="auto">
          <a:xfrm>
            <a:off x="228599" y="476672"/>
            <a:ext cx="8534400" cy="1320796"/>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rtl="0"/>
            <a:r>
              <a:rPr lang="en-GB" sz="3600" dirty="0" smtClean="0">
                <a:solidFill>
                  <a:schemeClr val="bg1"/>
                </a:solidFill>
              </a:rPr>
              <a:t>Global Commitment on </a:t>
            </a:r>
            <a:r>
              <a:rPr lang="en-GB" sz="3600" dirty="0" smtClean="0">
                <a:solidFill>
                  <a:schemeClr val="bg1"/>
                </a:solidFill>
              </a:rPr>
              <a:t>NCD and Obesity </a:t>
            </a:r>
            <a:r>
              <a:rPr lang="en-GB" sz="3600" dirty="0" smtClean="0">
                <a:solidFill>
                  <a:schemeClr val="bg1"/>
                </a:solidFill>
              </a:rPr>
              <a:t>Prevention</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1" y="2819401"/>
            <a:ext cx="1920857" cy="2142689"/>
          </a:xfrm>
          <a:prstGeom prst="rect">
            <a:avLst/>
          </a:prstGeom>
        </p:spPr>
      </p:pic>
      <p:pic>
        <p:nvPicPr>
          <p:cNvPr id="2" name="Picture 1"/>
          <p:cNvPicPr>
            <a:picLocks noChangeAspect="1"/>
          </p:cNvPicPr>
          <p:nvPr/>
        </p:nvPicPr>
        <p:blipFill>
          <a:blip r:embed="rId5"/>
          <a:stretch>
            <a:fillRect/>
          </a:stretch>
        </p:blipFill>
        <p:spPr>
          <a:xfrm>
            <a:off x="2867248" y="1988840"/>
            <a:ext cx="3937000" cy="3048000"/>
          </a:xfrm>
          <a:prstGeom prst="rect">
            <a:avLst/>
          </a:prstGeom>
        </p:spPr>
      </p:pic>
    </p:spTree>
    <p:extLst>
      <p:ext uri="{BB962C8B-B14F-4D97-AF65-F5344CB8AC3E}">
        <p14:creationId xmlns:p14="http://schemas.microsoft.com/office/powerpoint/2010/main" val="7359139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45"/>
          <p:cNvSpPr txBox="1">
            <a:spLocks noChangeArrowheads="1"/>
          </p:cNvSpPr>
          <p:nvPr/>
        </p:nvSpPr>
        <p:spPr bwMode="auto">
          <a:xfrm>
            <a:off x="360363" y="272923"/>
            <a:ext cx="8328025" cy="70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0" rIns="91360" bIns="45680">
            <a:spAutoFit/>
          </a:bodyPr>
          <a:lstStyle>
            <a:lvl1pPr rtl="1">
              <a:defRPr sz="3900" b="1">
                <a:solidFill>
                  <a:srgbClr val="000066"/>
                </a:solidFill>
                <a:latin typeface="Arial" pitchFamily="34" charset="0"/>
                <a:cs typeface="Arial" pitchFamily="34" charset="0"/>
              </a:defRPr>
            </a:lvl1pPr>
            <a:lvl2pPr marL="742950" indent="-285750" rtl="1">
              <a:defRPr sz="3900" b="1">
                <a:solidFill>
                  <a:srgbClr val="000066"/>
                </a:solidFill>
                <a:latin typeface="Arial" pitchFamily="34" charset="0"/>
                <a:cs typeface="Arial" pitchFamily="34" charset="0"/>
              </a:defRPr>
            </a:lvl2pPr>
            <a:lvl3pPr marL="1143000" indent="-228600" rtl="1">
              <a:defRPr sz="3900" b="1">
                <a:solidFill>
                  <a:srgbClr val="000066"/>
                </a:solidFill>
                <a:latin typeface="Arial" pitchFamily="34" charset="0"/>
                <a:cs typeface="Arial" pitchFamily="34" charset="0"/>
              </a:defRPr>
            </a:lvl3pPr>
            <a:lvl4pPr marL="1600200" indent="-228600" rtl="1">
              <a:defRPr sz="3900" b="1">
                <a:solidFill>
                  <a:srgbClr val="000066"/>
                </a:solidFill>
                <a:latin typeface="Arial" pitchFamily="34" charset="0"/>
                <a:cs typeface="Arial" pitchFamily="34" charset="0"/>
              </a:defRPr>
            </a:lvl4pPr>
            <a:lvl5pPr marL="2057400" indent="-228600" rtl="1">
              <a:defRPr sz="3900" b="1">
                <a:solidFill>
                  <a:srgbClr val="000066"/>
                </a:solidFill>
                <a:latin typeface="Arial" pitchFamily="34" charset="0"/>
                <a:cs typeface="Arial" pitchFamily="34" charset="0"/>
              </a:defRPr>
            </a:lvl5pPr>
            <a:lvl6pPr marL="2514600" indent="-228600" rtl="1" fontAlgn="base">
              <a:spcBef>
                <a:spcPct val="0"/>
              </a:spcBef>
              <a:spcAft>
                <a:spcPct val="0"/>
              </a:spcAft>
              <a:defRPr sz="3900" b="1">
                <a:solidFill>
                  <a:srgbClr val="000066"/>
                </a:solidFill>
                <a:latin typeface="Arial" pitchFamily="34" charset="0"/>
                <a:cs typeface="Arial" pitchFamily="34" charset="0"/>
              </a:defRPr>
            </a:lvl6pPr>
            <a:lvl7pPr marL="2971800" indent="-228600" rtl="1" fontAlgn="base">
              <a:spcBef>
                <a:spcPct val="0"/>
              </a:spcBef>
              <a:spcAft>
                <a:spcPct val="0"/>
              </a:spcAft>
              <a:defRPr sz="3900" b="1">
                <a:solidFill>
                  <a:srgbClr val="000066"/>
                </a:solidFill>
                <a:latin typeface="Arial" pitchFamily="34" charset="0"/>
                <a:cs typeface="Arial" pitchFamily="34" charset="0"/>
              </a:defRPr>
            </a:lvl7pPr>
            <a:lvl8pPr marL="3429000" indent="-228600" rtl="1" fontAlgn="base">
              <a:spcBef>
                <a:spcPct val="0"/>
              </a:spcBef>
              <a:spcAft>
                <a:spcPct val="0"/>
              </a:spcAft>
              <a:defRPr sz="3900" b="1">
                <a:solidFill>
                  <a:srgbClr val="000066"/>
                </a:solidFill>
                <a:latin typeface="Arial" pitchFamily="34" charset="0"/>
                <a:cs typeface="Arial" pitchFamily="34" charset="0"/>
              </a:defRPr>
            </a:lvl8pPr>
            <a:lvl9pPr marL="3886200" indent="-228600" rtl="1" fontAlgn="base">
              <a:spcBef>
                <a:spcPct val="0"/>
              </a:spcBef>
              <a:spcAft>
                <a:spcPct val="0"/>
              </a:spcAft>
              <a:defRPr sz="3900" b="1">
                <a:solidFill>
                  <a:srgbClr val="000066"/>
                </a:solidFill>
                <a:latin typeface="Arial" pitchFamily="34" charset="0"/>
                <a:cs typeface="Arial" pitchFamily="34" charset="0"/>
              </a:defRPr>
            </a:lvl9pPr>
          </a:lstStyle>
          <a:p>
            <a:pPr algn="ctr" fontAlgn="base">
              <a:spcBef>
                <a:spcPct val="0"/>
              </a:spcBef>
              <a:spcAft>
                <a:spcPct val="0"/>
              </a:spcAft>
            </a:pPr>
            <a:r>
              <a:rPr lang="en-GB" sz="4000" dirty="0">
                <a:solidFill>
                  <a:srgbClr val="4E75B9"/>
                </a:solidFill>
                <a:latin typeface="Calibri"/>
                <a:ea typeface="+mj-ea"/>
                <a:cs typeface="Calibri"/>
              </a:rPr>
              <a:t>Overweight </a:t>
            </a:r>
            <a:r>
              <a:rPr lang="en-GB" sz="4000" dirty="0" smtClean="0">
                <a:solidFill>
                  <a:srgbClr val="4E75B9"/>
                </a:solidFill>
                <a:latin typeface="Calibri"/>
                <a:ea typeface="+mj-ea"/>
                <a:cs typeface="Calibri"/>
              </a:rPr>
              <a:t>and obesity trend </a:t>
            </a:r>
            <a:endParaRPr lang="en-US" sz="4400" dirty="0">
              <a:solidFill>
                <a:srgbClr val="4E75B9"/>
              </a:solidFill>
              <a:latin typeface="Calibri"/>
              <a:cs typeface="Calibri"/>
            </a:endParaRPr>
          </a:p>
        </p:txBody>
      </p:sp>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b="32399"/>
          <a:stretch>
            <a:fillRect/>
          </a:stretch>
        </p:blipFill>
        <p:spPr bwMode="auto">
          <a:xfrm>
            <a:off x="351263" y="1313656"/>
            <a:ext cx="80041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4788" y="5703888"/>
            <a:ext cx="2133600" cy="277812"/>
          </a:xfrm>
          <a:prstGeom prst="rect">
            <a:avLst/>
          </a:prstGeom>
          <a:noFill/>
        </p:spPr>
        <p:txBody>
          <a:bodyPr>
            <a:spAutoFit/>
          </a:bodyPr>
          <a:lstStyle/>
          <a:p>
            <a:pPr algn="ctr" rtl="1" fontAlgn="base">
              <a:spcBef>
                <a:spcPct val="0"/>
              </a:spcBef>
              <a:spcAft>
                <a:spcPct val="0"/>
              </a:spcAft>
              <a:defRPr/>
            </a:pPr>
            <a:r>
              <a:rPr lang="en-US" sz="1200" b="1" dirty="0">
                <a:solidFill>
                  <a:srgbClr val="FDECB3">
                    <a:lumMod val="50000"/>
                  </a:srgbClr>
                </a:solidFill>
                <a:latin typeface="Calibri" pitchFamily="34" charset="0"/>
                <a:cs typeface="Calibri" pitchFamily="34" charset="0"/>
              </a:rPr>
              <a:t>World Health Statistics  - 2012</a:t>
            </a:r>
          </a:p>
        </p:txBody>
      </p:sp>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t="74670"/>
          <a:stretch>
            <a:fillRect/>
          </a:stretch>
        </p:blipFill>
        <p:spPr bwMode="auto">
          <a:xfrm>
            <a:off x="13360" y="5898427"/>
            <a:ext cx="6037262" cy="9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7789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a:xfrm>
            <a:off x="457200" y="-99392"/>
            <a:ext cx="8229600" cy="1143000"/>
          </a:xfrm>
        </p:spPr>
        <p:txBody>
          <a:bodyPr/>
          <a:lstStyle/>
          <a:p>
            <a:pPr eaLnBrk="1" hangingPunct="1"/>
            <a:r>
              <a:rPr lang="en-US" sz="4000" b="1" dirty="0">
                <a:solidFill>
                  <a:srgbClr val="4E75B9"/>
                </a:solidFill>
                <a:effectLst>
                  <a:outerShdw blurRad="38100" dist="38100" dir="2700000" algn="tl">
                    <a:srgbClr val="DDDDDD"/>
                  </a:outerShdw>
                </a:effectLst>
                <a:latin typeface="Calibri"/>
                <a:cs typeface="Calibri"/>
              </a:rPr>
              <a:t>Childhood Obesity</a:t>
            </a:r>
          </a:p>
        </p:txBody>
      </p:sp>
      <p:sp>
        <p:nvSpPr>
          <p:cNvPr id="11267" name="Rectangle 3"/>
          <p:cNvSpPr>
            <a:spLocks noGrp="1" noChangeArrowheads="1"/>
          </p:cNvSpPr>
          <p:nvPr>
            <p:ph type="body" sz="half" idx="1"/>
          </p:nvPr>
        </p:nvSpPr>
        <p:spPr>
          <a:xfrm>
            <a:off x="304800" y="1052736"/>
            <a:ext cx="5334000" cy="3886200"/>
          </a:xfrm>
        </p:spPr>
        <p:txBody>
          <a:bodyPr/>
          <a:lstStyle/>
          <a:p>
            <a:pPr eaLnBrk="1" hangingPunct="1"/>
            <a:r>
              <a:rPr lang="en-US" sz="2800" dirty="0">
                <a:latin typeface="Cambria" charset="0"/>
              </a:rPr>
              <a:t>An increasing problem in the Pacific with some coexistence of micronutrient def.</a:t>
            </a:r>
          </a:p>
          <a:p>
            <a:pPr eaLnBrk="1" hangingPunct="1"/>
            <a:r>
              <a:rPr lang="en-US" sz="2800" dirty="0">
                <a:latin typeface="Cambria" charset="0"/>
              </a:rPr>
              <a:t>Definite risk factor for Adult Obesity &amp; Diabetes</a:t>
            </a:r>
          </a:p>
          <a:p>
            <a:pPr eaLnBrk="1" hangingPunct="1"/>
            <a:r>
              <a:rPr lang="en-US" sz="2800" dirty="0">
                <a:latin typeface="Cambria" charset="0"/>
              </a:rPr>
              <a:t>Increasing prevalence of Type 2 or adult-onset diabetes in children </a:t>
            </a:r>
            <a:r>
              <a:rPr lang="en-US" sz="2800" dirty="0" smtClean="0">
                <a:latin typeface="Cambria" charset="0"/>
              </a:rPr>
              <a:t>(</a:t>
            </a:r>
            <a:r>
              <a:rPr lang="en-US" sz="2800" dirty="0">
                <a:latin typeface="Cambria" charset="0"/>
              </a:rPr>
              <a:t>7</a:t>
            </a:r>
            <a:r>
              <a:rPr lang="en-US" sz="2800" dirty="0" smtClean="0">
                <a:latin typeface="Cambria" charset="0"/>
              </a:rPr>
              <a:t>yrs</a:t>
            </a:r>
            <a:r>
              <a:rPr lang="en-US" sz="2800" dirty="0">
                <a:latin typeface="Cambria" charset="0"/>
              </a:rPr>
              <a:t>)</a:t>
            </a:r>
          </a:p>
        </p:txBody>
      </p:sp>
      <p:pic>
        <p:nvPicPr>
          <p:cNvPr id="11268" name="Picture 5" descr="Cook Island 010 14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l="37737"/>
          <a:stretch>
            <a:fillRect/>
          </a:stretch>
        </p:blipFill>
        <p:spPr>
          <a:xfrm>
            <a:off x="6002338" y="1447800"/>
            <a:ext cx="2989262" cy="3200400"/>
          </a:xfrm>
        </p:spPr>
      </p:pic>
      <p:sp>
        <p:nvSpPr>
          <p:cNvPr id="11269" name="Text Box 6"/>
          <p:cNvSpPr txBox="1">
            <a:spLocks noChangeArrowheads="1"/>
          </p:cNvSpPr>
          <p:nvPr/>
        </p:nvSpPr>
        <p:spPr bwMode="auto">
          <a:xfrm>
            <a:off x="304800" y="5157192"/>
            <a:ext cx="8458200" cy="990015"/>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pPr>
            <a:r>
              <a:rPr lang="en-US" sz="2000">
                <a:solidFill>
                  <a:srgbClr val="FF0000"/>
                </a:solidFill>
              </a:rPr>
              <a:t>We</a:t>
            </a:r>
            <a:r>
              <a:rPr lang="ja-JP" altLang="en-US" sz="2000">
                <a:solidFill>
                  <a:srgbClr val="FF0000"/>
                </a:solidFill>
              </a:rPr>
              <a:t>’</a:t>
            </a:r>
            <a:r>
              <a:rPr lang="en-US" sz="2000">
                <a:solidFill>
                  <a:srgbClr val="FF0000"/>
                </a:solidFill>
              </a:rPr>
              <a:t>re possibly facing the first generation who would die before their parents….</a:t>
            </a:r>
          </a:p>
          <a:p>
            <a:pPr eaLnBrk="1" hangingPunct="1">
              <a:lnSpc>
                <a:spcPct val="90000"/>
              </a:lnSpc>
              <a:spcBef>
                <a:spcPct val="20000"/>
              </a:spcBef>
            </a:pPr>
            <a:r>
              <a:rPr lang="en-US" sz="1600" i="1"/>
              <a:t>International Conference on Obesity</a:t>
            </a:r>
            <a:r>
              <a:rPr lang="en-US" sz="2000" i="1"/>
              <a:t>  </a:t>
            </a:r>
            <a:endParaRPr lang="en-AU" sz="2000"/>
          </a:p>
        </p:txBody>
      </p:sp>
    </p:spTree>
    <p:extLst>
      <p:ext uri="{BB962C8B-B14F-4D97-AF65-F5344CB8AC3E}">
        <p14:creationId xmlns:p14="http://schemas.microsoft.com/office/powerpoint/2010/main" val="1126012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757238" y="44624"/>
            <a:ext cx="7700962" cy="704850"/>
          </a:xfrm>
        </p:spPr>
        <p:txBody>
          <a:bodyPr anchor="b"/>
          <a:lstStyle/>
          <a:p>
            <a:pPr eaLnBrk="1" hangingPunct="1"/>
            <a:r>
              <a:rPr lang="en-GB" sz="4000" b="1" dirty="0" smtClean="0">
                <a:solidFill>
                  <a:srgbClr val="4E75B9"/>
                </a:solidFill>
                <a:latin typeface="Calibri"/>
                <a:cs typeface="Calibri"/>
              </a:rPr>
              <a:t>World Health in Transition</a:t>
            </a:r>
            <a:endParaRPr lang="en-US" sz="4000" b="1" dirty="0">
              <a:solidFill>
                <a:srgbClr val="4E75B9"/>
              </a:solidFill>
              <a:latin typeface="Calibri"/>
              <a:cs typeface="Calibri"/>
            </a:endParaRPr>
          </a:p>
        </p:txBody>
      </p:sp>
      <p:pic>
        <p:nvPicPr>
          <p:cNvPr id="7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534"/>
            <a:ext cx="91440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2525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2"/>
          <p:cNvSpPr>
            <a:spLocks noGrp="1" noChangeArrowheads="1"/>
          </p:cNvSpPr>
          <p:nvPr>
            <p:ph type="title"/>
          </p:nvPr>
        </p:nvSpPr>
        <p:spPr>
          <a:xfrm>
            <a:off x="179388" y="71537"/>
            <a:ext cx="9144000" cy="765175"/>
          </a:xfrm>
          <a:noFill/>
        </p:spPr>
        <p:txBody>
          <a:bodyPr/>
          <a:lstStyle/>
          <a:p>
            <a:pPr eaLnBrk="1" hangingPunct="1"/>
            <a:r>
              <a:rPr lang="en-GB" dirty="0" smtClean="0"/>
              <a:t>Causes/ Determinants</a:t>
            </a:r>
            <a:endParaRPr lang="en-US" dirty="0" smtClean="0"/>
          </a:p>
        </p:txBody>
      </p:sp>
      <p:grpSp>
        <p:nvGrpSpPr>
          <p:cNvPr id="2" name="Content Placeholder 155650"/>
          <p:cNvGrpSpPr>
            <a:grpSpLocks/>
          </p:cNvGrpSpPr>
          <p:nvPr/>
        </p:nvGrpSpPr>
        <p:grpSpPr bwMode="auto">
          <a:xfrm>
            <a:off x="468313" y="1500188"/>
            <a:ext cx="8148637" cy="4351337"/>
            <a:chOff x="247" y="20"/>
            <a:chExt cx="5223" cy="4228"/>
          </a:xfrm>
        </p:grpSpPr>
        <p:graphicFrame>
          <p:nvGraphicFramePr>
            <p:cNvPr id="4" name="3 Diagrama"/>
            <p:cNvGraphicFramePr/>
            <p:nvPr/>
          </p:nvGraphicFramePr>
          <p:xfrm>
            <a:off x="247" y="20"/>
            <a:ext cx="5223" cy="4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12"/>
            <p:cNvSpPr txBox="1">
              <a:spLocks noChangeArrowheads="1"/>
            </p:cNvSpPr>
            <p:nvPr/>
          </p:nvSpPr>
          <p:spPr bwMode="auto">
            <a:xfrm>
              <a:off x="2576" y="2227"/>
              <a:ext cx="76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defTabSz="1042988" rtl="0">
                <a:defRPr>
                  <a:solidFill>
                    <a:schemeClr val="tx1"/>
                  </a:solidFill>
                  <a:latin typeface="Arial" pitchFamily="34" charset="0"/>
                  <a:cs typeface="Arial" pitchFamily="34" charset="0"/>
                </a:defRPr>
              </a:lvl1pPr>
              <a:lvl2pPr marL="455613" indent="1588" defTabSz="1042988" rtl="0">
                <a:defRPr>
                  <a:solidFill>
                    <a:schemeClr val="tx1"/>
                  </a:solidFill>
                  <a:latin typeface="Arial" pitchFamily="34" charset="0"/>
                  <a:cs typeface="Arial" pitchFamily="34" charset="0"/>
                </a:defRPr>
              </a:lvl2pPr>
              <a:lvl3pPr marL="912813" indent="1588" defTabSz="1042988" rtl="0">
                <a:defRPr>
                  <a:solidFill>
                    <a:schemeClr val="tx1"/>
                  </a:solidFill>
                  <a:latin typeface="Arial" pitchFamily="34" charset="0"/>
                  <a:cs typeface="Arial" pitchFamily="34" charset="0"/>
                </a:defRPr>
              </a:lvl3pPr>
              <a:lvl4pPr marL="1370013" indent="1588" defTabSz="1042988" rtl="0">
                <a:defRPr>
                  <a:solidFill>
                    <a:schemeClr val="tx1"/>
                  </a:solidFill>
                  <a:latin typeface="Arial" pitchFamily="34" charset="0"/>
                  <a:cs typeface="Arial" pitchFamily="34" charset="0"/>
                </a:defRPr>
              </a:lvl4pPr>
              <a:lvl5pPr marL="1827213" indent="1588" defTabSz="1042988" rtl="0">
                <a:defRPr>
                  <a:solidFill>
                    <a:schemeClr val="tx1"/>
                  </a:solidFill>
                  <a:latin typeface="Arial" pitchFamily="34" charset="0"/>
                  <a:cs typeface="Arial" pitchFamily="34" charset="0"/>
                </a:defRPr>
              </a:lvl5pPr>
              <a:lvl6pPr marL="2284413" indent="1588" defTabSz="1042988" fontAlgn="base">
                <a:spcBef>
                  <a:spcPct val="0"/>
                </a:spcBef>
                <a:spcAft>
                  <a:spcPct val="0"/>
                </a:spcAft>
                <a:defRPr>
                  <a:solidFill>
                    <a:schemeClr val="tx1"/>
                  </a:solidFill>
                  <a:latin typeface="Arial" pitchFamily="34" charset="0"/>
                  <a:cs typeface="Arial" pitchFamily="34" charset="0"/>
                </a:defRPr>
              </a:lvl6pPr>
              <a:lvl7pPr marL="2741613" indent="1588" defTabSz="1042988" fontAlgn="base">
                <a:spcBef>
                  <a:spcPct val="0"/>
                </a:spcBef>
                <a:spcAft>
                  <a:spcPct val="0"/>
                </a:spcAft>
                <a:defRPr>
                  <a:solidFill>
                    <a:schemeClr val="tx1"/>
                  </a:solidFill>
                  <a:latin typeface="Arial" pitchFamily="34" charset="0"/>
                  <a:cs typeface="Arial" pitchFamily="34" charset="0"/>
                </a:defRPr>
              </a:lvl7pPr>
              <a:lvl8pPr marL="3198813" indent="1588" defTabSz="1042988" fontAlgn="base">
                <a:spcBef>
                  <a:spcPct val="0"/>
                </a:spcBef>
                <a:spcAft>
                  <a:spcPct val="0"/>
                </a:spcAft>
                <a:defRPr>
                  <a:solidFill>
                    <a:schemeClr val="tx1"/>
                  </a:solidFill>
                  <a:latin typeface="Arial" pitchFamily="34" charset="0"/>
                  <a:cs typeface="Arial" pitchFamily="34" charset="0"/>
                </a:defRPr>
              </a:lvl8pPr>
              <a:lvl9pPr marL="3656013" indent="1588" defTabSz="1042988"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042988" rtl="1" eaLnBrk="1" fontAlgn="base" latinLnBrk="0" hangingPunct="1">
                <a:lnSpc>
                  <a:spcPct val="100000"/>
                </a:lnSpc>
                <a:spcBef>
                  <a:spcPct val="50000"/>
                </a:spcBef>
                <a:spcAft>
                  <a:spcPct val="0"/>
                </a:spcAft>
                <a:buClrTx/>
                <a:buSzTx/>
                <a:buFontTx/>
                <a:buNone/>
                <a:tabLst/>
              </a:pPr>
              <a:r>
                <a:rPr kumimoji="0" lang="en-GB" sz="1600" b="1" i="0" u="none" strike="noStrike" cap="none" normalizeH="0" baseline="0" smtClean="0">
                  <a:ln>
                    <a:noFill/>
                  </a:ln>
                  <a:solidFill>
                    <a:srgbClr val="000066"/>
                  </a:solidFill>
                  <a:effectLst/>
                  <a:latin typeface="Arial" pitchFamily="34" charset="0"/>
                  <a:cs typeface="Arial" pitchFamily="34" charset="0"/>
                </a:rPr>
                <a:t>Outcome</a:t>
              </a:r>
              <a:endParaRPr kumimoji="0" lang="en-US" sz="1600" b="1" i="0" u="none" strike="noStrike" cap="none" normalizeH="0" baseline="0" smtClean="0">
                <a:ln>
                  <a:noFill/>
                </a:ln>
                <a:solidFill>
                  <a:srgbClr val="000066"/>
                </a:solidFill>
                <a:effectLst/>
                <a:latin typeface="Arial" pitchFamily="34" charset="0"/>
                <a:cs typeface="Arial" pitchFamily="34" charset="0"/>
              </a:endParaRPr>
            </a:p>
          </p:txBody>
        </p:sp>
      </p:grpSp>
      <p:sp>
        <p:nvSpPr>
          <p:cNvPr id="1038" name="Line 14"/>
          <p:cNvSpPr>
            <a:spLocks noChangeShapeType="1"/>
          </p:cNvSpPr>
          <p:nvPr/>
        </p:nvSpPr>
        <p:spPr bwMode="auto">
          <a:xfrm>
            <a:off x="4427538" y="1701304"/>
            <a:ext cx="0" cy="863600"/>
          </a:xfrm>
          <a:prstGeom prst="line">
            <a:avLst/>
          </a:prstGeom>
          <a:noFill/>
          <a:ln w="152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es-ES"/>
          </a:p>
        </p:txBody>
      </p:sp>
      <p:sp>
        <p:nvSpPr>
          <p:cNvPr id="1039" name="Text Box 15"/>
          <p:cNvSpPr txBox="1">
            <a:spLocks noChangeArrowheads="1"/>
          </p:cNvSpPr>
          <p:nvPr/>
        </p:nvSpPr>
        <p:spPr bwMode="auto">
          <a:xfrm>
            <a:off x="2268538" y="1124744"/>
            <a:ext cx="4679950" cy="5429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rtl="1" eaLnBrk="0" fontAlgn="base" hangingPunct="0">
              <a:spcBef>
                <a:spcPct val="0"/>
              </a:spcBef>
              <a:spcAft>
                <a:spcPct val="0"/>
              </a:spcAft>
              <a:defRPr sz="3900" b="1">
                <a:solidFill>
                  <a:srgbClr val="000066"/>
                </a:solidFill>
                <a:latin typeface="Arial" charset="0"/>
                <a:cs typeface="Arial" charset="0"/>
              </a:defRPr>
            </a:lvl6pPr>
            <a:lvl7pPr marL="2971800" indent="-228600" defTabSz="1042988" rtl="1" eaLnBrk="0" fontAlgn="base" hangingPunct="0">
              <a:spcBef>
                <a:spcPct val="0"/>
              </a:spcBef>
              <a:spcAft>
                <a:spcPct val="0"/>
              </a:spcAft>
              <a:defRPr sz="3900" b="1">
                <a:solidFill>
                  <a:srgbClr val="000066"/>
                </a:solidFill>
                <a:latin typeface="Arial" charset="0"/>
                <a:cs typeface="Arial" charset="0"/>
              </a:defRPr>
            </a:lvl7pPr>
            <a:lvl8pPr marL="3429000" indent="-228600" defTabSz="1042988" rtl="1" eaLnBrk="0" fontAlgn="base" hangingPunct="0">
              <a:spcBef>
                <a:spcPct val="0"/>
              </a:spcBef>
              <a:spcAft>
                <a:spcPct val="0"/>
              </a:spcAft>
              <a:defRPr sz="3900" b="1">
                <a:solidFill>
                  <a:srgbClr val="000066"/>
                </a:solidFill>
                <a:latin typeface="Arial" charset="0"/>
                <a:cs typeface="Arial" charset="0"/>
              </a:defRPr>
            </a:lvl8pPr>
            <a:lvl9pPr marL="3886200" indent="-228600" defTabSz="1042988" rtl="1" eaLnBrk="0" fontAlgn="base" hangingPunct="0">
              <a:spcBef>
                <a:spcPct val="0"/>
              </a:spcBef>
              <a:spcAft>
                <a:spcPct val="0"/>
              </a:spcAft>
              <a:defRPr sz="3900" b="1">
                <a:solidFill>
                  <a:srgbClr val="000066"/>
                </a:solidFill>
                <a:latin typeface="Arial" charset="0"/>
                <a:cs typeface="Arial" charset="0"/>
              </a:defRPr>
            </a:lvl9pPr>
          </a:lstStyle>
          <a:p>
            <a:pPr eaLnBrk="1" hangingPunct="1">
              <a:spcBef>
                <a:spcPct val="50000"/>
              </a:spcBef>
            </a:pPr>
            <a:r>
              <a:rPr lang="en-GB" sz="2800" dirty="0"/>
              <a:t>Changes in food systems</a:t>
            </a:r>
            <a:endParaRPr lang="en-US" sz="2800" dirty="0"/>
          </a:p>
        </p:txBody>
      </p:sp>
      <p:sp>
        <p:nvSpPr>
          <p:cNvPr id="1040" name="Text Box 16"/>
          <p:cNvSpPr txBox="1">
            <a:spLocks noChangeArrowheads="1"/>
          </p:cNvSpPr>
          <p:nvPr/>
        </p:nvSpPr>
        <p:spPr bwMode="auto">
          <a:xfrm>
            <a:off x="4211638" y="3068638"/>
            <a:ext cx="8636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rtl="1" eaLnBrk="0" fontAlgn="base" hangingPunct="0">
              <a:spcBef>
                <a:spcPct val="0"/>
              </a:spcBef>
              <a:spcAft>
                <a:spcPct val="0"/>
              </a:spcAft>
              <a:defRPr sz="3900" b="1">
                <a:solidFill>
                  <a:srgbClr val="000066"/>
                </a:solidFill>
                <a:latin typeface="Arial" charset="0"/>
                <a:cs typeface="Arial" charset="0"/>
              </a:defRPr>
            </a:lvl6pPr>
            <a:lvl7pPr marL="2971800" indent="-228600" defTabSz="1042988" rtl="1" eaLnBrk="0" fontAlgn="base" hangingPunct="0">
              <a:spcBef>
                <a:spcPct val="0"/>
              </a:spcBef>
              <a:spcAft>
                <a:spcPct val="0"/>
              </a:spcAft>
              <a:defRPr sz="3900" b="1">
                <a:solidFill>
                  <a:srgbClr val="000066"/>
                </a:solidFill>
                <a:latin typeface="Arial" charset="0"/>
                <a:cs typeface="Arial" charset="0"/>
              </a:defRPr>
            </a:lvl7pPr>
            <a:lvl8pPr marL="3429000" indent="-228600" defTabSz="1042988" rtl="1" eaLnBrk="0" fontAlgn="base" hangingPunct="0">
              <a:spcBef>
                <a:spcPct val="0"/>
              </a:spcBef>
              <a:spcAft>
                <a:spcPct val="0"/>
              </a:spcAft>
              <a:defRPr sz="3900" b="1">
                <a:solidFill>
                  <a:srgbClr val="000066"/>
                </a:solidFill>
                <a:latin typeface="Arial" charset="0"/>
                <a:cs typeface="Arial" charset="0"/>
              </a:defRPr>
            </a:lvl8pPr>
            <a:lvl9pPr marL="3886200" indent="-228600" defTabSz="1042988" rtl="1" eaLnBrk="0" fontAlgn="base" hangingPunct="0">
              <a:spcBef>
                <a:spcPct val="0"/>
              </a:spcBef>
              <a:spcAft>
                <a:spcPct val="0"/>
              </a:spcAft>
              <a:defRPr sz="3900" b="1">
                <a:solidFill>
                  <a:srgbClr val="000066"/>
                </a:solidFill>
                <a:latin typeface="Arial" charset="0"/>
                <a:cs typeface="Arial" charset="0"/>
              </a:defRPr>
            </a:lvl9pPr>
          </a:lstStyle>
          <a:p>
            <a:pPr eaLnBrk="1" hangingPunct="1">
              <a:spcBef>
                <a:spcPct val="50000"/>
              </a:spcBef>
            </a:pPr>
            <a:r>
              <a:rPr lang="en-GB" sz="1600"/>
              <a:t>Impact</a:t>
            </a:r>
            <a:endParaRPr lang="en-US" sz="1600"/>
          </a:p>
        </p:txBody>
      </p:sp>
      <p:sp>
        <p:nvSpPr>
          <p:cNvPr id="1041" name="Line 17"/>
          <p:cNvSpPr>
            <a:spLocks noChangeShapeType="1"/>
          </p:cNvSpPr>
          <p:nvPr/>
        </p:nvSpPr>
        <p:spPr bwMode="auto">
          <a:xfrm>
            <a:off x="3995738" y="3573463"/>
            <a:ext cx="1223962" cy="0"/>
          </a:xfrm>
          <a:prstGeom prst="line">
            <a:avLst/>
          </a:prstGeom>
          <a:noFill/>
          <a:ln w="635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es-ES"/>
          </a:p>
        </p:txBody>
      </p:sp>
      <p:sp>
        <p:nvSpPr>
          <p:cNvPr id="1042" name="Text Box 18"/>
          <p:cNvSpPr txBox="1">
            <a:spLocks noChangeArrowheads="1"/>
          </p:cNvSpPr>
          <p:nvPr/>
        </p:nvSpPr>
        <p:spPr bwMode="auto">
          <a:xfrm>
            <a:off x="468313" y="5734050"/>
            <a:ext cx="8424862" cy="4445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rtl="1" eaLnBrk="0" fontAlgn="base" hangingPunct="0">
              <a:spcBef>
                <a:spcPct val="0"/>
              </a:spcBef>
              <a:spcAft>
                <a:spcPct val="0"/>
              </a:spcAft>
              <a:defRPr sz="3900" b="1">
                <a:solidFill>
                  <a:srgbClr val="000066"/>
                </a:solidFill>
                <a:latin typeface="Arial" charset="0"/>
                <a:cs typeface="Arial" charset="0"/>
              </a:defRPr>
            </a:lvl6pPr>
            <a:lvl7pPr marL="2971800" indent="-228600" defTabSz="1042988" rtl="1" eaLnBrk="0" fontAlgn="base" hangingPunct="0">
              <a:spcBef>
                <a:spcPct val="0"/>
              </a:spcBef>
              <a:spcAft>
                <a:spcPct val="0"/>
              </a:spcAft>
              <a:defRPr sz="3900" b="1">
                <a:solidFill>
                  <a:srgbClr val="000066"/>
                </a:solidFill>
                <a:latin typeface="Arial" charset="0"/>
                <a:cs typeface="Arial" charset="0"/>
              </a:defRPr>
            </a:lvl7pPr>
            <a:lvl8pPr marL="3429000" indent="-228600" defTabSz="1042988" rtl="1" eaLnBrk="0" fontAlgn="base" hangingPunct="0">
              <a:spcBef>
                <a:spcPct val="0"/>
              </a:spcBef>
              <a:spcAft>
                <a:spcPct val="0"/>
              </a:spcAft>
              <a:defRPr sz="3900" b="1">
                <a:solidFill>
                  <a:srgbClr val="000066"/>
                </a:solidFill>
                <a:latin typeface="Arial" charset="0"/>
                <a:cs typeface="Arial" charset="0"/>
              </a:defRPr>
            </a:lvl8pPr>
            <a:lvl9pPr marL="3886200" indent="-228600" defTabSz="1042988" rtl="1" eaLnBrk="0" fontAlgn="base" hangingPunct="0">
              <a:spcBef>
                <a:spcPct val="0"/>
              </a:spcBef>
              <a:spcAft>
                <a:spcPct val="0"/>
              </a:spcAft>
              <a:defRPr sz="3900" b="1">
                <a:solidFill>
                  <a:srgbClr val="000066"/>
                </a:solidFill>
                <a:latin typeface="Arial" charset="0"/>
                <a:cs typeface="Arial" charset="0"/>
              </a:defRPr>
            </a:lvl9pPr>
          </a:lstStyle>
          <a:p>
            <a:pPr algn="ctr" eaLnBrk="1" hangingPunct="1">
              <a:spcBef>
                <a:spcPct val="50000"/>
              </a:spcBef>
            </a:pPr>
            <a:r>
              <a:rPr lang="en-GB" sz="2200">
                <a:solidFill>
                  <a:srgbClr val="FFFFFF"/>
                </a:solidFill>
              </a:rPr>
              <a:t>Changes in nutritional status towards overweight and obesity</a:t>
            </a:r>
            <a:endParaRPr lang="en-US" sz="2200">
              <a:solidFill>
                <a:srgbClr val="FFFFFF"/>
              </a:solidFill>
            </a:endParaRPr>
          </a:p>
        </p:txBody>
      </p:sp>
      <p:sp>
        <p:nvSpPr>
          <p:cNvPr id="1043" name="Line 19"/>
          <p:cNvSpPr>
            <a:spLocks noChangeShapeType="1"/>
          </p:cNvSpPr>
          <p:nvPr/>
        </p:nvSpPr>
        <p:spPr bwMode="auto">
          <a:xfrm>
            <a:off x="4500563" y="5157788"/>
            <a:ext cx="0" cy="504825"/>
          </a:xfrm>
          <a:prstGeom prst="line">
            <a:avLst/>
          </a:prstGeom>
          <a:noFill/>
          <a:ln w="1016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es-ES"/>
          </a:p>
        </p:txBody>
      </p:sp>
      <p:sp>
        <p:nvSpPr>
          <p:cNvPr id="1044" name="AutoShape 20"/>
          <p:cNvSpPr>
            <a:spLocks noChangeArrowheads="1"/>
          </p:cNvSpPr>
          <p:nvPr/>
        </p:nvSpPr>
        <p:spPr bwMode="auto">
          <a:xfrm>
            <a:off x="6732017" y="1485975"/>
            <a:ext cx="2376487" cy="1150937"/>
          </a:xfrm>
          <a:prstGeom prst="wedgeRoundRectCallout">
            <a:avLst>
              <a:gd name="adj1" fmla="val -61157"/>
              <a:gd name="adj2" fmla="val 72620"/>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pPr defTabSz="1041400" rtl="0">
              <a:buFontTx/>
              <a:buChar char="•"/>
            </a:pPr>
            <a:r>
              <a:rPr lang="en-GB" sz="1300" dirty="0"/>
              <a:t>Rural to urban migration</a:t>
            </a:r>
          </a:p>
          <a:p>
            <a:pPr defTabSz="1041400" rtl="0">
              <a:buFontTx/>
              <a:buChar char="•"/>
            </a:pPr>
            <a:r>
              <a:rPr lang="en-GB" sz="1300" dirty="0"/>
              <a:t>Sedentary lifestyles</a:t>
            </a:r>
          </a:p>
          <a:p>
            <a:pPr defTabSz="1041400" rtl="0">
              <a:buFontTx/>
              <a:buChar char="•"/>
            </a:pPr>
            <a:r>
              <a:rPr lang="en-GB" sz="1300" dirty="0"/>
              <a:t>Competing priorities – work/life balance &amp; school curriculum</a:t>
            </a:r>
            <a:endParaRPr lang="en-US" sz="1300" dirty="0"/>
          </a:p>
        </p:txBody>
      </p:sp>
      <p:sp>
        <p:nvSpPr>
          <p:cNvPr id="1045" name="AutoShape 21"/>
          <p:cNvSpPr>
            <a:spLocks noChangeArrowheads="1"/>
          </p:cNvSpPr>
          <p:nvPr/>
        </p:nvSpPr>
        <p:spPr bwMode="auto">
          <a:xfrm>
            <a:off x="6317140" y="4581041"/>
            <a:ext cx="2808286" cy="1153493"/>
          </a:xfrm>
          <a:prstGeom prst="wedgeRoundRectCallout">
            <a:avLst>
              <a:gd name="adj1" fmla="val -40005"/>
              <a:gd name="adj2" fmla="val -70676"/>
              <a:gd name="adj3" fmla="val 1666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pPr defTabSz="1041400" rtl="0">
              <a:buFontTx/>
              <a:buChar char="•"/>
            </a:pPr>
            <a:r>
              <a:rPr lang="en-GB" sz="1300" dirty="0"/>
              <a:t>Convergence of diets</a:t>
            </a:r>
          </a:p>
          <a:p>
            <a:pPr defTabSz="1041400" rtl="0">
              <a:buFontTx/>
              <a:buChar char="•"/>
            </a:pPr>
            <a:r>
              <a:rPr lang="en-GB" sz="1300" dirty="0"/>
              <a:t>Affordability drives food choices</a:t>
            </a:r>
          </a:p>
          <a:p>
            <a:pPr defTabSz="1041400" rtl="0">
              <a:buFontTx/>
              <a:buChar char="•"/>
            </a:pPr>
            <a:r>
              <a:rPr lang="en-GB" sz="1300" dirty="0"/>
              <a:t>Increased intake of fat, sugar and salt</a:t>
            </a:r>
            <a:endParaRPr lang="en-US" sz="1300" dirty="0"/>
          </a:p>
        </p:txBody>
      </p:sp>
      <p:sp>
        <p:nvSpPr>
          <p:cNvPr id="1046" name="AutoShape 22"/>
          <p:cNvSpPr>
            <a:spLocks noChangeArrowheads="1"/>
          </p:cNvSpPr>
          <p:nvPr/>
        </p:nvSpPr>
        <p:spPr bwMode="auto">
          <a:xfrm>
            <a:off x="35496" y="1556841"/>
            <a:ext cx="2305050" cy="1008063"/>
          </a:xfrm>
          <a:prstGeom prst="wedgeRoundRectCallout">
            <a:avLst>
              <a:gd name="adj1" fmla="val 62190"/>
              <a:gd name="adj2" fmla="val 84958"/>
              <a:gd name="adj3" fmla="val 16667"/>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pPr defTabSz="1041400" rtl="0">
              <a:buFontTx/>
              <a:buChar char="•"/>
            </a:pPr>
            <a:r>
              <a:rPr lang="en-GB" sz="1300" dirty="0"/>
              <a:t>Urbanization</a:t>
            </a:r>
          </a:p>
          <a:p>
            <a:pPr defTabSz="1041400" rtl="0">
              <a:buFontTx/>
              <a:buChar char="•"/>
            </a:pPr>
            <a:r>
              <a:rPr lang="en-GB" sz="1300" dirty="0"/>
              <a:t>Market liberalization &amp; foreign debt investment</a:t>
            </a:r>
          </a:p>
          <a:p>
            <a:pPr defTabSz="1041400" rtl="0">
              <a:buFontTx/>
              <a:buChar char="•"/>
            </a:pPr>
            <a:r>
              <a:rPr lang="en-GB" sz="1300" dirty="0"/>
              <a:t>Increase in incomes</a:t>
            </a:r>
            <a:endParaRPr lang="en-US" sz="1300" dirty="0"/>
          </a:p>
        </p:txBody>
      </p:sp>
      <p:sp>
        <p:nvSpPr>
          <p:cNvPr id="1047" name="AutoShape 23"/>
          <p:cNvSpPr>
            <a:spLocks noChangeArrowheads="1"/>
          </p:cNvSpPr>
          <p:nvPr/>
        </p:nvSpPr>
        <p:spPr bwMode="auto">
          <a:xfrm>
            <a:off x="107950" y="3771900"/>
            <a:ext cx="2195513" cy="1962150"/>
          </a:xfrm>
          <a:prstGeom prst="wedgeRoundRectCallout">
            <a:avLst>
              <a:gd name="adj1" fmla="val 79069"/>
              <a:gd name="adj2" fmla="val 3625"/>
              <a:gd name="adj3" fmla="val 16667"/>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pPr defTabSz="1041400" rtl="0">
              <a:buFontTx/>
              <a:buChar char="•"/>
            </a:pPr>
            <a:r>
              <a:rPr lang="en-GB" sz="1300" dirty="0"/>
              <a:t>Food production based on intensive farming</a:t>
            </a:r>
          </a:p>
          <a:p>
            <a:pPr defTabSz="1041400" rtl="0">
              <a:buFontTx/>
              <a:buChar char="•"/>
            </a:pPr>
            <a:r>
              <a:rPr lang="en-GB" sz="1300" dirty="0"/>
              <a:t>Long product shelf-life</a:t>
            </a:r>
          </a:p>
          <a:p>
            <a:pPr defTabSz="1041400" rtl="0">
              <a:buFontTx/>
              <a:buChar char="•"/>
            </a:pPr>
            <a:r>
              <a:rPr lang="en-GB" sz="1300" dirty="0"/>
              <a:t>Supermarkets replacing wet markets</a:t>
            </a:r>
          </a:p>
          <a:p>
            <a:pPr defTabSz="1041400" rtl="0">
              <a:buFontTx/>
              <a:buChar char="•"/>
            </a:pPr>
            <a:r>
              <a:rPr lang="en-GB" sz="1300" dirty="0"/>
              <a:t>Year-round availability of food</a:t>
            </a:r>
            <a:endParaRPr lang="en-US" sz="1300" dirty="0"/>
          </a:p>
        </p:txBody>
      </p:sp>
    </p:spTree>
    <p:extLst>
      <p:ext uri="{BB962C8B-B14F-4D97-AF65-F5344CB8AC3E}">
        <p14:creationId xmlns:p14="http://schemas.microsoft.com/office/powerpoint/2010/main" val="3895800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06" y="0"/>
            <a:ext cx="8915400" cy="838200"/>
          </a:xfrm>
        </p:spPr>
        <p:txBody>
          <a:bodyPr/>
          <a:lstStyle/>
          <a:p>
            <a:r>
              <a:rPr lang="en-GB" sz="2400" dirty="0" smtClean="0"/>
              <a:t>Marketing practices promote foods high in sugar, fat and salt</a:t>
            </a:r>
            <a:endParaRPr lang="en-GB" sz="2400" dirty="0"/>
          </a:p>
        </p:txBody>
      </p:sp>
      <p:pic>
        <p:nvPicPr>
          <p:cNvPr id="4" name="Content Placeholder 3" descr="EJACOBY-Bogota-set-2013-Politicas-publicas-para-frenar-la-epidemia-de-obesidad.pdf - Adobe Reader"/>
          <p:cNvPicPr>
            <a:picLocks noGrp="1" noChangeAspect="1"/>
          </p:cNvPicPr>
          <p:nvPr>
            <p:ph idx="1"/>
          </p:nvPr>
        </p:nvPicPr>
        <p:blipFill rotWithShape="1">
          <a:blip r:embed="rId3">
            <a:extLst>
              <a:ext uri="{28A0092B-C50C-407E-A947-70E740481C1C}">
                <a14:useLocalDpi xmlns:a14="http://schemas.microsoft.com/office/drawing/2010/main" val="0"/>
              </a:ext>
            </a:extLst>
          </a:blip>
          <a:srcRect l="24587" t="29599" r="23241" b="21640"/>
          <a:stretch/>
        </p:blipFill>
        <p:spPr>
          <a:xfrm>
            <a:off x="8450" y="918117"/>
            <a:ext cx="8734872" cy="4959155"/>
          </a:xfr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52320" y="692696"/>
            <a:ext cx="1559586" cy="221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7"/>
          <p:cNvPicPr>
            <a:picLocks noChangeAspect="1" noChangeArrowheads="1"/>
          </p:cNvPicPr>
          <p:nvPr/>
        </p:nvPicPr>
        <p:blipFill rotWithShape="1">
          <a:blip r:embed="rId5">
            <a:extLst>
              <a:ext uri="{28A0092B-C50C-407E-A947-70E740481C1C}">
                <a14:useLocalDpi xmlns:a14="http://schemas.microsoft.com/office/drawing/2010/main" val="0"/>
              </a:ext>
            </a:extLst>
          </a:blip>
          <a:srcRect l="10722" t="28350" r="12000" b="2187"/>
          <a:stretch/>
        </p:blipFill>
        <p:spPr bwMode="auto">
          <a:xfrm>
            <a:off x="5994514" y="4797152"/>
            <a:ext cx="3113989" cy="2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3445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Ultra-processed food markets</a:t>
            </a:r>
          </a:p>
        </p:txBody>
      </p:sp>
      <p:sp>
        <p:nvSpPr>
          <p:cNvPr id="3" name="Content Placeholder 2"/>
          <p:cNvSpPr>
            <a:spLocks noGrp="1"/>
          </p:cNvSpPr>
          <p:nvPr>
            <p:ph idx="1"/>
          </p:nvPr>
        </p:nvSpPr>
        <p:spPr>
          <a:xfrm>
            <a:off x="54514" y="5661248"/>
            <a:ext cx="8964488" cy="475581"/>
          </a:xfrm>
        </p:spPr>
        <p:txBody>
          <a:bodyPr/>
          <a:lstStyle/>
          <a:p>
            <a:pPr marL="0" indent="0">
              <a:buNone/>
            </a:pPr>
            <a:r>
              <a:rPr lang="en-US" sz="1100" dirty="0" err="1"/>
              <a:t>Stuckler</a:t>
            </a:r>
            <a:r>
              <a:rPr lang="en-US" sz="1100" dirty="0"/>
              <a:t> D, McKee M, </a:t>
            </a:r>
            <a:r>
              <a:rPr lang="en-US" sz="1100" dirty="0" err="1"/>
              <a:t>Ebrahim</a:t>
            </a:r>
            <a:r>
              <a:rPr lang="en-US" sz="1100" dirty="0"/>
              <a:t> S, </a:t>
            </a:r>
            <a:r>
              <a:rPr lang="en-US" sz="1100" dirty="0" err="1"/>
              <a:t>Basu</a:t>
            </a:r>
            <a:r>
              <a:rPr lang="en-US" sz="1100" dirty="0"/>
              <a:t> S (2012) Manufacturing Epidemics: The Role of Global Producers in Increased Consumption of Unhealthy </a:t>
            </a:r>
            <a:r>
              <a:rPr lang="en-US" sz="1100" dirty="0" smtClean="0"/>
              <a:t>Commodities Including </a:t>
            </a:r>
            <a:r>
              <a:rPr lang="en-US" sz="1100" dirty="0"/>
              <a:t>Processed Foods, Alcohol, and Tobacco. </a:t>
            </a:r>
            <a:r>
              <a:rPr lang="en-US" sz="1100" dirty="0" err="1"/>
              <a:t>PLoS</a:t>
            </a:r>
            <a:r>
              <a:rPr lang="en-US" sz="1100" dirty="0"/>
              <a:t> Med 9(6): e1001235. </a:t>
            </a:r>
            <a:r>
              <a:rPr lang="en-US" sz="1100" dirty="0" smtClean="0"/>
              <a:t>doi:10.1371/journal.pmed.1001235</a:t>
            </a:r>
            <a:endParaRPr lang="en-GB" sz="1100" dirty="0"/>
          </a:p>
        </p:txBody>
      </p:sp>
      <p:pic>
        <p:nvPicPr>
          <p:cNvPr id="5" name="Picture 4" descr="EJACOBY-Bogota-set-2013-Politicas-publicas-para-frenar-la-epidemia-de-obesidad.pdf - Adobe Reader"/>
          <p:cNvPicPr>
            <a:picLocks noChangeAspect="1"/>
          </p:cNvPicPr>
          <p:nvPr/>
        </p:nvPicPr>
        <p:blipFill rotWithShape="1">
          <a:blip r:embed="rId3">
            <a:extLst>
              <a:ext uri="{28A0092B-C50C-407E-A947-70E740481C1C}">
                <a14:useLocalDpi xmlns:a14="http://schemas.microsoft.com/office/drawing/2010/main" val="0"/>
              </a:ext>
            </a:extLst>
          </a:blip>
          <a:srcRect l="23732" t="24396" r="24030" b="23524"/>
          <a:stretch/>
        </p:blipFill>
        <p:spPr>
          <a:xfrm>
            <a:off x="770498" y="980728"/>
            <a:ext cx="7329894" cy="4438911"/>
          </a:xfrm>
          <a:prstGeom prst="rect">
            <a:avLst/>
          </a:prstGeom>
        </p:spPr>
      </p:pic>
    </p:spTree>
    <p:extLst>
      <p:ext uri="{BB962C8B-B14F-4D97-AF65-F5344CB8AC3E}">
        <p14:creationId xmlns:p14="http://schemas.microsoft.com/office/powerpoint/2010/main" val="25581936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200" dirty="0" err="1" smtClean="0">
                <a:latin typeface="Calibri"/>
                <a:cs typeface="Calibri"/>
              </a:rPr>
              <a:t>Dietary</a:t>
            </a:r>
            <a:r>
              <a:rPr lang="es-ES" sz="3200" dirty="0" smtClean="0">
                <a:latin typeface="Calibri"/>
                <a:cs typeface="Calibri"/>
              </a:rPr>
              <a:t> </a:t>
            </a:r>
            <a:r>
              <a:rPr lang="es-ES" sz="3200" dirty="0" err="1" smtClean="0">
                <a:latin typeface="Calibri"/>
                <a:cs typeface="Calibri"/>
              </a:rPr>
              <a:t>changes</a:t>
            </a:r>
            <a:r>
              <a:rPr lang="es-ES" sz="3200" dirty="0" smtClean="0">
                <a:latin typeface="Calibri"/>
                <a:cs typeface="Calibri"/>
              </a:rPr>
              <a:t> (% </a:t>
            </a:r>
            <a:r>
              <a:rPr lang="es-ES" sz="3200" dirty="0" err="1" smtClean="0">
                <a:latin typeface="Calibri"/>
                <a:cs typeface="Calibri"/>
              </a:rPr>
              <a:t>energy</a:t>
            </a:r>
            <a:r>
              <a:rPr lang="es-ES" sz="3200" dirty="0" smtClean="0">
                <a:latin typeface="Calibri"/>
                <a:cs typeface="Calibri"/>
              </a:rPr>
              <a:t>), </a:t>
            </a:r>
            <a:r>
              <a:rPr lang="es-ES" sz="3200" dirty="0" err="1" smtClean="0">
                <a:latin typeface="Calibri"/>
                <a:cs typeface="Calibri"/>
              </a:rPr>
              <a:t>Mexico</a:t>
            </a:r>
            <a:r>
              <a:rPr lang="es-ES" sz="3200" dirty="0" smtClean="0">
                <a:latin typeface="Calibri"/>
                <a:cs typeface="Calibri"/>
              </a:rPr>
              <a:t> </a:t>
            </a:r>
            <a:r>
              <a:rPr lang="es-ES" sz="3200" dirty="0">
                <a:latin typeface="Calibri"/>
                <a:cs typeface="Calibri"/>
              </a:rPr>
              <a:t>1984 -</a:t>
            </a:r>
            <a:r>
              <a:rPr lang="es-ES" sz="3200" dirty="0" smtClean="0">
                <a:latin typeface="Calibri"/>
                <a:cs typeface="Calibri"/>
              </a:rPr>
              <a:t> </a:t>
            </a:r>
            <a:r>
              <a:rPr lang="es-ES" sz="3200" dirty="0">
                <a:latin typeface="Calibri"/>
                <a:cs typeface="Calibri"/>
              </a:rPr>
              <a:t>1998</a:t>
            </a:r>
            <a:endParaRPr lang="en-GB" sz="3200" dirty="0">
              <a:latin typeface="Calibri"/>
              <a:cs typeface="Calibri"/>
            </a:endParaRPr>
          </a:p>
        </p:txBody>
      </p:sp>
      <p:pic>
        <p:nvPicPr>
          <p:cNvPr id="4" name="Content Placeholder 3" descr="EJACOBY-Bogota-set-2013-Politicas-publicas-para-frenar-la-epidemia-de-obesidad.pdf - Adobe Reader"/>
          <p:cNvPicPr>
            <a:picLocks noGrp="1" noChangeAspect="1"/>
          </p:cNvPicPr>
          <p:nvPr>
            <p:ph idx="1"/>
          </p:nvPr>
        </p:nvPicPr>
        <p:blipFill rotWithShape="1">
          <a:blip r:embed="rId3">
            <a:extLst>
              <a:ext uri="{28A0092B-C50C-407E-A947-70E740481C1C}">
                <a14:useLocalDpi xmlns:a14="http://schemas.microsoft.com/office/drawing/2010/main" val="0"/>
              </a:ext>
            </a:extLst>
          </a:blip>
          <a:srcRect l="24251" t="32646" r="23241" b="21639"/>
          <a:stretch/>
        </p:blipFill>
        <p:spPr>
          <a:xfrm>
            <a:off x="233377" y="1484784"/>
            <a:ext cx="8083039" cy="4274685"/>
          </a:xfrm>
        </p:spPr>
      </p:pic>
      <p:sp>
        <p:nvSpPr>
          <p:cNvPr id="5" name="Rectangle 4"/>
          <p:cNvSpPr/>
          <p:nvPr/>
        </p:nvSpPr>
        <p:spPr>
          <a:xfrm>
            <a:off x="611560" y="5733256"/>
            <a:ext cx="7600085" cy="430887"/>
          </a:xfrm>
          <a:prstGeom prst="rect">
            <a:avLst/>
          </a:prstGeom>
        </p:spPr>
        <p:txBody>
          <a:bodyPr wrap="square">
            <a:spAutoFit/>
          </a:bodyPr>
          <a:lstStyle/>
          <a:p>
            <a:r>
              <a:rPr lang="en-GB" sz="1100" b="0" dirty="0"/>
              <a:t>Fuente: Rivera J, </a:t>
            </a:r>
            <a:r>
              <a:rPr lang="en-GB" sz="1100" b="0" dirty="0" err="1"/>
              <a:t>Barquera</a:t>
            </a:r>
            <a:r>
              <a:rPr lang="en-GB" sz="1100" b="0" dirty="0"/>
              <a:t> S, </a:t>
            </a:r>
            <a:r>
              <a:rPr lang="en-GB" sz="1100" b="0" dirty="0" err="1"/>
              <a:t>Campirano</a:t>
            </a:r>
            <a:r>
              <a:rPr lang="en-GB" sz="1100" b="0" dirty="0"/>
              <a:t> F, Campos S, et al . Epidemiological and nutritional transition in </a:t>
            </a:r>
            <a:r>
              <a:rPr lang="en-GB" sz="1100" b="0" dirty="0" smtClean="0"/>
              <a:t>(Mexico </a:t>
            </a:r>
            <a:r>
              <a:rPr lang="en-GB" sz="1100" b="0" dirty="0"/>
              <a:t>: Rapid increase of </a:t>
            </a:r>
            <a:r>
              <a:rPr lang="en-GB" sz="1100" b="0" dirty="0" smtClean="0"/>
              <a:t>noncommunicable </a:t>
            </a:r>
            <a:r>
              <a:rPr lang="en-US" sz="1100" b="0" dirty="0" smtClean="0"/>
              <a:t>chronic </a:t>
            </a:r>
            <a:r>
              <a:rPr lang="en-US" sz="1100" b="0" dirty="0"/>
              <a:t>disease and obesity. Public Health </a:t>
            </a:r>
            <a:r>
              <a:rPr lang="en-US" sz="1100" b="0" dirty="0" err="1"/>
              <a:t>Nutr</a:t>
            </a:r>
            <a:r>
              <a:rPr lang="en-US" sz="1100" b="0" dirty="0"/>
              <a:t> 2002; 5 </a:t>
            </a:r>
            <a:r>
              <a:rPr lang="en-US" sz="1100" b="0" dirty="0" smtClean="0"/>
              <a:t>(1a): 113-122.</a:t>
            </a:r>
            <a:endParaRPr lang="en-GB" dirty="0"/>
          </a:p>
        </p:txBody>
      </p:sp>
    </p:spTree>
    <p:extLst>
      <p:ext uri="{BB962C8B-B14F-4D97-AF65-F5344CB8AC3E}">
        <p14:creationId xmlns:p14="http://schemas.microsoft.com/office/powerpoint/2010/main" val="36537514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457200" y="-99392"/>
            <a:ext cx="8229600" cy="1143000"/>
          </a:xfrm>
        </p:spPr>
        <p:txBody>
          <a:bodyPr/>
          <a:lstStyle/>
          <a:p>
            <a:pPr eaLnBrk="1" hangingPunct="1"/>
            <a:r>
              <a:rPr lang="en-AU" sz="4000" b="1" dirty="0">
                <a:solidFill>
                  <a:srgbClr val="4E75B9"/>
                </a:solidFill>
                <a:latin typeface="Calibri"/>
                <a:cs typeface="Calibri"/>
              </a:rPr>
              <a:t>Causes/Determinants</a:t>
            </a:r>
            <a:r>
              <a:rPr lang="en-AU" sz="4400" b="1" dirty="0">
                <a:solidFill>
                  <a:srgbClr val="4E75B9"/>
                </a:solidFill>
                <a:latin typeface="Calibri"/>
                <a:cs typeface="Calibri"/>
              </a:rPr>
              <a:t/>
            </a:r>
            <a:br>
              <a:rPr lang="en-AU" sz="4400" b="1" dirty="0">
                <a:solidFill>
                  <a:srgbClr val="4E75B9"/>
                </a:solidFill>
                <a:latin typeface="Calibri"/>
                <a:cs typeface="Calibri"/>
              </a:rPr>
            </a:br>
            <a:r>
              <a:rPr lang="en-AU" sz="3200" b="1" i="1" dirty="0">
                <a:solidFill>
                  <a:srgbClr val="4E75B9"/>
                </a:solidFill>
                <a:latin typeface="Calibri"/>
                <a:cs typeface="Calibri"/>
              </a:rPr>
              <a:t>Healthy Trade or Trading Health?</a:t>
            </a:r>
            <a:endParaRPr lang="en-AU" sz="4400" b="1" i="1" dirty="0">
              <a:solidFill>
                <a:srgbClr val="4E75B9"/>
              </a:solidFill>
              <a:latin typeface="Calibri"/>
              <a:cs typeface="Calibri"/>
            </a:endParaRPr>
          </a:p>
        </p:txBody>
      </p:sp>
      <p:sp>
        <p:nvSpPr>
          <p:cNvPr id="28675" name="Rectangle 9"/>
          <p:cNvSpPr>
            <a:spLocks noGrp="1" noChangeArrowheads="1"/>
          </p:cNvSpPr>
          <p:nvPr>
            <p:ph type="body" sz="half" idx="2"/>
          </p:nvPr>
        </p:nvSpPr>
        <p:spPr>
          <a:xfrm>
            <a:off x="4495800" y="764704"/>
            <a:ext cx="4419600" cy="4525963"/>
          </a:xfrm>
        </p:spPr>
        <p:txBody>
          <a:bodyPr/>
          <a:lstStyle/>
          <a:p>
            <a:pPr eaLnBrk="1" hangingPunct="1">
              <a:lnSpc>
                <a:spcPct val="80000"/>
              </a:lnSpc>
            </a:pPr>
            <a:endParaRPr lang="en-AU" sz="1400" dirty="0">
              <a:solidFill>
                <a:schemeClr val="tx2"/>
              </a:solidFill>
              <a:latin typeface="Arial" charset="0"/>
            </a:endParaRPr>
          </a:p>
          <a:p>
            <a:pPr eaLnBrk="1" hangingPunct="1">
              <a:lnSpc>
                <a:spcPct val="80000"/>
              </a:lnSpc>
            </a:pPr>
            <a:r>
              <a:rPr lang="en-AU" sz="1600" dirty="0">
                <a:solidFill>
                  <a:srgbClr val="C00000"/>
                </a:solidFill>
                <a:latin typeface="Cambria" charset="0"/>
              </a:rPr>
              <a:t>The WTO welcomed the nation, with a population of about 193,000</a:t>
            </a:r>
            <a:r>
              <a:rPr lang="en-AU" sz="1400" dirty="0">
                <a:solidFill>
                  <a:srgbClr val="C00000"/>
                </a:solidFill>
                <a:latin typeface="Cambria" charset="0"/>
              </a:rPr>
              <a:t> </a:t>
            </a:r>
            <a:r>
              <a:rPr lang="en-AU" sz="1600" dirty="0">
                <a:solidFill>
                  <a:srgbClr val="C00000"/>
                </a:solidFill>
                <a:latin typeface="Cambria" charset="0"/>
              </a:rPr>
              <a:t>once Samoa agreed to end its ban on the fatty poultry scraps and impose import tariffs instead. </a:t>
            </a:r>
            <a:r>
              <a:rPr lang="en-AU" sz="1400" dirty="0">
                <a:solidFill>
                  <a:schemeClr val="tx2"/>
                </a:solidFill>
                <a:latin typeface="Arial" charset="0"/>
              </a:rPr>
              <a:t>That’s good news for U.S. turkey farmers, who will regain a market for the low-value trimmings that often end up in pet food, says Roman </a:t>
            </a:r>
            <a:r>
              <a:rPr lang="en-AU" sz="1400" dirty="0" err="1">
                <a:solidFill>
                  <a:schemeClr val="tx2"/>
                </a:solidFill>
                <a:latin typeface="Arial" charset="0"/>
              </a:rPr>
              <a:t>Grynberg</a:t>
            </a:r>
            <a:r>
              <a:rPr lang="en-AU" sz="1400" dirty="0">
                <a:solidFill>
                  <a:schemeClr val="tx2"/>
                </a:solidFill>
                <a:latin typeface="Arial" charset="0"/>
              </a:rPr>
              <a:t>, a trade official for the Pacific region until 2009.</a:t>
            </a:r>
          </a:p>
          <a:p>
            <a:pPr eaLnBrk="1" hangingPunct="1">
              <a:lnSpc>
                <a:spcPct val="80000"/>
              </a:lnSpc>
            </a:pPr>
            <a:endParaRPr lang="en-AU" sz="1400" dirty="0">
              <a:solidFill>
                <a:schemeClr val="tx2"/>
              </a:solidFill>
              <a:latin typeface="Arial" charset="0"/>
            </a:endParaRPr>
          </a:p>
          <a:p>
            <a:pPr eaLnBrk="1" hangingPunct="1">
              <a:lnSpc>
                <a:spcPct val="80000"/>
              </a:lnSpc>
            </a:pPr>
            <a:r>
              <a:rPr lang="en-AU" sz="1400" dirty="0">
                <a:solidFill>
                  <a:schemeClr val="tx2"/>
                </a:solidFill>
                <a:latin typeface="Arial" charset="0"/>
              </a:rPr>
              <a:t>For Samoa, one of the world’s most obese nations, the deal is a mixed blessing. </a:t>
            </a:r>
            <a:r>
              <a:rPr lang="en-AU" sz="1800" dirty="0">
                <a:solidFill>
                  <a:srgbClr val="C00000"/>
                </a:solidFill>
                <a:latin typeface="Cambria" charset="0"/>
              </a:rPr>
              <a:t>“These are the contradictions we have to face—where health is compromised for the sake of trade and development,” says </a:t>
            </a:r>
            <a:r>
              <a:rPr lang="en-AU" sz="1800" dirty="0" err="1">
                <a:solidFill>
                  <a:srgbClr val="C00000"/>
                </a:solidFill>
                <a:latin typeface="Cambria" charset="0"/>
              </a:rPr>
              <a:t>Palanitina</a:t>
            </a:r>
            <a:r>
              <a:rPr lang="en-AU" sz="1800" dirty="0">
                <a:solidFill>
                  <a:srgbClr val="C00000"/>
                </a:solidFill>
                <a:latin typeface="Cambria" charset="0"/>
              </a:rPr>
              <a:t> </a:t>
            </a:r>
            <a:r>
              <a:rPr lang="en-AU" sz="1800" dirty="0" err="1">
                <a:solidFill>
                  <a:srgbClr val="C00000"/>
                </a:solidFill>
                <a:latin typeface="Cambria" charset="0"/>
              </a:rPr>
              <a:t>Tupuimatagi</a:t>
            </a:r>
            <a:r>
              <a:rPr lang="en-AU" sz="1800" dirty="0">
                <a:solidFill>
                  <a:srgbClr val="C00000"/>
                </a:solidFill>
                <a:latin typeface="Cambria" charset="0"/>
              </a:rPr>
              <a:t> </a:t>
            </a:r>
            <a:r>
              <a:rPr lang="en-AU" sz="1800" dirty="0" err="1">
                <a:solidFill>
                  <a:srgbClr val="C00000"/>
                </a:solidFill>
                <a:latin typeface="Cambria" charset="0"/>
              </a:rPr>
              <a:t>Toelupe</a:t>
            </a:r>
            <a:r>
              <a:rPr lang="en-AU" sz="1800" dirty="0">
                <a:solidFill>
                  <a:srgbClr val="C00000"/>
                </a:solidFill>
                <a:latin typeface="Cambria" charset="0"/>
              </a:rPr>
              <a:t>, Samoa’s Director general of health</a:t>
            </a:r>
            <a:r>
              <a:rPr lang="en-AU" sz="1400" dirty="0">
                <a:solidFill>
                  <a:schemeClr val="tx2"/>
                </a:solidFill>
                <a:latin typeface="Arial" charset="0"/>
              </a:rPr>
              <a:t>. </a:t>
            </a:r>
          </a:p>
          <a:p>
            <a:pPr eaLnBrk="1" hangingPunct="1">
              <a:lnSpc>
                <a:spcPct val="80000"/>
              </a:lnSpc>
            </a:pPr>
            <a:endParaRPr lang="en-AU" sz="1400" dirty="0">
              <a:solidFill>
                <a:schemeClr val="tx2"/>
              </a:solidFill>
              <a:latin typeface="Arial" charset="0"/>
            </a:endParaRPr>
          </a:p>
          <a:p>
            <a:pPr eaLnBrk="1" hangingPunct="1">
              <a:lnSpc>
                <a:spcPct val="80000"/>
              </a:lnSpc>
            </a:pPr>
            <a:r>
              <a:rPr lang="en-AU" sz="1400" dirty="0">
                <a:solidFill>
                  <a:schemeClr val="tx2"/>
                </a:solidFill>
                <a:latin typeface="Arial" charset="0"/>
              </a:rPr>
              <a:t>The U.S. food industry sees the issue differently. “We feel it’s the consumers’ right to determine what foods they wish to consume, not the government’s,” says James H. Sumner, president of the USA Poultry &amp; Egg Export Council.</a:t>
            </a:r>
          </a:p>
          <a:p>
            <a:pPr eaLnBrk="1" hangingPunct="1">
              <a:lnSpc>
                <a:spcPct val="80000"/>
              </a:lnSpc>
              <a:buFontTx/>
              <a:buNone/>
            </a:pPr>
            <a:endParaRPr lang="en-AU" sz="1400" dirty="0">
              <a:solidFill>
                <a:schemeClr val="tx2"/>
              </a:solidFill>
              <a:latin typeface="Arial" charset="0"/>
            </a:endParaRPr>
          </a:p>
          <a:p>
            <a:pPr eaLnBrk="1" hangingPunct="1">
              <a:lnSpc>
                <a:spcPct val="80000"/>
              </a:lnSpc>
            </a:pPr>
            <a:r>
              <a:rPr lang="en-AU" sz="1600" i="1" dirty="0">
                <a:solidFill>
                  <a:schemeClr val="tx2"/>
                </a:solidFill>
                <a:latin typeface="Arial" charset="0"/>
              </a:rPr>
              <a:t>Bloomberg Business week Nov 22, 2011</a:t>
            </a:r>
          </a:p>
        </p:txBody>
      </p:sp>
      <p:pic>
        <p:nvPicPr>
          <p:cNvPr id="28676" name="Picture 7" descr="Samoa has agreed to end its ban on turkey 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4310063"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
          <p:cNvSpPr>
            <a:spLocks noChangeArrowheads="1"/>
          </p:cNvSpPr>
          <p:nvPr/>
        </p:nvSpPr>
        <p:spPr bwMode="auto">
          <a:xfrm>
            <a:off x="971600" y="486916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3200" b="1" i="1" dirty="0">
                <a:solidFill>
                  <a:srgbClr val="993300"/>
                </a:solidFill>
                <a:latin typeface="Cambria" charset="0"/>
              </a:rPr>
              <a:t>Turkey tail </a:t>
            </a:r>
            <a:endParaRPr lang="en-US" sz="3200" dirty="0"/>
          </a:p>
        </p:txBody>
      </p:sp>
    </p:spTree>
    <p:extLst>
      <p:ext uri="{BB962C8B-B14F-4D97-AF65-F5344CB8AC3E}">
        <p14:creationId xmlns:p14="http://schemas.microsoft.com/office/powerpoint/2010/main" val="15185046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99392"/>
            <a:ext cx="8229600" cy="1143000"/>
          </a:xfrm>
        </p:spPr>
        <p:txBody>
          <a:bodyPr/>
          <a:lstStyle/>
          <a:p>
            <a:r>
              <a:rPr lang="en-AU" sz="4000" b="1" dirty="0" smtClean="0">
                <a:solidFill>
                  <a:srgbClr val="4E75B9"/>
                </a:solidFill>
                <a:latin typeface="Calibri"/>
                <a:cs typeface="Calibri"/>
              </a:rPr>
              <a:t>Healthy Trade or Trading Health? </a:t>
            </a:r>
            <a:endParaRPr lang="en-AU" sz="5400" b="1" i="1" dirty="0">
              <a:solidFill>
                <a:srgbClr val="4E75B9"/>
              </a:solidFill>
              <a:latin typeface="Calibri"/>
              <a:cs typeface="Calibri"/>
            </a:endParaRPr>
          </a:p>
        </p:txBody>
      </p:sp>
      <p:sp>
        <p:nvSpPr>
          <p:cNvPr id="29699" name="Text Placeholder 4"/>
          <p:cNvSpPr>
            <a:spLocks noGrp="1"/>
          </p:cNvSpPr>
          <p:nvPr>
            <p:ph type="body" sz="half" idx="1"/>
          </p:nvPr>
        </p:nvSpPr>
        <p:spPr>
          <a:xfrm>
            <a:off x="228600" y="1623417"/>
            <a:ext cx="4800600" cy="3533775"/>
          </a:xfrm>
        </p:spPr>
        <p:txBody>
          <a:bodyPr/>
          <a:lstStyle/>
          <a:p>
            <a:r>
              <a:rPr lang="en-AU" sz="2800" dirty="0">
                <a:latin typeface="Cambria" charset="0"/>
              </a:rPr>
              <a:t>We only sell 5% of mutton flap to the pacific, most goes to China </a:t>
            </a:r>
          </a:p>
          <a:p>
            <a:pPr>
              <a:buFontTx/>
              <a:buNone/>
            </a:pPr>
            <a:r>
              <a:rPr lang="en-AU" sz="2400" i="1" dirty="0">
                <a:latin typeface="Cambria" charset="0"/>
              </a:rPr>
              <a:t>      NZ Meat Industry</a:t>
            </a:r>
          </a:p>
          <a:p>
            <a:r>
              <a:rPr lang="en-AU" sz="2400" dirty="0">
                <a:latin typeface="Cambria" charset="0"/>
              </a:rPr>
              <a:t>I have figured out that the only way to prevent myself from eating mutton flap is for it not to be served ….. </a:t>
            </a:r>
            <a:r>
              <a:rPr lang="en-AU" sz="2400" i="1" dirty="0" err="1">
                <a:latin typeface="Cambria" charset="0"/>
              </a:rPr>
              <a:t>Govt</a:t>
            </a:r>
            <a:r>
              <a:rPr lang="en-AU" sz="2400" i="1" dirty="0">
                <a:latin typeface="Cambria" charset="0"/>
              </a:rPr>
              <a:t> Leader  </a:t>
            </a:r>
          </a:p>
        </p:txBody>
      </p:sp>
      <p:pic>
        <p:nvPicPr>
          <p:cNvPr id="29700" name="c018b7f0-71d1-441c-b0a7-5d7005f78c75" descr="EB2049FBF135A24FAA6BF35A8F278CDF@uo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68144" y="1556792"/>
            <a:ext cx="3199656" cy="2399742"/>
          </a:xfrm>
          <a:noFill/>
        </p:spPr>
      </p:pic>
      <p:sp>
        <p:nvSpPr>
          <p:cNvPr id="29701" name="AutoShape 6" descr="data:image/jpeg;base64,/9j/4AAQSkZJRgABAQAAAQABAAD/2wCEAAkGBxQSEhUUExQUFBUXFRUUFBQUGBYVFBQUFBUWFhQUFBQYHCggGBolHBUUITEhJSkrLi4uFx8zODMsNygtLisBCgoKDg0OGBAQGiwkHBwsLCwsLCwsLCwsLCwsLCwsLCwsLCwsLCwsLCwsLCwsLCwsLCwsLCwsLCwsLDcsLCssK//AABEIALcBFAMBIgACEQEDEQH/xAAbAAAABwEAAAAAAAAAAAAAAAAAAQIDBAUGB//EAD8QAAEDAgQDBgMFBwMEAwAAAAEAAhEDIQQFEjFBUXEGEyJhgZEyobFCUpLB0QcUI3KC8PEzYuEVQ6PSFmOy/8QAGQEAAwEBAQAAAAAAAAAAAAAAAAEDAgQF/8QAIBEBAQACAwEBAQEBAQAAAAAAAAECEQMSITFBUWEUE//aAAwDAQACEQMRAD8AvXOTZcluTZQQFybcUspDkA24pBKU5JKZCJRSgUEAJTdQpabqJgbSj1JIRoB2k2StX2Wy4gl59FRZNQ1Ok8FucFUa2nZTyvreMR8xr8ys3j8a0Ayq7tb2nDHFo4Ln+P7RPeeQUbV8WvxmbMHFQauZsWS78uKZxNdzbGyzqq7jRVsYHJWHcCsacW6bFS8HjqjSOIT6s3N07AUNdMgqqwgNN7mH0U7szjw9nmoecjTU1eapijn6sC9BrkxRdIToCsgeDkepNSjlAOhyAcmw5KBQDmpGCkAowgFhyMOSQjCQOakYckBGgz9MmEEKOyCAaeUgpTjdIKYApDkpJcgjZSCllJKASiRlEUwCaenUy9AKCCAQQF7kjPAeassViO6wzid4KidmmeE9VPzTD6mhp48FHNXD1yHOqjiC8g3lZF9RzjABkmwC7Vm2TgtgAfJUFPKNLwSAApzKRbrb8VHZnIHGHVLNHPiUrtRhWVARTiRyUvtJnzaUUWGCbGOSzbse2k8Sfi3R99U6yTVZlxcHKwy2qS4AhTcfhAXam8boYeiQbLVyiXStH2axnd1YNgVo85panArLZdQJc0lbbEYbwNKWNLPHUQqbRAToRaIRronxz0aOESNBBCGlGEYQBQjRhGgCBSg5CEcIAw5KBSNKOEGkUjZBMsRpATkmUbkkpkOUgo0RQCCklKKSUwSiRlEUARTR3ThTR3QC0EEEBp+zJ8JUmtXJJO8KlyTEEHSOKtaxLQZXPy/V+OeM3n2Zvb+QTWV0X1RqqGBwCh5liR3hc/hsFDq9oifCwE9FOTbo3/EDtXkLGk1Gu8SyIo6z4uC0GbY+o6zmlUj6onaFSMWX6kspn2UqmeSi0qtkuk5ZsamX9azKaWpsrYYe9ETwWY7LmRC0+IGmkU8WMvVdWcCbJCiUYpUw6o6C4amt+1p4E8gU5hMU2pOk3HDiuqYZde2nJlljMuu0hGiRpAYRpKNAKRhEjQBo0SOUApGkoEpAtpQQo7IIBtxRSiKJMDREoIigCKSUaIoBJRFGURQCXJninnJlALRokEBcZCySY5q4zYQxZ7K8b3RKm5ljC+kSFz8sdHHfGC7TkmppHFOYBooUiYklO08C6s+TwKvP+nsa3xxAU4r+ueY7Gl7iT7KKSCtLnlShqhrR6LPPogmyo0h1gRspeDkwo1RjgdlKwx0oqW2z7MP8YaFrc6ZNIgcQsX2PB16itdm1UkCEsYL5WK7SNLXN8Rd4BO/hI4H0hU2XZm6jUD7kbETBIO8ea1XaDB94NYFwIPmOayOJoQvWwvbCPOzx1lW6wGZ0qw8LhPI2/wAKYRG65ayo5hlpII5LVZF2lkhlbY2DuLfPooZ8bUyahGEHNgx/fkUQUVCkaSjQZSNJRoBQKSSgUQSCRSNkEliCQMuKCIlEtAZSSjSUACiKUxhcYAJJ2AEk9AFZ0ckcL1XNpD7pINT8PD1RoKlKpUi4w0T/AHzV1UwVClDiS7iA4jSfNwbeEMZidQhpYWixpxDY8g28rcw2xctKaq2nTaXVX6QNwAd+QJF/KAfzVZgMxpVahpgOab6JIOqATBgCCovaPJsS5wcGsIgEU6ZJc1vCQ7jF4nkqfKXVBWb4btNw4EEeRESFecWOk+1tawII3ukk87pK5VoNT6D5bCr1Ny7eFjObjfHdZKZuM7qo4QoWYYx1TjZSO0TQ2oqarUtuuWOvaJWo3UdzISq1QyodVx5rcK5JXeCLpFFoJVe6qrXs9S1vFiY4BOsytdkzdAFt1dYp8wouHpAkWiE/WcBqJLWhomXnS31P5Bb4pup8uXgUaDn7CRxPADzKo8blVMu+IxNw0fIE/oo+a9onElrawiNqdmHpZQqedMb4iS5w+yNifM8l6GGPX9cOWVq4OUYamBLAXRPjOq3EmbBVuIwuEJ+Es/3MJt/SZCp8ZnLnkybnf8mjkFFp1H1HaWhzncmgkrZadKy0A0g3vA8tENdGklv3XCT7pxzSNxCymV5RiBdzhSHInU78It81psNiCwQ+prHHU0fqo5cW/jeOejiMFQ8xx4afBoAiSXun2aL+6rqHaNodpf4gba2jSG+ccUf8+Wtn/wCuO9L4I0gOBggggiQRcEcwjJUFQcUpqblOApBIpGyCQxyCNBHJSmUy7YE9AT9EdftVSYf4VGm3zI1H3dKYd26eNyqzjyYvJExmX1XbU6h/pIHvCeOX92NVaf5KficepFmj3VFX7evdbYJWH7UA73PmiYX9K5/wvNO2Xdgsw7RS4GPiPVxuVkame1C6S4nqtRia1Ov/AK4ZB2hrQY56jf2VJj8goPnuHvadmi9QO83baR6lXkxTtpvD9pSPi8TeI/Qp5naVg4PsZG0+U81kcZSfSfpdpPmw6h0PIpym2Uj0uqnamqXWNi6TO56la3BYinVa2o5rtenTLS0GPMkLF5fkz3wYgfeIgenNbnLsDDWta0ucfhAE7buI/Wyxll4pjPVrhsra9sxU/HT4eicfkzAAf4l5tqbNgD93zUvBZd3btVSsGOgjgd2kHxE+fJS8wo0qmgCqPC0BoaWkdTNzsoWq6v8AFWzJmcqvuP8A0SHZU0GQKo/qaJ/8av24QgWv0j6Juqy0x+iQ+M9mOU0ag8bHn+qD76FTUeylJzobSqm8XrwOcWoErcYKgXu0jYAuN4t1V1k5IJ8AaALXgASLi3z4rPSNd65jh+yOHqEt7t8gEwMQXTBv/wBkQqt+R4Sf9IkczinCf/Cuh4fLqFKo5/eEuOrVqe02d8Q0xbjxVG7sfSeZo1tJEQHOD2/JoKNQ95Mi/IMJMGg4QJM4p0gcDHd7K47N5fQoO1U6BE8TVdVt0LQp9Ts6QO5rBwm1Oq3YHm1wN23MtPWJEpzso4d/UoaHa2+F4eNMObAEEE7iCPIyjRWpxeHm1Mk8IDpPsouaZTrY5hplpcNzrlp5kFsLb4Kh3TrNaDOklzjP/wCbBRM8qNa93eECYtqtccPD5Jzy7ZvvjhGaZPUoH+I0tB+F19Lv5XcVU4gRsF3DFYnDuphjtJAfIEmAYMmeO+2yp6/ZijUa51Dui6DAkSDwg6RHqrzll+sXhs90weT9n2OGrEPI/wDrb4fd539FdNx9KgNNJjWj/bcnqdyqDMTXY4seXtIMOaSbFQW13Drz3V9yIWVpq+bEMlxuTYeSpMXm7jxVdVquduSUwWyl3ExS2Y0uv6H0R1KxUTCMhxHO6fcEdqfWNh2CzW7sO6Dq8VIOi7h8TATxI2HMLTUqtOqdLDD9tJ4kcL7FcmDi0ggwQQQRuCLgrTYnEmvS/eaZ01WR37PvRtWb+fvzUrjK1LprwEoKFlWY/vFIVD8QtU/m+96x7ypkqNmldnmFEksKNAc/zbEtfD2jST8QGxPOOCqn1SnsUdhx3MKOWjiY6mF2bc+iNZTjMQQktLec+n58U6ynOyzppMp5wdMOE8uYTFTM3RDZj++SS+iGmCRPLeOvJPUMIDsfYT9Ueg/k9M1SGaWwTMAchu48V0Ls5l9IFzdDfgkEgTII4qjyXLhSbJu4jjwHKFfZQ+KrfPU33afzhT5MvyN4QjF4cmYE3iBv4S6D7O+SlY7FtoU9LXFriBJbGp0cNR+Fg5i5M7bqW7DB5Ii0gu8wBO/oVQ4vBVaoDyPFF2mxveyhbp08eG/f4rzmz2EuadPmAC78TgXfNQh2p1PAqPqQTBJDXATxgosfgapBaKb52+EpeTfs9xNczUApM87ujol4pd7bHCVKlHS5rwWETI3I4eA2P9JB67HUYOsKrQTEkamlt2vA48/K4B4G6gZZlDMNQFI1O80iBrAJjlZR6OE7s66RhoJc5m41WMsm4kAg9GpbPPHcW2CIpio6Wgd3MuI0iSJk8ALT6qnrZzVktozLhaoWhzr8W0jZreMuknkEvO6HfAMbABawv5ASHHbibq1wlAR4Xx5CBHXii1njx82xOYdmcwqAubjHh2+k/wAMdP4cAeyxOKxGYYV8ONUkHZze8afW5j2XdCYBvMKhxgLnEn0WVEbstnne02E6gCYc1wIGoCS0arh3IGZ4HgrWnSDaupu5LXaj920Ej00+irv3DUATz2nlzU5mK/hOabGSy/AeJ2/LwytSp8mP6b7XZ4MPiGNcQ99RwFGiDDnn7zvuUxF33NoAPCuxWKqV3nxS4/EaIFOmOBio4a3bBRm4Cn3j6xBNR4Ac9xkwAAAJ2FpjmrvLw3TDfUcVnamOGopK/Z6RPePB5HxD33Vbi8LWoQXXHB4vH9W4W4dT8lHxTGaS11wRBB5I2bK4ulRxbAXtmo0adWxIEESee/lHRVdTsO10aajhYEy3UASJAER5LQ4eh3OIphk6Xip6ENBgk2uRt1WjwNEBzmRMBsdZAPyI9lXHOyOblwkycNx+X924gmYnyTOE0HwkQ7hOzvLyK6B+0bJtFbW0eF41dHfa/X1XOMZSuuuezbl0XWaGmdiDPMJVRoIkbH+4RUa2saXfEOP3h+qPDC5bzMjrxR9JHe1PZZizSqB3DZw4FpEEFKxNODCiuWbA0mXVDgsRocZpvAILdnU3bOHmPqFsC4T4XBwmxHHb9QsDhnnEUTS3qU/HS5nYOYOoA9QFbdjcWSHMcfF8QB3tbbhaFjPHzbWN1WraUElqCgo5c8iC53r5+SgA6jJ9hw8gnsTV1WGwPzhKoMPQLrSO0KadditNmXP3uXRRK1SbAmNuvMp2hST0R3D0581qciwP2jsNhzVblODm52Fyuhdnuzzq1MPmGkn3H5IzvXHYx9ulanMK+HtPJzT87rcYXsjSHxST5qzoZLSbs0ewXJtbSjZR0vO8WJ6AkO+RUHEYXS8NcQ0l2gTYE/Z8WwkbTutGKcVCOo9zH5qDmWA7+nAjUG8dnN+64GxG6xlNrcWfW+mabAz4w6B9pviHq3cKbSxjDYPaTymD7LHsr4jDGN2j7NQOc0fyvFwOsqfh+0D6kzQY/TBJbUgRy+CbkLLps37Kv8RgWxNxPrJ6G4VdVBhzWbxc8GkjwN83G5AHLzCl0KGIrgPqltFkDwsBc+OGkuED8J6q3w+DaA3S0BrZIm518XOJN3eaJE885PFG5hNLUWuDgXS2NLnAEQWT8Vot5QlUqdMBr2u7wObIcNhfYf8AKuq1MEFpA4xImP7gLHZthKtFxqMdE7xdpPMg7/I/VOz9Lizmutul7UqDT/lIwuG7w24AmTyG/wBVm/8A5I/Rpeym7kZc0jyiD9VY5fjsRXAYwNpt+04CSb8C6APUFZWuP+xMq0gHhoPicbDjzPQAbkqI8POIbS0ODC1xc+JBcXN0X4GC63Iq9wmDDL0vG8/HUd4vd1geggeXFSKLdFh16k7kwtSOfk5N+RnzgxJa9xDxuzaRwe0ncEeoKfoPpt2Gk8eJ9Sh2gy9zzILyR8JG4/li5HzWZqZjWpeEkOBIA1scXA8ILSPO0LNml8MpnPrUfvzCJDi7+UEpGdtZTJ1OiANR4SeEcegWeOOr69MN12PgpveTbf4gFcZXlUuFSu57nni8hz54wB4WegnzRJsXWPtpWWsNQTpLA3xQfiBMtGrgDBNuEq+o0gXAwJ1TPGLlE14DQGiBIgDrP5IYd/5/kqSacmeXa7VfbnBipQB4td8jb6wuL5nhYJXec5YDReDxaY6i4+i43nLJP9+q6uK7mnNn9ZOq0tIcN2mf1HtKfxAmHDjcfUJysxM4cxNM9W9OIVCSah1tD+Js7+Yb/r6qG9qnYAWcznceR2Uaq1KgxQrGm8OG4M/8Le9mWUnvNZo0lwIcZtrAvbhMg+ZWAepeV5lUpHS1xDS4Et4EjiVih1hmXlw1MLYN4JggxcIk1ldfVSaZFxNuE8EFPq3K441kAD190442jhxQcZckVt9I9eqttkKLZM+yssHSkqHTbFlb4ABokpwqtHPDGtYPtG/QXPsPquvdhQDg6RHJxPUuJ/NcIfi9Tnu5DQ3q43P1XUewvaAUmtpOPgcJH+0gxPSwRyTtj4MLq+ukEowmqTgRIMjgQjc9cboV2P8AC+fX5SkVq7GQRBIe7UJvpbqdt6BOY5uo+n+VUZvUa00gbOc4tkWv3ZJ+Qj+opHjN3SPmeKqYkww6SIIDGNfUaJuHknSyRwLgfJFgMqqta8OrEFwEO/hlzImYAYRcGNzsrAAsAaG6AADp23Ek+Z80nWs7dExkmkAYHEsktxAqXFntBEAG1o5j2V/2exdV4cyq0Nc28tksc07EEjrbeygNcgcS5oMOLdrjeCYMJ7LLDc8WtaqBJJsJJPkLlVhxT6x1NinT4E3LujfzMeqhPbVAipVDmnwNAEOeS6xc6L+EcP8AhS6LxYWHIJWs48f6azDL2vlwhpO0MZHWA36lRWCs0QKurkCCAPYfmrWuRaZ9EXfMaElNSJ2T4l5AY5oO9xYDY7FG541TNvyVTicXbU2QQREbp01ZpEXu11zazgfnLgFqVLPDVPnOy86aLWlgN6tSdEjcMaLuPsFAzChTq1TUMyQGi5gAEmYEXvuklzabQwWgDcR6eSOkUbbmEiNisFULi5mKq05DRpAaWDSI23vc8d0xSr16P+oO+b96mIc2Lzp+10CsnuUKvVj1/ufqlvTXWWaWGFxALWwZGkuBF5Gkwfop2GZv5D6k/oqfLH6qYgabvEeYfBIHIxPqr+i/ePL6A/mtuazV0TUaHNg9FxPPxpqPbyJjq3cerY9l22rVa1pJXFe2Zms5zePjHUEn6GF0cP6hyM7UdKi127Ebi4R6/wBQhKptlIy+oHPB+8COh5e6dxlOb8bz1HFV1N2h1tiQR5EXVpmRtrbxh4+jx8/kiF+qt7UyWqS54O3so9R3T3WbDWmAzd9NmkExKNUgM8z0mEEeEkjwt1cTZv5lN0GcUvEO1Ot8IsB5BLATaLpC6cxmJgQOvrwTWqFDrOk/NG9QaSMPU2H+4FW//VCxzSDsXexMqhaUHPS7Hp13IO1paBDrcuC1lDtK1wvH0XA8Hji3irEZ47mUXHHIt2O3OzhjgdJBiCR1IH5qG9wxGl4FqLyfxNgn0tPULnXZDOya+l19TH2OxLBrAP4FosLnNSRU0Na2j4ywENluK8UOsdTdIYPUKOeE+RXDOyyr7EZhpLrl5bALW+NzdyJaJIHnsotHtDTO4cPQ/oqvGvp1nCpR1Uag5OIIJ4MqWtvYqDW74luprZBnX3UPJmfE6mQ1/qFHrr67pnMvlbWliA5msG2rTe14nYpTBr3IhVWXdnKtfSar+6ptFvC5hceLiHOu7ziLALQ4alhjNKk4VHNAL3/FNyANQtw2CXXfxnLOYhUoOdTbAlzQXXtz48/Fw5KHTDdAcPja6KjHcOREdN/NXDdQ2IHp+UqozjLHGH0wSeQ3HR24E8DI6J2McfJJ5TdTEiY2S2UtTS6bAgcdzwj0VOMZWYYdTqSOOjVtxkK4y6nWrQCH02Xlxb3c/UkrGltye7IDwHR4ifutEnqRwU3utbA0Ak7xBvxvz2CsmYJlNsUxc7uMyet7+qZhzdnAcrf8reOKHJyy/FNiQ4kkkmLuk35cbpmnieF/8KT2jw7X+PUGOtcHTfjDrR0uFmS3FAwxz3C1xTFTcj7TCJS6qzPHKfWkos7xrnAkaYJ8wTChU67TVDASXQSQBOkc3n7Pqq/B4LE1WxVqPZTmXE6cO024m7iPJWFXOcLhGd3h2Cq/cviGT96Tdx8ySfNOY7GXJMVsGkAk8HgSLi8CPkhXzhlJpBN+X0WGxWdVqrXPe4w0jwiwaHGC4c7+t91QZ9nTu+qNJjS7TH8oDfyXRhxz9cGed+xrM97S6gQDwhY3Pq2ptN3+wfoVUVswJ4pNXE6qTfIkfOR9VbyTUSn+oD/oUYckO3SWmCstHnNkQpuAr6mFp4W97exUEFKDtJDh0cOYThUVahBt/kckyaQ3gH0v7qxqX9djz/5UZ7Er4DAaglwgkBtbCOUZSCmZNRyj8U68psBZpjhJen2sR1aNvUfVIG2tSw1SqODLrQtFlfYrFVgC2kR5uho+a0TOZfiTSqNeBOkzG0giCPYrZ4DP8KRW72pVb3zS3SKWvuw3R3UEPEwGxw2UzDfswxDviNNvVxP0CmM/ZU7jXYOjHH5yFjK4tTasOdYMYcURWrau87w1f3cao06dMd9tx3TmXdqMPQAFOo8mb1HYVr3nyaXYiG+gVnT/AGWt+1iPw0/1crPBfs2wrbvfUqezB8r/ADS3ifqjp9rzVIaXvqgkhtJ+EpVLE2aHGrqcdr7roGUYJtKnIpim5wBc0SAPLTJDd+BQyzI8Ph70aTGH70S78TpKm1Cs3KfjUn9EXOJmGj1P6Jynq8vc/okiwTlErBksabSG+5n6JQqO5M9z+ibc6yY7woCaazrwG3Ebn9FWYuo4BxOmACTvsBJUwOUbFYYVGOYTZ7S09HCE4HNs3z2nWf8AHUdFraAwdNTh7qNgM3oUnh3eVDE+EBpDrRfgRdZrP8mqYWq6m9pBGxvDhwc08Qqggrpsn4lK1AzGi2JqVXdYP1Kafn9HlVP4VmiCi7krOmttVh+02HY14dSrVZAhhcxjZBBBLwCQLbR7LLYzGOq1H1HXc9znugQJcSTA4C6MYU8kf7qeScZtRy5OUX2I85+SW/Dn2/RFTZv6fRFKUgpLk6WpshIymFOAphqdanGTlIxLT1HRKLufumh8xcHn5J60eX08itAiEEoMRpA2QiIQQQZpzUqnSQQWQnUMNK1fZPsecVqLzFNpAcQRqPID5I0E75jsT2ugZZ2boUCNFMFw+267p58lo6FAgbIILn3b9W1If7s8khzDyQQQDfdnkld2eSCCAIsKQaZQQQAc08k7QYeSCCAadh5F/NEzDeSNBAOupGNky2meSCCAYx+AZVbpqU2vHJwDo6TsqCr2Kwb/APsAfyue35B0IILUGjLOweDB/wBJx8jUdH1VhS7J4Vm2Hp+o1fUoIJW0aiT/ANFogWoUvwM/RR3dnsPEdxTj+UfXdBBLdGorcd2Jw1WToLCfuGADz0rA9puyjsIR4g8PuCLRFoIlBBVwt2nnJrbN1KMFMPpoILbGzJaltCCCIC9PvwTtK4+vVBBaAQRt80aCCC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02" name="AutoShape 8" descr="data:image/jpeg;base64,/9j/4AAQSkZJRgABAQAAAQABAAD/2wCEAAkGBxQSEhUUExQUFBUXFRUUFBQUGBYVFBQUFBUWFhQUFBQYHCggGBolHBUUITEhJSkrLi4uFx8zODMsNygtLisBCgoKDg0OGBAQGiwkHBwsLCwsLCwsLCwsLCwsLCwsLCwsLCwsLCwsLCwsLCwsLCwsLCwsLCwsLCwsLDcsLCssK//AABEIALcBFAMBIgACEQEDEQH/xAAbAAAABwEAAAAAAAAAAAAAAAAAAQIDBAUGB//EAD8QAAEDAgQDBgMFBwMEAwAAAAEAAhEDIQQFEjFBUXEGEyJhgZEyobFCUpLB0QcUI3KC8PEzYuEVQ6PSFmOy/8QAGQEAAwEBAQAAAAAAAAAAAAAAAAEDAgQF/8QAIBEBAQACAwEBAQEBAQAAAAAAAAECEQMSITFBUWEUE//aAAwDAQACEQMRAD8AvXOTZcluTZQQFybcUspDkA24pBKU5JKZCJRSgUEAJTdQpabqJgbSj1JIRoB2k2StX2Wy4gl59FRZNQ1Ok8FucFUa2nZTyvreMR8xr8ys3j8a0Ayq7tb2nDHFo4Ln+P7RPeeQUbV8WvxmbMHFQauZsWS78uKZxNdzbGyzqq7jRVsYHJWHcCsacW6bFS8HjqjSOIT6s3N07AUNdMgqqwgNN7mH0U7szjw9nmoecjTU1eapijn6sC9BrkxRdIToCsgeDkepNSjlAOhyAcmw5KBQDmpGCkAowgFhyMOSQjCQOakYckBGgz9MmEEKOyCAaeUgpTjdIKYApDkpJcgjZSCllJKASiRlEUwCaenUy9AKCCAQQF7kjPAeassViO6wzid4KidmmeE9VPzTD6mhp48FHNXD1yHOqjiC8g3lZF9RzjABkmwC7Vm2TgtgAfJUFPKNLwSAApzKRbrb8VHZnIHGHVLNHPiUrtRhWVARTiRyUvtJnzaUUWGCbGOSzbse2k8Sfi3R99U6yTVZlxcHKwy2qS4AhTcfhAXam8boYeiQbLVyiXStH2axnd1YNgVo85panArLZdQJc0lbbEYbwNKWNLPHUQqbRAToRaIRronxz0aOESNBBCGlGEYQBQjRhGgCBSg5CEcIAw5KBSNKOEGkUjZBMsRpATkmUbkkpkOUgo0RQCCklKKSUwSiRlEUARTR3ThTR3QC0EEEBp+zJ8JUmtXJJO8KlyTEEHSOKtaxLQZXPy/V+OeM3n2Zvb+QTWV0X1RqqGBwCh5liR3hc/hsFDq9oifCwE9FOTbo3/EDtXkLGk1Gu8SyIo6z4uC0GbY+o6zmlUj6onaFSMWX6kspn2UqmeSi0qtkuk5ZsamX9azKaWpsrYYe9ETwWY7LmRC0+IGmkU8WMvVdWcCbJCiUYpUw6o6C4amt+1p4E8gU5hMU2pOk3HDiuqYZde2nJlljMuu0hGiRpAYRpKNAKRhEjQBo0SOUApGkoEpAtpQQo7IIBtxRSiKJMDREoIigCKSUaIoBJRFGURQCXJninnJlALRokEBcZCySY5q4zYQxZ7K8b3RKm5ljC+kSFz8sdHHfGC7TkmppHFOYBooUiYklO08C6s+TwKvP+nsa3xxAU4r+ueY7Gl7iT7KKSCtLnlShqhrR6LPPogmyo0h1gRspeDkwo1RjgdlKwx0oqW2z7MP8YaFrc6ZNIgcQsX2PB16itdm1UkCEsYL5WK7SNLXN8Rd4BO/hI4H0hU2XZm6jUD7kbETBIO8ea1XaDB94NYFwIPmOayOJoQvWwvbCPOzx1lW6wGZ0qw8LhPI2/wAKYRG65ayo5hlpII5LVZF2lkhlbY2DuLfPooZ8bUyahGEHNgx/fkUQUVCkaSjQZSNJRoBQKSSgUQSCRSNkEliCQMuKCIlEtAZSSjSUACiKUxhcYAJJ2AEk9AFZ0ckcL1XNpD7pINT8PD1RoKlKpUi4w0T/AHzV1UwVClDiS7iA4jSfNwbeEMZidQhpYWixpxDY8g28rcw2xctKaq2nTaXVX6QNwAd+QJF/KAfzVZgMxpVahpgOab6JIOqATBgCCovaPJsS5wcGsIgEU6ZJc1vCQ7jF4nkqfKXVBWb4btNw4EEeRESFecWOk+1tawII3ukk87pK5VoNT6D5bCr1Ny7eFjObjfHdZKZuM7qo4QoWYYx1TjZSO0TQ2oqarUtuuWOvaJWo3UdzISq1QyodVx5rcK5JXeCLpFFoJVe6qrXs9S1vFiY4BOsytdkzdAFt1dYp8wouHpAkWiE/WcBqJLWhomXnS31P5Bb4pup8uXgUaDn7CRxPADzKo8blVMu+IxNw0fIE/oo+a9onElrawiNqdmHpZQqedMb4iS5w+yNifM8l6GGPX9cOWVq4OUYamBLAXRPjOq3EmbBVuIwuEJ+Es/3MJt/SZCp8ZnLnkybnf8mjkFFp1H1HaWhzncmgkrZadKy0A0g3vA8tENdGklv3XCT7pxzSNxCymV5RiBdzhSHInU78It81psNiCwQ+prHHU0fqo5cW/jeOejiMFQ8xx4afBoAiSXun2aL+6rqHaNodpf4gba2jSG+ccUf8+Wtn/wCuO9L4I0gOBggggiQRcEcwjJUFQcUpqblOApBIpGyCQxyCNBHJSmUy7YE9AT9EdftVSYf4VGm3zI1H3dKYd26eNyqzjyYvJExmX1XbU6h/pIHvCeOX92NVaf5KficepFmj3VFX7evdbYJWH7UA73PmiYX9K5/wvNO2Xdgsw7RS4GPiPVxuVkame1C6S4nqtRia1Ov/AK4ZB2hrQY56jf2VJj8goPnuHvadmi9QO83baR6lXkxTtpvD9pSPi8TeI/Qp5naVg4PsZG0+U81kcZSfSfpdpPmw6h0PIpym2Uj0uqnamqXWNi6TO56la3BYinVa2o5rtenTLS0GPMkLF5fkz3wYgfeIgenNbnLsDDWta0ucfhAE7buI/Wyxll4pjPVrhsra9sxU/HT4eicfkzAAf4l5tqbNgD93zUvBZd3btVSsGOgjgd2kHxE+fJS8wo0qmgCqPC0BoaWkdTNzsoWq6v8AFWzJmcqvuP8A0SHZU0GQKo/qaJ/8av24QgWv0j6Juqy0x+iQ+M9mOU0ag8bHn+qD76FTUeylJzobSqm8XrwOcWoErcYKgXu0jYAuN4t1V1k5IJ8AaALXgASLi3z4rPSNd65jh+yOHqEt7t8gEwMQXTBv/wBkQqt+R4Sf9IkczinCf/Cuh4fLqFKo5/eEuOrVqe02d8Q0xbjxVG7sfSeZo1tJEQHOD2/JoKNQ95Mi/IMJMGg4QJM4p0gcDHd7K47N5fQoO1U6BE8TVdVt0LQp9Ts6QO5rBwm1Oq3YHm1wN23MtPWJEpzso4d/UoaHa2+F4eNMObAEEE7iCPIyjRWpxeHm1Mk8IDpPsouaZTrY5hplpcNzrlp5kFsLb4Kh3TrNaDOklzjP/wCbBRM8qNa93eECYtqtccPD5Jzy7ZvvjhGaZPUoH+I0tB+F19Lv5XcVU4gRsF3DFYnDuphjtJAfIEmAYMmeO+2yp6/ZijUa51Dui6DAkSDwg6RHqrzll+sXhs90weT9n2OGrEPI/wDrb4fd539FdNx9KgNNJjWj/bcnqdyqDMTXY4seXtIMOaSbFQW13Drz3V9yIWVpq+bEMlxuTYeSpMXm7jxVdVquduSUwWyl3ExS2Y0uv6H0R1KxUTCMhxHO6fcEdqfWNh2CzW7sO6Dq8VIOi7h8TATxI2HMLTUqtOqdLDD9tJ4kcL7FcmDi0ggwQQQRuCLgrTYnEmvS/eaZ01WR37PvRtWb+fvzUrjK1LprwEoKFlWY/vFIVD8QtU/m+96x7ypkqNmldnmFEksKNAc/zbEtfD2jST8QGxPOOCqn1SnsUdhx3MKOWjiY6mF2bc+iNZTjMQQktLec+n58U6ynOyzppMp5wdMOE8uYTFTM3RDZj++SS+iGmCRPLeOvJPUMIDsfYT9Ueg/k9M1SGaWwTMAchu48V0Ls5l9IFzdDfgkEgTII4qjyXLhSbJu4jjwHKFfZQ+KrfPU33afzhT5MvyN4QjF4cmYE3iBv4S6D7O+SlY7FtoU9LXFriBJbGp0cNR+Fg5i5M7bqW7DB5Ii0gu8wBO/oVQ4vBVaoDyPFF2mxveyhbp08eG/f4rzmz2EuadPmAC78TgXfNQh2p1PAqPqQTBJDXATxgosfgapBaKb52+EpeTfs9xNczUApM87ujol4pd7bHCVKlHS5rwWETI3I4eA2P9JB67HUYOsKrQTEkamlt2vA48/K4B4G6gZZlDMNQFI1O80iBrAJjlZR6OE7s66RhoJc5m41WMsm4kAg9GpbPPHcW2CIpio6Wgd3MuI0iSJk8ALT6qnrZzVktozLhaoWhzr8W0jZreMuknkEvO6HfAMbABawv5ASHHbibq1wlAR4Xx5CBHXii1njx82xOYdmcwqAubjHh2+k/wAMdP4cAeyxOKxGYYV8ONUkHZze8afW5j2XdCYBvMKhxgLnEn0WVEbstnne02E6gCYc1wIGoCS0arh3IGZ4HgrWnSDaupu5LXaj920Ej00+irv3DUATz2nlzU5mK/hOabGSy/AeJ2/LwytSp8mP6b7XZ4MPiGNcQ99RwFGiDDnn7zvuUxF33NoAPCuxWKqV3nxS4/EaIFOmOBio4a3bBRm4Cn3j6xBNR4Ac9xkwAAAJ2FpjmrvLw3TDfUcVnamOGopK/Z6RPePB5HxD33Vbi8LWoQXXHB4vH9W4W4dT8lHxTGaS11wRBB5I2bK4ulRxbAXtmo0adWxIEESee/lHRVdTsO10aajhYEy3UASJAER5LQ4eh3OIphk6Xip6ENBgk2uRt1WjwNEBzmRMBsdZAPyI9lXHOyOblwkycNx+X924gmYnyTOE0HwkQ7hOzvLyK6B+0bJtFbW0eF41dHfa/X1XOMZSuuuezbl0XWaGmdiDPMJVRoIkbH+4RUa2saXfEOP3h+qPDC5bzMjrxR9JHe1PZZizSqB3DZw4FpEEFKxNODCiuWbA0mXVDgsRocZpvAILdnU3bOHmPqFsC4T4XBwmxHHb9QsDhnnEUTS3qU/HS5nYOYOoA9QFbdjcWSHMcfF8QB3tbbhaFjPHzbWN1WraUElqCgo5c8iC53r5+SgA6jJ9hw8gnsTV1WGwPzhKoMPQLrSO0KadditNmXP3uXRRK1SbAmNuvMp2hST0R3D0581qciwP2jsNhzVblODm52Fyuhdnuzzq1MPmGkn3H5IzvXHYx9ulanMK+HtPJzT87rcYXsjSHxST5qzoZLSbs0ewXJtbSjZR0vO8WJ6AkO+RUHEYXS8NcQ0l2gTYE/Z8WwkbTutGKcVCOo9zH5qDmWA7+nAjUG8dnN+64GxG6xlNrcWfW+mabAz4w6B9pviHq3cKbSxjDYPaTymD7LHsr4jDGN2j7NQOc0fyvFwOsqfh+0D6kzQY/TBJbUgRy+CbkLLps37Kv8RgWxNxPrJ6G4VdVBhzWbxc8GkjwN83G5AHLzCl0KGIrgPqltFkDwsBc+OGkuED8J6q3w+DaA3S0BrZIm518XOJN3eaJE885PFG5hNLUWuDgXS2NLnAEQWT8Vot5QlUqdMBr2u7wObIcNhfYf8AKuq1MEFpA4xImP7gLHZthKtFxqMdE7xdpPMg7/I/VOz9Lizmutul7UqDT/lIwuG7w24AmTyG/wBVm/8A5I/Rpeym7kZc0jyiD9VY5fjsRXAYwNpt+04CSb8C6APUFZWuP+xMq0gHhoPicbDjzPQAbkqI8POIbS0ODC1xc+JBcXN0X4GC63Iq9wmDDL0vG8/HUd4vd1geggeXFSKLdFh16k7kwtSOfk5N+RnzgxJa9xDxuzaRwe0ncEeoKfoPpt2Gk8eJ9Sh2gy9zzILyR8JG4/li5HzWZqZjWpeEkOBIA1scXA8ILSPO0LNml8MpnPrUfvzCJDi7+UEpGdtZTJ1OiANR4SeEcegWeOOr69MN12PgpveTbf4gFcZXlUuFSu57nni8hz54wB4WegnzRJsXWPtpWWsNQTpLA3xQfiBMtGrgDBNuEq+o0gXAwJ1TPGLlE14DQGiBIgDrP5IYd/5/kqSacmeXa7VfbnBipQB4td8jb6wuL5nhYJXec5YDReDxaY6i4+i43nLJP9+q6uK7mnNn9ZOq0tIcN2mf1HtKfxAmHDjcfUJysxM4cxNM9W9OIVCSah1tD+Js7+Yb/r6qG9qnYAWcznceR2Uaq1KgxQrGm8OG4M/8Le9mWUnvNZo0lwIcZtrAvbhMg+ZWAepeV5lUpHS1xDS4Et4EjiVih1hmXlw1MLYN4JggxcIk1ldfVSaZFxNuE8EFPq3K441kAD190442jhxQcZckVt9I9eqttkKLZM+yssHSkqHTbFlb4ABokpwqtHPDGtYPtG/QXPsPquvdhQDg6RHJxPUuJ/NcIfi9Tnu5DQ3q43P1XUewvaAUmtpOPgcJH+0gxPSwRyTtj4MLq+ukEowmqTgRIMjgQjc9cboV2P8AC+fX5SkVq7GQRBIe7UJvpbqdt6BOY5uo+n+VUZvUa00gbOc4tkWv3ZJ+Qj+opHjN3SPmeKqYkww6SIIDGNfUaJuHknSyRwLgfJFgMqqta8OrEFwEO/hlzImYAYRcGNzsrAAsAaG6AADp23Ek+Z80nWs7dExkmkAYHEsktxAqXFntBEAG1o5j2V/2exdV4cyq0Nc28tksc07EEjrbeygNcgcS5oMOLdrjeCYMJ7LLDc8WtaqBJJsJJPkLlVhxT6x1NinT4E3LujfzMeqhPbVAipVDmnwNAEOeS6xc6L+EcP8AhS6LxYWHIJWs48f6azDL2vlwhpO0MZHWA36lRWCs0QKurkCCAPYfmrWuRaZ9EXfMaElNSJ2T4l5AY5oO9xYDY7FG541TNvyVTicXbU2QQREbp01ZpEXu11zazgfnLgFqVLPDVPnOy86aLWlgN6tSdEjcMaLuPsFAzChTq1TUMyQGi5gAEmYEXvuklzabQwWgDcR6eSOkUbbmEiNisFULi5mKq05DRpAaWDSI23vc8d0xSr16P+oO+b96mIc2Lzp+10CsnuUKvVj1/ufqlvTXWWaWGFxALWwZGkuBF5Gkwfop2GZv5D6k/oqfLH6qYgabvEeYfBIHIxPqr+i/ePL6A/mtuazV0TUaHNg9FxPPxpqPbyJjq3cerY9l22rVa1pJXFe2Zms5zePjHUEn6GF0cP6hyM7UdKi127Ebi4R6/wBQhKptlIy+oHPB+8COh5e6dxlOb8bz1HFV1N2h1tiQR5EXVpmRtrbxh4+jx8/kiF+qt7UyWqS54O3so9R3T3WbDWmAzd9NmkExKNUgM8z0mEEeEkjwt1cTZv5lN0GcUvEO1Ot8IsB5BLATaLpC6cxmJgQOvrwTWqFDrOk/NG9QaSMPU2H+4FW//VCxzSDsXexMqhaUHPS7Hp13IO1paBDrcuC1lDtK1wvH0XA8Hji3irEZ47mUXHHIt2O3OzhjgdJBiCR1IH5qG9wxGl4FqLyfxNgn0tPULnXZDOya+l19TH2OxLBrAP4FosLnNSRU0Na2j4ywENluK8UOsdTdIYPUKOeE+RXDOyyr7EZhpLrl5bALW+NzdyJaJIHnsotHtDTO4cPQ/oqvGvp1nCpR1Uag5OIIJ4MqWtvYqDW74luprZBnX3UPJmfE6mQ1/qFHrr67pnMvlbWliA5msG2rTe14nYpTBr3IhVWXdnKtfSar+6ptFvC5hceLiHOu7ziLALQ4alhjNKk4VHNAL3/FNyANQtw2CXXfxnLOYhUoOdTbAlzQXXtz48/Fw5KHTDdAcPja6KjHcOREdN/NXDdQ2IHp+UqozjLHGH0wSeQ3HR24E8DI6J2McfJJ5TdTEiY2S2UtTS6bAgcdzwj0VOMZWYYdTqSOOjVtxkK4y6nWrQCH02Xlxb3c/UkrGltye7IDwHR4ifutEnqRwU3utbA0Ak7xBvxvz2CsmYJlNsUxc7uMyet7+qZhzdnAcrf8reOKHJyy/FNiQ4kkkmLuk35cbpmnieF/8KT2jw7X+PUGOtcHTfjDrR0uFmS3FAwxz3C1xTFTcj7TCJS6qzPHKfWkos7xrnAkaYJ8wTChU67TVDASXQSQBOkc3n7Pqq/B4LE1WxVqPZTmXE6cO024m7iPJWFXOcLhGd3h2Cq/cviGT96Tdx8ySfNOY7GXJMVsGkAk8HgSLi8CPkhXzhlJpBN+X0WGxWdVqrXPe4w0jwiwaHGC4c7+t91QZ9nTu+qNJjS7TH8oDfyXRhxz9cGed+xrM97S6gQDwhY3Pq2ptN3+wfoVUVswJ4pNXE6qTfIkfOR9VbyTUSn+oD/oUYckO3SWmCstHnNkQpuAr6mFp4W97exUEFKDtJDh0cOYThUVahBt/kckyaQ3gH0v7qxqX9djz/5UZ7Er4DAaglwgkBtbCOUZSCmZNRyj8U68psBZpjhJen2sR1aNvUfVIG2tSw1SqODLrQtFlfYrFVgC2kR5uho+a0TOZfiTSqNeBOkzG0giCPYrZ4DP8KRW72pVb3zS3SKWvuw3R3UEPEwGxw2UzDfswxDviNNvVxP0CmM/ZU7jXYOjHH5yFjK4tTasOdYMYcURWrau87w1f3cao06dMd9tx3TmXdqMPQAFOo8mb1HYVr3nyaXYiG+gVnT/AGWt+1iPw0/1crPBfs2wrbvfUqezB8r/ADS3ifqjp9rzVIaXvqgkhtJ+EpVLE2aHGrqcdr7roGUYJtKnIpim5wBc0SAPLTJDd+BQyzI8Ph70aTGH70S78TpKm1Cs3KfjUn9EXOJmGj1P6Jynq8vc/okiwTlErBksabSG+5n6JQqO5M9z+ibc6yY7woCaazrwG3Ebn9FWYuo4BxOmACTvsBJUwOUbFYYVGOYTZ7S09HCE4HNs3z2nWf8AHUdFraAwdNTh7qNgM3oUnh3eVDE+EBpDrRfgRdZrP8mqYWq6m9pBGxvDhwc08Qqggrpsn4lK1AzGi2JqVXdYP1Kafn9HlVP4VmiCi7krOmttVh+02HY14dSrVZAhhcxjZBBBLwCQLbR7LLYzGOq1H1HXc9znugQJcSTA4C6MYU8kf7qeScZtRy5OUX2I85+SW/Dn2/RFTZv6fRFKUgpLk6WpshIymFOAphqdanGTlIxLT1HRKLufumh8xcHn5J60eX08itAiEEoMRpA2QiIQQQZpzUqnSQQWQnUMNK1fZPsecVqLzFNpAcQRqPID5I0E75jsT2ugZZ2boUCNFMFw+267p58lo6FAgbIILn3b9W1If7s8khzDyQQQDfdnkld2eSCCAIsKQaZQQQAc08k7QYeSCCAadh5F/NEzDeSNBAOupGNky2meSCCAYx+AZVbpqU2vHJwDo6TsqCr2Kwb/APsAfyue35B0IILUGjLOweDB/wBJx8jUdH1VhS7J4Vm2Hp+o1fUoIJW0aiT/ANFogWoUvwM/RR3dnsPEdxTj+UfXdBBLdGorcd2Jw1WToLCfuGADz0rA9puyjsIR4g8PuCLRFoIlBBVwt2nnJrbN1KMFMPpoILbGzJaltCCCIC9PvwTtK4+vVBBaAQRt80aCCCf/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03" name="Rectangle 3"/>
          <p:cNvSpPr>
            <a:spLocks noChangeArrowheads="1"/>
          </p:cNvSpPr>
          <p:nvPr/>
        </p:nvSpPr>
        <p:spPr bwMode="auto">
          <a:xfrm>
            <a:off x="5797550" y="980728"/>
            <a:ext cx="2508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sz="3200" b="1" i="1" dirty="0">
                <a:solidFill>
                  <a:srgbClr val="800000"/>
                </a:solidFill>
                <a:latin typeface="Cambria" charset="0"/>
              </a:rPr>
              <a:t>Mutton Flap </a:t>
            </a:r>
            <a:endParaRPr lang="en-US" sz="3200" dirty="0"/>
          </a:p>
        </p:txBody>
      </p:sp>
      <p:pic>
        <p:nvPicPr>
          <p:cNvPr id="29704" name="Picture 9"/>
          <p:cNvPicPr>
            <a:picLocks noChangeAspect="1" noChangeArrowheads="1"/>
          </p:cNvPicPr>
          <p:nvPr/>
        </p:nvPicPr>
        <p:blipFill>
          <a:blip r:embed="rId3">
            <a:extLst>
              <a:ext uri="{28A0092B-C50C-407E-A947-70E740481C1C}">
                <a14:useLocalDpi xmlns:a14="http://schemas.microsoft.com/office/drawing/2010/main" val="0"/>
              </a:ext>
            </a:extLst>
          </a:blip>
          <a:srcRect t="24541"/>
          <a:stretch>
            <a:fillRect/>
          </a:stretch>
        </p:blipFill>
        <p:spPr bwMode="auto">
          <a:xfrm>
            <a:off x="5796136" y="4149080"/>
            <a:ext cx="3347864" cy="189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434329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a:stretch/>
        </p:blipFill>
        <p:spPr>
          <a:xfrm>
            <a:off x="3657600" y="1092200"/>
            <a:ext cx="5292644" cy="3454400"/>
          </a:xfrm>
          <a:blipFill>
            <a:blip r:embed="rId3" cstate="print"/>
            <a:tile tx="0" ty="0" sx="100000" sy="100000" flip="none" algn="tl"/>
          </a:blipFill>
          <a:ln w="66675" cap="sq">
            <a:gradFill flip="none" rotWithShape="1">
              <a:gsLst>
                <a:gs pos="0">
                  <a:schemeClr val="accent1">
                    <a:shade val="30000"/>
                    <a:satMod val="115000"/>
                    <a:alpha val="40000"/>
                  </a:schemeClr>
                </a:gs>
                <a:gs pos="39000">
                  <a:schemeClr val="accent1">
                    <a:shade val="67500"/>
                    <a:satMod val="115000"/>
                  </a:schemeClr>
                </a:gs>
                <a:gs pos="100000">
                  <a:schemeClr val="accent1">
                    <a:shade val="100000"/>
                    <a:satMod val="115000"/>
                  </a:schemeClr>
                </a:gs>
              </a:gsLst>
              <a:lin ang="5400000" scaled="1"/>
              <a:tileRect/>
            </a:gradFill>
            <a:bevel/>
          </a:ln>
        </p:spPr>
      </p:pic>
      <p:pic>
        <p:nvPicPr>
          <p:cNvPr id="23556" name="Picture 9" descr="http://www.idf.org/sites/default/files/pictures/Dr%20Chan_Ban%20Ki-Moon_fight%20NCD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22" y="2006600"/>
            <a:ext cx="3427479" cy="30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57601" y="4749801"/>
            <a:ext cx="5334001" cy="942705"/>
          </a:xfrm>
          <a:prstGeom prst="rect">
            <a:avLst/>
          </a:prstGeom>
          <a:solidFill>
            <a:schemeClr val="accent1">
              <a:alpha val="21000"/>
            </a:schemeClr>
          </a:solidFill>
          <a:ln w="82550">
            <a:gradFill flip="none" rotWithShape="1">
              <a:gsLst>
                <a:gs pos="0">
                  <a:schemeClr val="accent1">
                    <a:shade val="30000"/>
                    <a:satMod val="115000"/>
                    <a:alpha val="12000"/>
                    <a:lumMod val="76000"/>
                    <a:lumOff val="24000"/>
                  </a:schemeClr>
                </a:gs>
                <a:gs pos="50000">
                  <a:schemeClr val="accent1">
                    <a:shade val="67500"/>
                    <a:satMod val="115000"/>
                  </a:schemeClr>
                </a:gs>
                <a:gs pos="100000">
                  <a:schemeClr val="accent1">
                    <a:shade val="100000"/>
                    <a:satMod val="115000"/>
                  </a:schemeClr>
                </a:gs>
              </a:gsLst>
              <a:lin ang="16200000" scaled="1"/>
              <a:tileRect/>
            </a:gradFill>
          </a:ln>
        </p:spPr>
        <p:txBody>
          <a:bodyPr wrap="square" lIns="80147" tIns="40074" rIns="80147" bIns="40074">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dirty="0"/>
              <a:t>The General Assembly adopted by consensus the resolution titled "Political Declaration of the High-level Meeting of the General Assembly on the Prevention and Control of Non-communicable Diseases" (document A/66/L.1).</a:t>
            </a:r>
            <a:endParaRPr lang="en-GB" sz="1400" dirty="0"/>
          </a:p>
        </p:txBody>
      </p:sp>
      <p:sp>
        <p:nvSpPr>
          <p:cNvPr id="7" name="Rectangle 4"/>
          <p:cNvSpPr>
            <a:spLocks noGrp="1" noChangeArrowheads="1"/>
          </p:cNvSpPr>
          <p:nvPr>
            <p:ph type="title"/>
          </p:nvPr>
        </p:nvSpPr>
        <p:spPr>
          <a:xfrm>
            <a:off x="107504" y="-18256"/>
            <a:ext cx="9036496" cy="1143000"/>
          </a:xfrm>
        </p:spPr>
        <p:txBody>
          <a:bodyPr>
            <a:normAutofit fontScale="90000"/>
          </a:bodyPr>
          <a:lstStyle/>
          <a:p>
            <a:pPr eaLnBrk="1" hangingPunct="1"/>
            <a:r>
              <a:rPr lang="en-AU" sz="4000" b="1" dirty="0">
                <a:solidFill>
                  <a:srgbClr val="4E75B9"/>
                </a:solidFill>
                <a:effectLst>
                  <a:outerShdw blurRad="38100" dist="38100" dir="2700000" algn="tl">
                    <a:srgbClr val="DDDDDD"/>
                  </a:outerShdw>
                </a:effectLst>
              </a:rPr>
              <a:t>UN High Level Meeting on NCD Sept 2011</a:t>
            </a:r>
          </a:p>
        </p:txBody>
      </p:sp>
    </p:spTree>
    <p:extLst>
      <p:ext uri="{BB962C8B-B14F-4D97-AF65-F5344CB8AC3E}">
        <p14:creationId xmlns:p14="http://schemas.microsoft.com/office/powerpoint/2010/main" val="2876981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4"/>
          <p:cNvSpPr>
            <a:spLocks noChangeArrowheads="1"/>
          </p:cNvSpPr>
          <p:nvPr/>
        </p:nvSpPr>
        <p:spPr bwMode="auto">
          <a:xfrm>
            <a:off x="4441825" y="1540022"/>
            <a:ext cx="355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b="0" dirty="0">
                <a:solidFill>
                  <a:schemeClr val="bg1"/>
                </a:solidFill>
              </a:rPr>
              <a:t>10%</a:t>
            </a:r>
            <a:endParaRPr lang="en-US" sz="1400" dirty="0">
              <a:solidFill>
                <a:schemeClr val="bg1"/>
              </a:solidFill>
            </a:endParaRPr>
          </a:p>
        </p:txBody>
      </p:sp>
      <p:graphicFrame>
        <p:nvGraphicFramePr>
          <p:cNvPr id="11" name="Chart 10"/>
          <p:cNvGraphicFramePr>
            <a:graphicFrameLocks/>
          </p:cNvGraphicFramePr>
          <p:nvPr>
            <p:extLst>
              <p:ext uri="{D42A27DB-BD31-4B8C-83A1-F6EECF244321}">
                <p14:modId xmlns:p14="http://schemas.microsoft.com/office/powerpoint/2010/main" val="3315697302"/>
              </p:ext>
            </p:extLst>
          </p:nvPr>
        </p:nvGraphicFramePr>
        <p:xfrm>
          <a:off x="395536" y="1340768"/>
          <a:ext cx="8397032" cy="45199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p:cNvCxnSpPr/>
          <p:nvPr/>
        </p:nvCxnSpPr>
        <p:spPr>
          <a:xfrm>
            <a:off x="3733800" y="3279579"/>
            <a:ext cx="84376" cy="28803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1133805" y="3923474"/>
            <a:ext cx="2664297" cy="523220"/>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Deaths in 2011</a:t>
            </a:r>
            <a:endParaRPr lang="en-US" sz="2800" dirty="0">
              <a:latin typeface="Calibri" panose="020F0502020204030204" pitchFamily="34" charset="0"/>
              <a:cs typeface="Calibri" panose="020F0502020204030204" pitchFamily="34" charset="0"/>
            </a:endParaRPr>
          </a:p>
        </p:txBody>
      </p:sp>
      <p:sp>
        <p:nvSpPr>
          <p:cNvPr id="3" name="TextBox 2"/>
          <p:cNvSpPr txBox="1"/>
          <p:nvPr/>
        </p:nvSpPr>
        <p:spPr>
          <a:xfrm>
            <a:off x="5990573" y="5733256"/>
            <a:ext cx="3153427" cy="253916"/>
          </a:xfrm>
          <a:prstGeom prst="rect">
            <a:avLst/>
          </a:prstGeom>
          <a:noFill/>
        </p:spPr>
        <p:txBody>
          <a:bodyPr wrap="none" rtlCol="0">
            <a:spAutoFit/>
          </a:bodyPr>
          <a:lstStyle/>
          <a:p>
            <a:r>
              <a:rPr lang="en-GB" sz="1050" dirty="0" smtClean="0"/>
              <a:t>Source: WHO Global Burden of Disease (2011)</a:t>
            </a:r>
            <a:endParaRPr lang="en-GB" sz="1050" dirty="0"/>
          </a:p>
        </p:txBody>
      </p:sp>
      <p:sp>
        <p:nvSpPr>
          <p:cNvPr id="17" name="Rectangle 16"/>
          <p:cNvSpPr/>
          <p:nvPr/>
        </p:nvSpPr>
        <p:spPr bwMode="auto">
          <a:xfrm>
            <a:off x="0" y="116632"/>
            <a:ext cx="9144000" cy="6968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0975" algn="ctr" rtl="0" eaLnBrk="0" hangingPunct="0">
              <a:lnSpc>
                <a:spcPct val="90000"/>
              </a:lnSpc>
            </a:pPr>
            <a:r>
              <a:rPr lang="en-GB" sz="4000" dirty="0" smtClean="0">
                <a:solidFill>
                  <a:srgbClr val="0070C0"/>
                </a:solidFill>
                <a:latin typeface="Calibri" pitchFamily="34" charset="0"/>
                <a:ea typeface="+mj-ea"/>
                <a:cs typeface="+mj-cs"/>
              </a:rPr>
              <a:t>Burden of NCD </a:t>
            </a:r>
            <a:endParaRPr lang="en-GB" sz="4000" dirty="0">
              <a:solidFill>
                <a:srgbClr val="0070C0"/>
              </a:solidFill>
              <a:latin typeface="Calibri" pitchFamily="34" charset="0"/>
              <a:ea typeface="+mj-ea"/>
              <a:cs typeface="+mj-cs"/>
            </a:endParaRPr>
          </a:p>
        </p:txBody>
      </p:sp>
      <p:sp>
        <p:nvSpPr>
          <p:cNvPr id="4" name="TextBox 3"/>
          <p:cNvSpPr txBox="1"/>
          <p:nvPr/>
        </p:nvSpPr>
        <p:spPr>
          <a:xfrm>
            <a:off x="381000" y="836712"/>
            <a:ext cx="8439472" cy="400110"/>
          </a:xfrm>
          <a:prstGeom prst="rect">
            <a:avLst/>
          </a:prstGeom>
          <a:noFill/>
        </p:spPr>
        <p:txBody>
          <a:bodyPr wrap="square" rtlCol="0">
            <a:spAutoFit/>
          </a:bodyPr>
          <a:lstStyle/>
          <a:p>
            <a:r>
              <a:rPr lang="en-GB" sz="2000" b="1" dirty="0" smtClean="0">
                <a:solidFill>
                  <a:srgbClr val="3366FF"/>
                </a:solidFill>
              </a:rPr>
              <a:t>- In 2012 38 million deaths were due to NCD</a:t>
            </a:r>
            <a:endParaRPr lang="en-GB" sz="2000" b="1" dirty="0">
              <a:solidFill>
                <a:srgbClr val="3366FF"/>
              </a:solidFill>
            </a:endParaRPr>
          </a:p>
        </p:txBody>
      </p:sp>
      <p:sp>
        <p:nvSpPr>
          <p:cNvPr id="5" name="TextBox 4"/>
          <p:cNvSpPr txBox="1"/>
          <p:nvPr/>
        </p:nvSpPr>
        <p:spPr>
          <a:xfrm>
            <a:off x="3209768" y="5713511"/>
            <a:ext cx="1099981" cy="307777"/>
          </a:xfrm>
          <a:prstGeom prst="rect">
            <a:avLst/>
          </a:prstGeom>
          <a:noFill/>
        </p:spPr>
        <p:txBody>
          <a:bodyPr wrap="none" rtlCol="0">
            <a:spAutoFit/>
          </a:bodyPr>
          <a:lstStyle/>
          <a:p>
            <a:r>
              <a:rPr lang="en-GB" sz="1400" dirty="0" smtClean="0"/>
              <a:t>Age groups</a:t>
            </a:r>
            <a:endParaRPr lang="en-GB" sz="1400" dirty="0"/>
          </a:p>
        </p:txBody>
      </p:sp>
    </p:spTree>
    <p:extLst>
      <p:ext uri="{BB962C8B-B14F-4D97-AF65-F5344CB8AC3E}">
        <p14:creationId xmlns:p14="http://schemas.microsoft.com/office/powerpoint/2010/main" val="91835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77800"/>
            <a:ext cx="8082590" cy="5859408"/>
          </a:xfrm>
          <a:prstGeom prst="rect">
            <a:avLst/>
          </a:prstGeom>
        </p:spPr>
      </p:pic>
    </p:spTree>
    <p:extLst>
      <p:ext uri="{BB962C8B-B14F-4D97-AF65-F5344CB8AC3E}">
        <p14:creationId xmlns:p14="http://schemas.microsoft.com/office/powerpoint/2010/main" val="167451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3"/>
          <p:cNvSpPr txBox="1">
            <a:spLocks noChangeArrowheads="1"/>
          </p:cNvSpPr>
          <p:nvPr/>
        </p:nvSpPr>
        <p:spPr bwMode="auto">
          <a:xfrm>
            <a:off x="0" y="200915"/>
            <a:ext cx="9144000" cy="707805"/>
          </a:xfrm>
          <a:prstGeom prst="rect">
            <a:avLst/>
          </a:prstGeom>
          <a:solidFill>
            <a:srgbClr val="1E7FB8"/>
          </a:solidFill>
          <a:ln>
            <a:noFill/>
          </a:ln>
          <a:extLst/>
        </p:spPr>
        <p:txBody>
          <a:bodyPr wrap="square" lIns="91360" tIns="45680" rIns="91360" bIns="45680">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algn="ctr" eaLnBrk="1" hangingPunct="1">
              <a:defRPr/>
            </a:pPr>
            <a:r>
              <a:rPr lang="en-GB" sz="4000" dirty="0" smtClean="0">
                <a:solidFill>
                  <a:schemeClr val="bg1"/>
                </a:solidFill>
                <a:latin typeface="Calibri" pitchFamily="34" charset="0"/>
              </a:rPr>
              <a:t>Global Monitoring Framework </a:t>
            </a:r>
            <a:endParaRPr lang="en-GB" sz="4000" dirty="0">
              <a:solidFill>
                <a:schemeClr val="bg1"/>
              </a:solidFill>
              <a:latin typeface="Calibri"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44000" cy="4649223"/>
          </a:xfrm>
          <a:prstGeom prst="rect">
            <a:avLst/>
          </a:prstGeom>
        </p:spPr>
      </p:pic>
      <p:sp>
        <p:nvSpPr>
          <p:cNvPr id="2" name="Right Arrow 1"/>
          <p:cNvSpPr/>
          <p:nvPr/>
        </p:nvSpPr>
        <p:spPr bwMode="auto">
          <a:xfrm rot="10800000">
            <a:off x="5436096" y="3978772"/>
            <a:ext cx="978408" cy="24231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GB" sz="3900" b="1" i="0" u="none" strike="noStrike" cap="none" normalizeH="0" baseline="0" smtClean="0">
              <a:ln>
                <a:noFill/>
              </a:ln>
              <a:solidFill>
                <a:srgbClr val="000066"/>
              </a:solidFill>
              <a:effectLst/>
              <a:latin typeface="Arial" pitchFamily="34" charset="0"/>
              <a:cs typeface="Arial" pitchFamily="34" charset="0"/>
            </a:endParaRPr>
          </a:p>
        </p:txBody>
      </p:sp>
      <p:sp>
        <p:nvSpPr>
          <p:cNvPr id="5" name="Right Arrow 4"/>
          <p:cNvSpPr/>
          <p:nvPr/>
        </p:nvSpPr>
        <p:spPr bwMode="auto">
          <a:xfrm rot="10800000">
            <a:off x="5292080" y="2924944"/>
            <a:ext cx="978408" cy="24231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GB" sz="3900" b="1" i="0" u="none" strike="noStrike" cap="none" normalizeH="0" baseline="0" smtClean="0">
              <a:ln>
                <a:noFill/>
              </a:ln>
              <a:solidFill>
                <a:srgbClr val="000066"/>
              </a:solidFill>
              <a:effectLst/>
              <a:latin typeface="Arial" pitchFamily="34" charset="0"/>
              <a:cs typeface="Arial" pitchFamily="34" charset="0"/>
            </a:endParaRPr>
          </a:p>
        </p:txBody>
      </p:sp>
    </p:spTree>
    <p:extLst>
      <p:ext uri="{BB962C8B-B14F-4D97-AF65-F5344CB8AC3E}">
        <p14:creationId xmlns:p14="http://schemas.microsoft.com/office/powerpoint/2010/main" val="22426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itle 5"/>
          <p:cNvSpPr>
            <a:spLocks noGrp="1"/>
          </p:cNvSpPr>
          <p:nvPr>
            <p:ph type="title" idx="4294967295"/>
          </p:nvPr>
        </p:nvSpPr>
        <p:spPr>
          <a:xfrm>
            <a:off x="285750" y="-315416"/>
            <a:ext cx="8477250" cy="1062038"/>
          </a:xfrm>
        </p:spPr>
        <p:txBody>
          <a:bodyPr anchor="b"/>
          <a:lstStyle/>
          <a:p>
            <a:pPr eaLnBrk="1" hangingPunct="1"/>
            <a:r>
              <a:rPr lang="en-PH" sz="4000" b="1" dirty="0">
                <a:solidFill>
                  <a:srgbClr val="4E75B9"/>
                </a:solidFill>
                <a:effectLst>
                  <a:outerShdw blurRad="38100" dist="38100" dir="2700000" algn="tl">
                    <a:srgbClr val="DDDDDD"/>
                  </a:outerShdw>
                </a:effectLst>
                <a:latin typeface="Calibri"/>
                <a:cs typeface="Calibri"/>
              </a:rPr>
              <a:t>The Approach  </a:t>
            </a:r>
          </a:p>
        </p:txBody>
      </p:sp>
      <p:sp>
        <p:nvSpPr>
          <p:cNvPr id="23555" name="Content Placeholder 6"/>
          <p:cNvSpPr>
            <a:spLocks noGrp="1"/>
          </p:cNvSpPr>
          <p:nvPr>
            <p:ph sz="quarter" idx="4294967295"/>
          </p:nvPr>
        </p:nvSpPr>
        <p:spPr>
          <a:xfrm>
            <a:off x="612775" y="1600200"/>
            <a:ext cx="8153400" cy="4495800"/>
          </a:xfrm>
        </p:spPr>
        <p:txBody>
          <a:bodyPr/>
          <a:lstStyle/>
          <a:p>
            <a:pPr marL="273050" indent="-273050" eaLnBrk="1" hangingPunct="1"/>
            <a:endParaRPr lang="en-PH" sz="3000">
              <a:latin typeface="Arial" charset="0"/>
            </a:endParaRPr>
          </a:p>
        </p:txBody>
      </p:sp>
      <p:pic>
        <p:nvPicPr>
          <p:cNvPr id="23556" name="Picture 4" descr="Floor Mop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8768"/>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67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4E75B9"/>
                </a:solidFill>
                <a:latin typeface="Calibri"/>
                <a:cs typeface="Calibri"/>
              </a:rPr>
              <a:t>WHO Global NCD Action Plan 2013-2020</a:t>
            </a:r>
            <a:endParaRPr lang="en-US" sz="3600" dirty="0">
              <a:solidFill>
                <a:srgbClr val="4E75B9"/>
              </a:solidFill>
              <a:latin typeface="Calibri"/>
              <a:cs typeface="Calibri"/>
            </a:endParaRPr>
          </a:p>
        </p:txBody>
      </p:sp>
      <p:sp>
        <p:nvSpPr>
          <p:cNvPr id="3" name="Content Placeholder 2"/>
          <p:cNvSpPr>
            <a:spLocks noGrp="1"/>
          </p:cNvSpPr>
          <p:nvPr>
            <p:ph idx="1"/>
          </p:nvPr>
        </p:nvSpPr>
        <p:spPr>
          <a:xfrm>
            <a:off x="3995936" y="1500188"/>
            <a:ext cx="4621014" cy="4351337"/>
          </a:xfrm>
        </p:spPr>
        <p:txBody>
          <a:bodyPr/>
          <a:lstStyle/>
          <a:p>
            <a:r>
              <a:rPr lang="en-US" dirty="0" smtClean="0"/>
              <a:t>Sets out MULTISECTORAL policy options for member states </a:t>
            </a:r>
          </a:p>
          <a:p>
            <a:r>
              <a:rPr lang="en-US" dirty="0" smtClean="0"/>
              <a:t>Agreed commitment by international partners and private sectors </a:t>
            </a:r>
          </a:p>
          <a:p>
            <a:r>
              <a:rPr lang="en-US" dirty="0" smtClean="0"/>
              <a:t>Agreed actions by secretariat </a:t>
            </a:r>
            <a:endParaRPr lang="en-US" dirty="0"/>
          </a:p>
        </p:txBody>
      </p:sp>
      <p:pic>
        <p:nvPicPr>
          <p:cNvPr id="4" name="Picture 3"/>
          <p:cNvPicPr/>
          <p:nvPr/>
        </p:nvPicPr>
        <p:blipFill rotWithShape="1">
          <a:blip r:embed="rId2"/>
          <a:srcRect l="14960" t="4937" r="65213" b="4371"/>
          <a:stretch/>
        </p:blipFill>
        <p:spPr bwMode="auto">
          <a:xfrm>
            <a:off x="107504" y="1196752"/>
            <a:ext cx="3305175" cy="47244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8903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4E75B9"/>
                </a:solidFill>
                <a:latin typeface="Calibri"/>
                <a:cs typeface="Calibri"/>
              </a:rPr>
              <a:t>PAHO Regional to National </a:t>
            </a:r>
            <a:endParaRPr lang="en-US" sz="3600" dirty="0">
              <a:solidFill>
                <a:srgbClr val="4E75B9"/>
              </a:solidFill>
              <a:latin typeface="Calibri"/>
              <a:cs typeface="Calibri"/>
            </a:endParaRPr>
          </a:p>
        </p:txBody>
      </p:sp>
      <p:pic>
        <p:nvPicPr>
          <p:cNvPr id="5" name="Picture 4"/>
          <p:cNvPicPr>
            <a:picLocks noChangeAspect="1"/>
          </p:cNvPicPr>
          <p:nvPr/>
        </p:nvPicPr>
        <p:blipFill>
          <a:blip r:embed="rId2"/>
          <a:stretch>
            <a:fillRect/>
          </a:stretch>
        </p:blipFill>
        <p:spPr>
          <a:xfrm>
            <a:off x="452577" y="1196752"/>
            <a:ext cx="3903399" cy="5040560"/>
          </a:xfrm>
          <a:prstGeom prst="rect">
            <a:avLst/>
          </a:prstGeom>
          <a:ln w="12700" cmpd="sng">
            <a:solidFill>
              <a:schemeClr val="tx1"/>
            </a:solidFill>
          </a:ln>
        </p:spPr>
      </p:pic>
      <p:pic>
        <p:nvPicPr>
          <p:cNvPr id="7" name="Picture 6"/>
          <p:cNvPicPr>
            <a:picLocks noChangeAspect="1"/>
          </p:cNvPicPr>
          <p:nvPr/>
        </p:nvPicPr>
        <p:blipFill rotWithShape="1">
          <a:blip r:embed="rId3"/>
          <a:srcRect l="4693" t="5532" r="3813" b="4931"/>
          <a:stretch/>
        </p:blipFill>
        <p:spPr>
          <a:xfrm rot="16200000">
            <a:off x="4806660" y="1863185"/>
            <a:ext cx="4463535" cy="3276056"/>
          </a:xfrm>
          <a:prstGeom prst="rect">
            <a:avLst/>
          </a:prstGeom>
        </p:spPr>
      </p:pic>
    </p:spTree>
    <p:extLst>
      <p:ext uri="{BB962C8B-B14F-4D97-AF65-F5344CB8AC3E}">
        <p14:creationId xmlns:p14="http://schemas.microsoft.com/office/powerpoint/2010/main" val="32560221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938584" cy="635032"/>
          </a:xfrm>
        </p:spPr>
        <p:txBody>
          <a:bodyPr/>
          <a:lstStyle/>
          <a:p>
            <a:pPr algn="ctr"/>
            <a:r>
              <a:rPr lang="en-GB" sz="2400" dirty="0" smtClean="0">
                <a:solidFill>
                  <a:srgbClr val="000066"/>
                </a:solidFill>
              </a:rPr>
              <a:t>The WHO Global NCD Action Plan 2013-2020 </a:t>
            </a:r>
            <a:br>
              <a:rPr lang="en-GB" sz="2400" dirty="0" smtClean="0">
                <a:solidFill>
                  <a:srgbClr val="000066"/>
                </a:solidFill>
              </a:rPr>
            </a:br>
            <a:r>
              <a:rPr lang="en-GB" sz="2400" dirty="0" smtClean="0">
                <a:solidFill>
                  <a:srgbClr val="000066"/>
                </a:solidFill>
              </a:rPr>
              <a:t>– Diet and Physical Activity</a:t>
            </a:r>
            <a:endParaRPr lang="en-GB" sz="2400" dirty="0">
              <a:solidFill>
                <a:srgbClr val="000066"/>
              </a:solidFill>
            </a:endParaRPr>
          </a:p>
        </p:txBody>
      </p:sp>
      <p:pic>
        <p:nvPicPr>
          <p:cNvPr id="5" name="Picture 4" descr="International Perspective on Noncommunicable Diseases.pptx - Microsoft PowerPoin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1110" y="1447800"/>
            <a:ext cx="1230007" cy="4452342"/>
          </a:xfrm>
          <a:prstGeom prst="rect">
            <a:avLst/>
          </a:prstGeom>
        </p:spPr>
      </p:pic>
      <p:pic>
        <p:nvPicPr>
          <p:cNvPr id="7" name="Picture 6"/>
          <p:cNvPicPr>
            <a:picLocks noChangeAspect="1"/>
          </p:cNvPicPr>
          <p:nvPr/>
        </p:nvPicPr>
        <p:blipFill>
          <a:blip r:embed="rId4"/>
          <a:stretch>
            <a:fillRect/>
          </a:stretch>
        </p:blipFill>
        <p:spPr>
          <a:xfrm>
            <a:off x="1673003" y="1268760"/>
            <a:ext cx="7507509" cy="4792376"/>
          </a:xfrm>
          <a:prstGeom prst="rect">
            <a:avLst/>
          </a:prstGeom>
        </p:spPr>
      </p:pic>
    </p:spTree>
    <p:extLst>
      <p:ext uri="{BB962C8B-B14F-4D97-AF65-F5344CB8AC3E}">
        <p14:creationId xmlns:p14="http://schemas.microsoft.com/office/powerpoint/2010/main" val="41492515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5890" name="Group 2"/>
          <p:cNvGraphicFramePr>
            <a:graphicFrameLocks noGrp="1"/>
          </p:cNvGraphicFramePr>
          <p:nvPr/>
        </p:nvGraphicFramePr>
        <p:xfrm>
          <a:off x="36513" y="0"/>
          <a:ext cx="9144000" cy="6858000"/>
        </p:xfrm>
        <a:graphic>
          <a:graphicData uri="http://schemas.openxmlformats.org/drawingml/2006/table">
            <a:tbl>
              <a:tblPr/>
              <a:tblGrid>
                <a:gridCol w="4572000"/>
                <a:gridCol w="4572000"/>
              </a:tblGrid>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8931" name="Picture 19" descr="chi056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20" descr="Kiribati Pic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21" descr="wat009s-2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2" descr="hma011s-2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513" y="-76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5" name="Text Box 23"/>
          <p:cNvSpPr txBox="1">
            <a:spLocks noChangeArrowheads="1"/>
          </p:cNvSpPr>
          <p:nvPr/>
        </p:nvSpPr>
        <p:spPr bwMode="auto">
          <a:xfrm>
            <a:off x="381000" y="2895600"/>
            <a:ext cx="2362200" cy="852488"/>
          </a:xfrm>
          <a:prstGeom prst="rect">
            <a:avLst/>
          </a:prstGeom>
          <a:solidFill>
            <a:srgbClr val="C0C0C0">
              <a:alpha val="50195"/>
            </a:srgbClr>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4800">
                <a:solidFill>
                  <a:srgbClr val="1C1C1C"/>
                </a:solidFill>
              </a:rPr>
              <a:t>EARLY</a:t>
            </a:r>
          </a:p>
        </p:txBody>
      </p:sp>
      <p:sp>
        <p:nvSpPr>
          <p:cNvPr id="38936" name="Text Box 24"/>
          <p:cNvSpPr txBox="1">
            <a:spLocks noChangeArrowheads="1"/>
          </p:cNvSpPr>
          <p:nvPr/>
        </p:nvSpPr>
        <p:spPr bwMode="auto">
          <a:xfrm>
            <a:off x="7010400" y="2881313"/>
            <a:ext cx="1905000" cy="852487"/>
          </a:xfrm>
          <a:prstGeom prst="rect">
            <a:avLst/>
          </a:prstGeom>
          <a:solidFill>
            <a:srgbClr val="C0C0C0">
              <a:alpha val="50195"/>
            </a:srgbClr>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4800">
                <a:solidFill>
                  <a:srgbClr val="1C1C1C"/>
                </a:solidFill>
              </a:rPr>
              <a:t>EASY</a:t>
            </a:r>
          </a:p>
        </p:txBody>
      </p:sp>
      <p:sp>
        <p:nvSpPr>
          <p:cNvPr id="38937" name="Text Box 25"/>
          <p:cNvSpPr txBox="1">
            <a:spLocks noChangeArrowheads="1"/>
          </p:cNvSpPr>
          <p:nvPr/>
        </p:nvSpPr>
        <p:spPr bwMode="auto">
          <a:xfrm>
            <a:off x="0" y="5486400"/>
            <a:ext cx="3352800" cy="1339850"/>
          </a:xfrm>
          <a:prstGeom prst="rect">
            <a:avLst/>
          </a:prstGeom>
          <a:solidFill>
            <a:srgbClr val="C0C0C0">
              <a:alpha val="50195"/>
            </a:srgbClr>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4000">
                <a:solidFill>
                  <a:srgbClr val="1C1C1C"/>
                </a:solidFill>
              </a:rPr>
              <a:t>EXCITING &amp; ENJOYABLE</a:t>
            </a:r>
          </a:p>
        </p:txBody>
      </p:sp>
      <p:sp>
        <p:nvSpPr>
          <p:cNvPr id="38938" name="Text Box 26"/>
          <p:cNvSpPr txBox="1">
            <a:spLocks noChangeArrowheads="1"/>
          </p:cNvSpPr>
          <p:nvPr/>
        </p:nvSpPr>
        <p:spPr bwMode="auto">
          <a:xfrm>
            <a:off x="5334000" y="6027738"/>
            <a:ext cx="3529013" cy="669925"/>
          </a:xfrm>
          <a:prstGeom prst="rect">
            <a:avLst/>
          </a:prstGeom>
          <a:solidFill>
            <a:srgbClr val="C0C0C0">
              <a:alpha val="50195"/>
            </a:srgbClr>
          </a:solidFill>
          <a:ln w="28575">
            <a:solidFill>
              <a:srgbClr val="FF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sz="3600">
                <a:solidFill>
                  <a:srgbClr val="1C1C1C"/>
                </a:solidFill>
              </a:rPr>
              <a:t>EVERYWHERE</a:t>
            </a:r>
          </a:p>
        </p:txBody>
      </p:sp>
      <p:sp>
        <p:nvSpPr>
          <p:cNvPr id="38939" name="Text Box 27"/>
          <p:cNvSpPr txBox="1">
            <a:spLocks noChangeArrowheads="1"/>
          </p:cNvSpPr>
          <p:nvPr/>
        </p:nvSpPr>
        <p:spPr bwMode="auto">
          <a:xfrm>
            <a:off x="3276600" y="2743200"/>
            <a:ext cx="2667000" cy="1349375"/>
          </a:xfrm>
          <a:prstGeom prst="rect">
            <a:avLst/>
          </a:prstGeom>
          <a:solidFill>
            <a:srgbClr val="FFFF00"/>
          </a:solidFill>
          <a:ln w="38100">
            <a:solidFill>
              <a:srgbClr val="00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3200">
                <a:solidFill>
                  <a:srgbClr val="FF3300"/>
                </a:solidFill>
                <a:latin typeface="Times New Roman" charset="0"/>
              </a:rPr>
              <a:t>Healthy</a:t>
            </a:r>
          </a:p>
          <a:p>
            <a:pPr algn="ctr" eaLnBrk="1" hangingPunct="1">
              <a:spcBef>
                <a:spcPct val="50000"/>
              </a:spcBef>
            </a:pPr>
            <a:r>
              <a:rPr lang="en-US" sz="3200">
                <a:solidFill>
                  <a:srgbClr val="FF3300"/>
                </a:solidFill>
                <a:latin typeface="Times New Roman" charset="0"/>
              </a:rPr>
              <a:t>Lifestyle</a:t>
            </a:r>
          </a:p>
        </p:txBody>
      </p:sp>
    </p:spTree>
    <p:extLst>
      <p:ext uri="{BB962C8B-B14F-4D97-AF65-F5344CB8AC3E}">
        <p14:creationId xmlns:p14="http://schemas.microsoft.com/office/powerpoint/2010/main" val="345703287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99392"/>
            <a:ext cx="8229600" cy="1143000"/>
          </a:xfrm>
        </p:spPr>
        <p:txBody>
          <a:bodyPr/>
          <a:lstStyle/>
          <a:p>
            <a:pPr eaLnBrk="1" hangingPunct="1"/>
            <a:r>
              <a:rPr lang="en-US" sz="4000" dirty="0" smtClean="0">
                <a:solidFill>
                  <a:srgbClr val="4E75B9"/>
                </a:solidFill>
                <a:latin typeface="Calibri"/>
                <a:cs typeface="Calibri"/>
              </a:rPr>
              <a:t>Population Wide Policies </a:t>
            </a:r>
          </a:p>
        </p:txBody>
      </p:sp>
      <p:sp>
        <p:nvSpPr>
          <p:cNvPr id="33795" name="Rectangle 5"/>
          <p:cNvSpPr>
            <a:spLocks noGrp="1" noChangeArrowheads="1"/>
          </p:cNvSpPr>
          <p:nvPr>
            <p:ph sz="quarter" idx="4294967295"/>
          </p:nvPr>
        </p:nvSpPr>
        <p:spPr>
          <a:xfrm>
            <a:off x="368424" y="2282552"/>
            <a:ext cx="4419600" cy="498376"/>
          </a:xfrm>
        </p:spPr>
        <p:txBody>
          <a:bodyPr/>
          <a:lstStyle/>
          <a:p>
            <a:pPr eaLnBrk="1" hangingPunct="1"/>
            <a:r>
              <a:rPr lang="en-US" sz="2400" dirty="0" smtClean="0"/>
              <a:t>12 recommendations                </a:t>
            </a:r>
          </a:p>
        </p:txBody>
      </p:sp>
      <p:sp>
        <p:nvSpPr>
          <p:cNvPr id="33796" name="Rectangle 3"/>
          <p:cNvSpPr>
            <a:spLocks noGrp="1" noChangeArrowheads="1"/>
          </p:cNvSpPr>
          <p:nvPr>
            <p:ph type="body" sz="half" idx="1"/>
          </p:nvPr>
        </p:nvSpPr>
        <p:spPr>
          <a:xfrm>
            <a:off x="243136" y="2917999"/>
            <a:ext cx="4104456" cy="1735137"/>
          </a:xfrm>
        </p:spPr>
        <p:txBody>
          <a:bodyPr/>
          <a:lstStyle/>
          <a:p>
            <a:pPr eaLnBrk="1" hangingPunct="1"/>
            <a:r>
              <a:rPr lang="en-US" sz="2400" b="1" dirty="0" smtClean="0"/>
              <a:t>Main purpose:</a:t>
            </a:r>
            <a:r>
              <a:rPr lang="en-US" sz="2400" dirty="0" smtClean="0"/>
              <a:t> ….in order to reduce the impact on children of marketing of foods high in saturated fats, trans-fatty acids, free sugars, or salt."</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04048" y="1717851"/>
            <a:ext cx="2016224" cy="286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14" t="4370" r="33987" b="25741"/>
          <a:stretch/>
        </p:blipFill>
        <p:spPr bwMode="auto">
          <a:xfrm>
            <a:off x="7015381" y="1596260"/>
            <a:ext cx="2165131" cy="298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0" y="1054477"/>
            <a:ext cx="8712968" cy="707886"/>
          </a:xfrm>
          <a:prstGeom prst="rect">
            <a:avLst/>
          </a:prstGeom>
        </p:spPr>
        <p:txBody>
          <a:bodyPr wrap="square">
            <a:spAutoFit/>
          </a:bodyPr>
          <a:lstStyle/>
          <a:p>
            <a:r>
              <a:rPr lang="en-US" sz="2000" dirty="0" smtClean="0">
                <a:latin typeface="Cambria" pitchFamily="18" charset="0"/>
              </a:rPr>
              <a:t>WHO </a:t>
            </a:r>
            <a:r>
              <a:rPr lang="en-US" sz="2000" dirty="0">
                <a:latin typeface="Cambria" pitchFamily="18" charset="0"/>
              </a:rPr>
              <a:t>Set of Recommendations on the marketing of Foods and non-alcoholic beverages to children; WHA 2010</a:t>
            </a:r>
            <a:endParaRPr lang="en-US" sz="2000" dirty="0"/>
          </a:p>
        </p:txBody>
      </p:sp>
      <p:pic>
        <p:nvPicPr>
          <p:cNvPr id="8" name="Content Placeholder 7"/>
          <p:cNvPicPr>
            <a:picLocks noChangeAspect="1" noChangeArrowheads="1"/>
          </p:cNvPicPr>
          <p:nvPr/>
        </p:nvPicPr>
        <p:blipFill rotWithShape="1">
          <a:blip r:embed="rId5">
            <a:extLst>
              <a:ext uri="{28A0092B-C50C-407E-A947-70E740481C1C}">
                <a14:useLocalDpi xmlns:a14="http://schemas.microsoft.com/office/drawing/2010/main" val="0"/>
              </a:ext>
            </a:extLst>
          </a:blip>
          <a:srcRect l="10722" t="28350" r="12000" b="2187"/>
          <a:stretch/>
        </p:blipFill>
        <p:spPr bwMode="auto">
          <a:xfrm>
            <a:off x="5724128" y="4615832"/>
            <a:ext cx="3384376" cy="22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4764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19"/>
            <a:ext cx="9067800" cy="753485"/>
          </a:xfrm>
        </p:spPr>
        <p:txBody>
          <a:bodyPr/>
          <a:lstStyle/>
          <a:p>
            <a:pPr eaLnBrk="1" hangingPunct="1">
              <a:defRPr/>
            </a:pPr>
            <a:r>
              <a:rPr lang="en-GB" sz="4000" dirty="0" smtClean="0">
                <a:solidFill>
                  <a:srgbClr val="003399"/>
                </a:solidFill>
                <a:effectLst>
                  <a:outerShdw blurRad="38100" dist="38100" dir="2700000" algn="tl">
                    <a:srgbClr val="C0C0C0"/>
                  </a:outerShdw>
                </a:effectLst>
                <a:latin typeface="Calibri"/>
                <a:cs typeface="Calibri"/>
              </a:rPr>
              <a:t> Fiscal </a:t>
            </a:r>
            <a:r>
              <a:rPr lang="en-GB" sz="4000" dirty="0">
                <a:solidFill>
                  <a:srgbClr val="003399"/>
                </a:solidFill>
                <a:effectLst>
                  <a:outerShdw blurRad="38100" dist="38100" dir="2700000" algn="tl">
                    <a:srgbClr val="C0C0C0"/>
                  </a:outerShdw>
                </a:effectLst>
                <a:latin typeface="Calibri"/>
                <a:cs typeface="Calibri"/>
              </a:rPr>
              <a:t>policies </a:t>
            </a:r>
          </a:p>
        </p:txBody>
      </p:sp>
      <p:sp>
        <p:nvSpPr>
          <p:cNvPr id="3" name="Content Placeholder 2"/>
          <p:cNvSpPr>
            <a:spLocks noGrp="1"/>
          </p:cNvSpPr>
          <p:nvPr>
            <p:ph sz="half" idx="1"/>
          </p:nvPr>
        </p:nvSpPr>
        <p:spPr>
          <a:xfrm>
            <a:off x="21062" y="1124744"/>
            <a:ext cx="5919090" cy="5400600"/>
          </a:xfrm>
        </p:spPr>
        <p:txBody>
          <a:bodyPr/>
          <a:lstStyle/>
          <a:p>
            <a:r>
              <a:rPr lang="en-US" sz="2000" dirty="0" smtClean="0"/>
              <a:t>Prices influence consumption choices. </a:t>
            </a:r>
          </a:p>
          <a:p>
            <a:r>
              <a:rPr lang="en-US" sz="2000" dirty="0" smtClean="0"/>
              <a:t>Public policies can influence prices through taxation, subsidies or direct pricing in ways that encourage healthy eating and lifelong physical activity.</a:t>
            </a:r>
          </a:p>
          <a:p>
            <a:r>
              <a:rPr lang="en-US" sz="2000" dirty="0" smtClean="0"/>
              <a:t>Global Action Plan on NCDs 2013-2020: </a:t>
            </a:r>
            <a:r>
              <a:rPr lang="en-US" sz="2000" i="1" dirty="0" smtClean="0"/>
              <a:t>"As appropriate to national context, consider economic tools that are justified by evidence, and may include taxes and subsidies, that create incentives for </a:t>
            </a:r>
            <a:r>
              <a:rPr lang="en-US" sz="2000" i="1" dirty="0" err="1" smtClean="0"/>
              <a:t>behaviours</a:t>
            </a:r>
            <a:r>
              <a:rPr lang="en-US" sz="2000" i="1" dirty="0" smtClean="0"/>
              <a:t> associated with improved health outcomes, improve the affordability and consumption of healthier food products and discourage the consumption of less healthy options."</a:t>
            </a:r>
          </a:p>
          <a:p>
            <a:pPr marL="0" indent="0">
              <a:buNone/>
            </a:pPr>
            <a:endParaRPr lang="en-US" sz="1800" i="1" dirty="0" smtClean="0"/>
          </a:p>
        </p:txBody>
      </p:sp>
      <p:pic>
        <p:nvPicPr>
          <p:cNvPr id="8" name="Picture 7"/>
          <p:cNvPicPr>
            <a:picLocks noChangeAspect="1"/>
          </p:cNvPicPr>
          <p:nvPr/>
        </p:nvPicPr>
        <p:blipFill>
          <a:blip r:embed="rId3"/>
          <a:stretch>
            <a:fillRect/>
          </a:stretch>
        </p:blipFill>
        <p:spPr>
          <a:xfrm>
            <a:off x="5920804" y="692696"/>
            <a:ext cx="3187700" cy="2552700"/>
          </a:xfrm>
          <a:prstGeom prst="rect">
            <a:avLst/>
          </a:prstGeom>
        </p:spPr>
      </p:pic>
      <p:pic>
        <p:nvPicPr>
          <p:cNvPr id="9" name="Picture 8"/>
          <p:cNvPicPr>
            <a:picLocks noChangeAspect="1"/>
          </p:cNvPicPr>
          <p:nvPr/>
        </p:nvPicPr>
        <p:blipFill>
          <a:blip r:embed="rId4"/>
          <a:stretch>
            <a:fillRect/>
          </a:stretch>
        </p:blipFill>
        <p:spPr>
          <a:xfrm>
            <a:off x="6425066" y="3284984"/>
            <a:ext cx="2343117" cy="2952328"/>
          </a:xfrm>
          <a:prstGeom prst="rect">
            <a:avLst/>
          </a:prstGeom>
        </p:spPr>
      </p:pic>
    </p:spTree>
    <p:extLst>
      <p:ext uri="{BB962C8B-B14F-4D97-AF65-F5344CB8AC3E}">
        <p14:creationId xmlns:p14="http://schemas.microsoft.com/office/powerpoint/2010/main" val="40320256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07504" y="-90264"/>
            <a:ext cx="9036496" cy="1143000"/>
          </a:xfrm>
        </p:spPr>
        <p:txBody>
          <a:bodyPr>
            <a:normAutofit/>
          </a:bodyPr>
          <a:lstStyle/>
          <a:p>
            <a:r>
              <a:rPr lang="en-AU" sz="3600" dirty="0">
                <a:solidFill>
                  <a:srgbClr val="4E75B9"/>
                </a:solidFill>
                <a:latin typeface="Calibri"/>
                <a:cs typeface="Calibri"/>
              </a:rPr>
              <a:t>Fiscal Measures to address NCD &amp; Obesity </a:t>
            </a:r>
            <a:endParaRPr lang="en-AU" sz="4800" i="1" dirty="0">
              <a:solidFill>
                <a:srgbClr val="4E75B9"/>
              </a:solidFill>
              <a:latin typeface="Calibri"/>
              <a:cs typeface="Calibri"/>
            </a:endParaRPr>
          </a:p>
        </p:txBody>
      </p:sp>
      <p:sp>
        <p:nvSpPr>
          <p:cNvPr id="29699" name="Text Placeholder 4"/>
          <p:cNvSpPr>
            <a:spLocks noGrp="1"/>
          </p:cNvSpPr>
          <p:nvPr>
            <p:ph type="body" sz="half" idx="1"/>
          </p:nvPr>
        </p:nvSpPr>
        <p:spPr>
          <a:xfrm>
            <a:off x="228600" y="1191369"/>
            <a:ext cx="4631432" cy="3533775"/>
          </a:xfrm>
        </p:spPr>
        <p:txBody>
          <a:bodyPr/>
          <a:lstStyle/>
          <a:p>
            <a:r>
              <a:rPr lang="en-AU" sz="2800" dirty="0" smtClean="0">
                <a:latin typeface="Calibri"/>
                <a:cs typeface="Calibri"/>
              </a:rPr>
              <a:t>Increase </a:t>
            </a:r>
            <a:r>
              <a:rPr lang="en-AU" sz="2800" dirty="0">
                <a:latin typeface="Calibri"/>
                <a:cs typeface="Calibri"/>
              </a:rPr>
              <a:t>demand by countries </a:t>
            </a:r>
            <a:endParaRPr lang="en-AU" sz="2800" dirty="0" smtClean="0">
              <a:latin typeface="Calibri"/>
              <a:cs typeface="Calibri"/>
            </a:endParaRPr>
          </a:p>
          <a:p>
            <a:r>
              <a:rPr lang="en-US" sz="2800" dirty="0">
                <a:latin typeface="Calibri"/>
                <a:cs typeface="Calibri"/>
              </a:rPr>
              <a:t>Several countries use fiscal measures, </a:t>
            </a:r>
            <a:r>
              <a:rPr lang="en-US" sz="2800" dirty="0" smtClean="0">
                <a:latin typeface="Calibri"/>
                <a:cs typeface="Calibri"/>
              </a:rPr>
              <a:t>(</a:t>
            </a:r>
            <a:r>
              <a:rPr lang="en-US" sz="2800" dirty="0">
                <a:latin typeface="Calibri"/>
                <a:cs typeface="Calibri"/>
              </a:rPr>
              <a:t>e.g. Denmark, France, Hungary, USA, Mexico)</a:t>
            </a:r>
            <a:r>
              <a:rPr lang="en-US" sz="2800" dirty="0" smtClean="0">
                <a:latin typeface="Calibri"/>
                <a:cs typeface="Calibri"/>
              </a:rPr>
              <a:t>.</a:t>
            </a:r>
            <a:endParaRPr lang="en-AU" sz="2800" dirty="0">
              <a:latin typeface="Calibri"/>
              <a:cs typeface="Calibri"/>
            </a:endParaRPr>
          </a:p>
          <a:p>
            <a:r>
              <a:rPr lang="en-AU" sz="2800" dirty="0">
                <a:latin typeface="Calibri"/>
                <a:cs typeface="Calibri"/>
              </a:rPr>
              <a:t>Increase revenue for government</a:t>
            </a:r>
          </a:p>
          <a:p>
            <a:r>
              <a:rPr lang="en-AU" sz="2800" dirty="0">
                <a:latin typeface="Calibri"/>
                <a:cs typeface="Calibri"/>
              </a:rPr>
              <a:t>Tax funds for health </a:t>
            </a:r>
          </a:p>
        </p:txBody>
      </p:sp>
      <p:sp>
        <p:nvSpPr>
          <p:cNvPr id="29701" name="AutoShape 6" descr="data:image/jpeg;base64,/9j/4AAQSkZJRgABAQAAAQABAAD/2wCEAAkGBxQSEhUUExQUFBUXFRUUFBQUGBYVFBQUFBUWFhQUFBQYHCggGBolHBUUITEhJSkrLi4uFx8zODMsNygtLisBCgoKDg0OGBAQGiwkHBwsLCwsLCwsLCwsLCwsLCwsLCwsLCwsLCwsLCwsLCwsLCwsLCwsLCwsLCwsLDcsLCssK//AABEIALcBFAMBIgACEQEDEQH/xAAbAAAABwEAAAAAAAAAAAAAAAAAAQIDBAUGB//EAD8QAAEDAgQDBgMFBwMEAwAAAAEAAhEDIQQFEjFBUXEGEyJhgZEyobFCUpLB0QcUI3KC8PEzYuEVQ6PSFmOy/8QAGQEAAwEBAQAAAAAAAAAAAAAAAAEDAgQF/8QAIBEBAQACAwEBAQEBAQAAAAAAAAECEQMSITFBUWEUE//aAAwDAQACEQMRAD8AvXOTZcluTZQQFybcUspDkA24pBKU5JKZCJRSgUEAJTdQpabqJgbSj1JIRoB2k2StX2Wy4gl59FRZNQ1Ok8FucFUa2nZTyvreMR8xr8ys3j8a0Ayq7tb2nDHFo4Ln+P7RPeeQUbV8WvxmbMHFQauZsWS78uKZxNdzbGyzqq7jRVsYHJWHcCsacW6bFS8HjqjSOIT6s3N07AUNdMgqqwgNN7mH0U7szjw9nmoecjTU1eapijn6sC9BrkxRdIToCsgeDkepNSjlAOhyAcmw5KBQDmpGCkAowgFhyMOSQjCQOakYckBGgz9MmEEKOyCAaeUgpTjdIKYApDkpJcgjZSCllJKASiRlEUwCaenUy9AKCCAQQF7kjPAeassViO6wzid4KidmmeE9VPzTD6mhp48FHNXD1yHOqjiC8g3lZF9RzjABkmwC7Vm2TgtgAfJUFPKNLwSAApzKRbrb8VHZnIHGHVLNHPiUrtRhWVARTiRyUvtJnzaUUWGCbGOSzbse2k8Sfi3R99U6yTVZlxcHKwy2qS4AhTcfhAXam8boYeiQbLVyiXStH2axnd1YNgVo85panArLZdQJc0lbbEYbwNKWNLPHUQqbRAToRaIRronxz0aOESNBBCGlGEYQBQjRhGgCBSg5CEcIAw5KBSNKOEGkUjZBMsRpATkmUbkkpkOUgo0RQCCklKKSUwSiRlEUARTR3ThTR3QC0EEEBp+zJ8JUmtXJJO8KlyTEEHSOKtaxLQZXPy/V+OeM3n2Zvb+QTWV0X1RqqGBwCh5liR3hc/hsFDq9oifCwE9FOTbo3/EDtXkLGk1Gu8SyIo6z4uC0GbY+o6zmlUj6onaFSMWX6kspn2UqmeSi0qtkuk5ZsamX9azKaWpsrYYe9ETwWY7LmRC0+IGmkU8WMvVdWcCbJCiUYpUw6o6C4amt+1p4E8gU5hMU2pOk3HDiuqYZde2nJlljMuu0hGiRpAYRpKNAKRhEjQBo0SOUApGkoEpAtpQQo7IIBtxRSiKJMDREoIigCKSUaIoBJRFGURQCXJninnJlALRokEBcZCySY5q4zYQxZ7K8b3RKm5ljC+kSFz8sdHHfGC7TkmppHFOYBooUiYklO08C6s+TwKvP+nsa3xxAU4r+ueY7Gl7iT7KKSCtLnlShqhrR6LPPogmyo0h1gRspeDkwo1RjgdlKwx0oqW2z7MP8YaFrc6ZNIgcQsX2PB16itdm1UkCEsYL5WK7SNLXN8Rd4BO/hI4H0hU2XZm6jUD7kbETBIO8ea1XaDB94NYFwIPmOayOJoQvWwvbCPOzx1lW6wGZ0qw8LhPI2/wAKYRG65ayo5hlpII5LVZF2lkhlbY2DuLfPooZ8bUyahGEHNgx/fkUQUVCkaSjQZSNJRoBQKSSgUQSCRSNkEliCQMuKCIlEtAZSSjSUACiKUxhcYAJJ2AEk9AFZ0ckcL1XNpD7pINT8PD1RoKlKpUi4w0T/AHzV1UwVClDiS7iA4jSfNwbeEMZidQhpYWixpxDY8g28rcw2xctKaq2nTaXVX6QNwAd+QJF/KAfzVZgMxpVahpgOab6JIOqATBgCCovaPJsS5wcGsIgEU6ZJc1vCQ7jF4nkqfKXVBWb4btNw4EEeRESFecWOk+1tawII3ukk87pK5VoNT6D5bCr1Ny7eFjObjfHdZKZuM7qo4QoWYYx1TjZSO0TQ2oqarUtuuWOvaJWo3UdzISq1QyodVx5rcK5JXeCLpFFoJVe6qrXs9S1vFiY4BOsytdkzdAFt1dYp8wouHpAkWiE/WcBqJLWhomXnS31P5Bb4pup8uXgUaDn7CRxPADzKo8blVMu+IxNw0fIE/oo+a9onElrawiNqdmHpZQqedMb4iS5w+yNifM8l6GGPX9cOWVq4OUYamBLAXRPjOq3EmbBVuIwuEJ+Es/3MJt/SZCp8ZnLnkybnf8mjkFFp1H1HaWhzncmgkrZadKy0A0g3vA8tENdGklv3XCT7pxzSNxCymV5RiBdzhSHInU78It81psNiCwQ+prHHU0fqo5cW/jeOejiMFQ8xx4afBoAiSXun2aL+6rqHaNodpf4gba2jSG+ccUf8+Wtn/wCuO9L4I0gOBggggiQRcEcwjJUFQcUpqblOApBIpGyCQxyCNBHJSmUy7YE9AT9EdftVSYf4VGm3zI1H3dKYd26eNyqzjyYvJExmX1XbU6h/pIHvCeOX92NVaf5KficepFmj3VFX7evdbYJWH7UA73PmiYX9K5/wvNO2Xdgsw7RS4GPiPVxuVkame1C6S4nqtRia1Ov/AK4ZB2hrQY56jf2VJj8goPnuHvadmi9QO83baR6lXkxTtpvD9pSPi8TeI/Qp5naVg4PsZG0+U81kcZSfSfpdpPmw6h0PIpym2Uj0uqnamqXWNi6TO56la3BYinVa2o5rtenTLS0GPMkLF5fkz3wYgfeIgenNbnLsDDWta0ucfhAE7buI/Wyxll4pjPVrhsra9sxU/HT4eicfkzAAf4l5tqbNgD93zUvBZd3btVSsGOgjgd2kHxE+fJS8wo0qmgCqPC0BoaWkdTNzsoWq6v8AFWzJmcqvuP8A0SHZU0GQKo/qaJ/8av24QgWv0j6Juqy0x+iQ+M9mOU0ag8bHn+qD76FTUeylJzobSqm8XrwOcWoErcYKgXu0jYAuN4t1V1k5IJ8AaALXgASLi3z4rPSNd65jh+yOHqEt7t8gEwMQXTBv/wBkQqt+R4Sf9IkczinCf/Cuh4fLqFKo5/eEuOrVqe02d8Q0xbjxVG7sfSeZo1tJEQHOD2/JoKNQ95Mi/IMJMGg4QJM4p0gcDHd7K47N5fQoO1U6BE8TVdVt0LQp9Ts6QO5rBwm1Oq3YHm1wN23MtPWJEpzso4d/UoaHa2+F4eNMObAEEE7iCPIyjRWpxeHm1Mk8IDpPsouaZTrY5hplpcNzrlp5kFsLb4Kh3TrNaDOklzjP/wCbBRM8qNa93eECYtqtccPD5Jzy7ZvvjhGaZPUoH+I0tB+F19Lv5XcVU4gRsF3DFYnDuphjtJAfIEmAYMmeO+2yp6/ZijUa51Dui6DAkSDwg6RHqrzll+sXhs90weT9n2OGrEPI/wDrb4fd539FdNx9KgNNJjWj/bcnqdyqDMTXY4seXtIMOaSbFQW13Drz3V9yIWVpq+bEMlxuTYeSpMXm7jxVdVquduSUwWyl3ExS2Y0uv6H0R1KxUTCMhxHO6fcEdqfWNh2CzW7sO6Dq8VIOi7h8TATxI2HMLTUqtOqdLDD9tJ4kcL7FcmDi0ggwQQQRuCLgrTYnEmvS/eaZ01WR37PvRtWb+fvzUrjK1LprwEoKFlWY/vFIVD8QtU/m+96x7ypkqNmldnmFEksKNAc/zbEtfD2jST8QGxPOOCqn1SnsUdhx3MKOWjiY6mF2bc+iNZTjMQQktLec+n58U6ynOyzppMp5wdMOE8uYTFTM3RDZj++SS+iGmCRPLeOvJPUMIDsfYT9Ueg/k9M1SGaWwTMAchu48V0Ls5l9IFzdDfgkEgTII4qjyXLhSbJu4jjwHKFfZQ+KrfPU33afzhT5MvyN4QjF4cmYE3iBv4S6D7O+SlY7FtoU9LXFriBJbGp0cNR+Fg5i5M7bqW7DB5Ii0gu8wBO/oVQ4vBVaoDyPFF2mxveyhbp08eG/f4rzmz2EuadPmAC78TgXfNQh2p1PAqPqQTBJDXATxgosfgapBaKb52+EpeTfs9xNczUApM87ujol4pd7bHCVKlHS5rwWETI3I4eA2P9JB67HUYOsKrQTEkamlt2vA48/K4B4G6gZZlDMNQFI1O80iBrAJjlZR6OE7s66RhoJc5m41WMsm4kAg9GpbPPHcW2CIpio6Wgd3MuI0iSJk8ALT6qnrZzVktozLhaoWhzr8W0jZreMuknkEvO6HfAMbABawv5ASHHbibq1wlAR4Xx5CBHXii1njx82xOYdmcwqAubjHh2+k/wAMdP4cAeyxOKxGYYV8ONUkHZze8afW5j2XdCYBvMKhxgLnEn0WVEbstnne02E6gCYc1wIGoCS0arh3IGZ4HgrWnSDaupu5LXaj920Ej00+irv3DUATz2nlzU5mK/hOabGSy/AeJ2/LwytSp8mP6b7XZ4MPiGNcQ99RwFGiDDnn7zvuUxF33NoAPCuxWKqV3nxS4/EaIFOmOBio4a3bBRm4Cn3j6xBNR4Ac9xkwAAAJ2FpjmrvLw3TDfUcVnamOGopK/Z6RPePB5HxD33Vbi8LWoQXXHB4vH9W4W4dT8lHxTGaS11wRBB5I2bK4ulRxbAXtmo0adWxIEESee/lHRVdTsO10aajhYEy3UASJAER5LQ4eh3OIphk6Xip6ENBgk2uRt1WjwNEBzmRMBsdZAPyI9lXHOyOblwkycNx+X924gmYnyTOE0HwkQ7hOzvLyK6B+0bJtFbW0eF41dHfa/X1XOMZSuuuezbl0XWaGmdiDPMJVRoIkbH+4RUa2saXfEOP3h+qPDC5bzMjrxR9JHe1PZZizSqB3DZw4FpEEFKxNODCiuWbA0mXVDgsRocZpvAILdnU3bOHmPqFsC4T4XBwmxHHb9QsDhnnEUTS3qU/HS5nYOYOoA9QFbdjcWSHMcfF8QB3tbbhaFjPHzbWN1WraUElqCgo5c8iC53r5+SgA6jJ9hw8gnsTV1WGwPzhKoMPQLrSO0KadditNmXP3uXRRK1SbAmNuvMp2hST0R3D0581qciwP2jsNhzVblODm52Fyuhdnuzzq1MPmGkn3H5IzvXHYx9ulanMK+HtPJzT87rcYXsjSHxST5qzoZLSbs0ewXJtbSjZR0vO8WJ6AkO+RUHEYXS8NcQ0l2gTYE/Z8WwkbTutGKcVCOo9zH5qDmWA7+nAjUG8dnN+64GxG6xlNrcWfW+mabAz4w6B9pviHq3cKbSxjDYPaTymD7LHsr4jDGN2j7NQOc0fyvFwOsqfh+0D6kzQY/TBJbUgRy+CbkLLps37Kv8RgWxNxPrJ6G4VdVBhzWbxc8GkjwN83G5AHLzCl0KGIrgPqltFkDwsBc+OGkuED8J6q3w+DaA3S0BrZIm518XOJN3eaJE885PFG5hNLUWuDgXS2NLnAEQWT8Vot5QlUqdMBr2u7wObIcNhfYf8AKuq1MEFpA4xImP7gLHZthKtFxqMdE7xdpPMg7/I/VOz9Lizmutul7UqDT/lIwuG7w24AmTyG/wBVm/8A5I/Rpeym7kZc0jyiD9VY5fjsRXAYwNpt+04CSb8C6APUFZWuP+xMq0gHhoPicbDjzPQAbkqI8POIbS0ODC1xc+JBcXN0X4GC63Iq9wmDDL0vG8/HUd4vd1geggeXFSKLdFh16k7kwtSOfk5N+RnzgxJa9xDxuzaRwe0ncEeoKfoPpt2Gk8eJ9Sh2gy9zzILyR8JG4/li5HzWZqZjWpeEkOBIA1scXA8ILSPO0LNml8MpnPrUfvzCJDi7+UEpGdtZTJ1OiANR4SeEcegWeOOr69MN12PgpveTbf4gFcZXlUuFSu57nni8hz54wB4WegnzRJsXWPtpWWsNQTpLA3xQfiBMtGrgDBNuEq+o0gXAwJ1TPGLlE14DQGiBIgDrP5IYd/5/kqSacmeXa7VfbnBipQB4td8jb6wuL5nhYJXec5YDReDxaY6i4+i43nLJP9+q6uK7mnNn9ZOq0tIcN2mf1HtKfxAmHDjcfUJysxM4cxNM9W9OIVCSah1tD+Js7+Yb/r6qG9qnYAWcznceR2Uaq1KgxQrGm8OG4M/8Le9mWUnvNZo0lwIcZtrAvbhMg+ZWAepeV5lUpHS1xDS4Et4EjiVih1hmXlw1MLYN4JggxcIk1ldfVSaZFxNuE8EFPq3K441kAD190442jhxQcZckVt9I9eqttkKLZM+yssHSkqHTbFlb4ABokpwqtHPDGtYPtG/QXPsPquvdhQDg6RHJxPUuJ/NcIfi9Tnu5DQ3q43P1XUewvaAUmtpOPgcJH+0gxPSwRyTtj4MLq+ukEowmqTgRIMjgQjc9cboV2P8AC+fX5SkVq7GQRBIe7UJvpbqdt6BOY5uo+n+VUZvUa00gbOc4tkWv3ZJ+Qj+opHjN3SPmeKqYkww6SIIDGNfUaJuHknSyRwLgfJFgMqqta8OrEFwEO/hlzImYAYRcGNzsrAAsAaG6AADp23Ek+Z80nWs7dExkmkAYHEsktxAqXFntBEAG1o5j2V/2exdV4cyq0Nc28tksc07EEjrbeygNcgcS5oMOLdrjeCYMJ7LLDc8WtaqBJJsJJPkLlVhxT6x1NinT4E3LujfzMeqhPbVAipVDmnwNAEOeS6xc6L+EcP8AhS6LxYWHIJWs48f6azDL2vlwhpO0MZHWA36lRWCs0QKurkCCAPYfmrWuRaZ9EXfMaElNSJ2T4l5AY5oO9xYDY7FG541TNvyVTicXbU2QQREbp01ZpEXu11zazgfnLgFqVLPDVPnOy86aLWlgN6tSdEjcMaLuPsFAzChTq1TUMyQGi5gAEmYEXvuklzabQwWgDcR6eSOkUbbmEiNisFULi5mKq05DRpAaWDSI23vc8d0xSr16P+oO+b96mIc2Lzp+10CsnuUKvVj1/ufqlvTXWWaWGFxALWwZGkuBF5Gkwfop2GZv5D6k/oqfLH6qYgabvEeYfBIHIxPqr+i/ePL6A/mtuazV0TUaHNg9FxPPxpqPbyJjq3cerY9l22rVa1pJXFe2Zms5zePjHUEn6GF0cP6hyM7UdKi127Ebi4R6/wBQhKptlIy+oHPB+8COh5e6dxlOb8bz1HFV1N2h1tiQR5EXVpmRtrbxh4+jx8/kiF+qt7UyWqS54O3so9R3T3WbDWmAzd9NmkExKNUgM8z0mEEeEkjwt1cTZv5lN0GcUvEO1Ot8IsB5BLATaLpC6cxmJgQOvrwTWqFDrOk/NG9QaSMPU2H+4FW//VCxzSDsXexMqhaUHPS7Hp13IO1paBDrcuC1lDtK1wvH0XA8Hji3irEZ47mUXHHIt2O3OzhjgdJBiCR1IH5qG9wxGl4FqLyfxNgn0tPULnXZDOya+l19TH2OxLBrAP4FosLnNSRU0Na2j4ywENluK8UOsdTdIYPUKOeE+RXDOyyr7EZhpLrl5bALW+NzdyJaJIHnsotHtDTO4cPQ/oqvGvp1nCpR1Uag5OIIJ4MqWtvYqDW74luprZBnX3UPJmfE6mQ1/qFHrr67pnMvlbWliA5msG2rTe14nYpTBr3IhVWXdnKtfSar+6ptFvC5hceLiHOu7ziLALQ4alhjNKk4VHNAL3/FNyANQtw2CXXfxnLOYhUoOdTbAlzQXXtz48/Fw5KHTDdAcPja6KjHcOREdN/NXDdQ2IHp+UqozjLHGH0wSeQ3HR24E8DI6J2McfJJ5TdTEiY2S2UtTS6bAgcdzwj0VOMZWYYdTqSOOjVtxkK4y6nWrQCH02Xlxb3c/UkrGltye7IDwHR4ifutEnqRwU3utbA0Ak7xBvxvz2CsmYJlNsUxc7uMyet7+qZhzdnAcrf8reOKHJyy/FNiQ4kkkmLuk35cbpmnieF/8KT2jw7X+PUGOtcHTfjDrR0uFmS3FAwxz3C1xTFTcj7TCJS6qzPHKfWkos7xrnAkaYJ8wTChU67TVDASXQSQBOkc3n7Pqq/B4LE1WxVqPZTmXE6cO024m7iPJWFXOcLhGd3h2Cq/cviGT96Tdx8ySfNOY7GXJMVsGkAk8HgSLi8CPkhXzhlJpBN+X0WGxWdVqrXPe4w0jwiwaHGC4c7+t91QZ9nTu+qNJjS7TH8oDfyXRhxz9cGed+xrM97S6gQDwhY3Pq2ptN3+wfoVUVswJ4pNXE6qTfIkfOR9VbyTUSn+oD/oUYckO3SWmCstHnNkQpuAr6mFp4W97exUEFKDtJDh0cOYThUVahBt/kckyaQ3gH0v7qxqX9djz/5UZ7Er4DAaglwgkBtbCOUZSCmZNRyj8U68psBZpjhJen2sR1aNvUfVIG2tSw1SqODLrQtFlfYrFVgC2kR5uho+a0TOZfiTSqNeBOkzG0giCPYrZ4DP8KRW72pVb3zS3SKWvuw3R3UEPEwGxw2UzDfswxDviNNvVxP0CmM/ZU7jXYOjHH5yFjK4tTasOdYMYcURWrau87w1f3cao06dMd9tx3TmXdqMPQAFOo8mb1HYVr3nyaXYiG+gVnT/AGWt+1iPw0/1crPBfs2wrbvfUqezB8r/ADS3ifqjp9rzVIaXvqgkhtJ+EpVLE2aHGrqcdr7roGUYJtKnIpim5wBc0SAPLTJDd+BQyzI8Ph70aTGH70S78TpKm1Cs3KfjUn9EXOJmGj1P6Jynq8vc/okiwTlErBksabSG+5n6JQqO5M9z+ibc6yY7woCaazrwG3Ebn9FWYuo4BxOmACTvsBJUwOUbFYYVGOYTZ7S09HCE4HNs3z2nWf8AHUdFraAwdNTh7qNgM3oUnh3eVDE+EBpDrRfgRdZrP8mqYWq6m9pBGxvDhwc08Qqggrpsn4lK1AzGi2JqVXdYP1Kafn9HlVP4VmiCi7krOmttVh+02HY14dSrVZAhhcxjZBBBLwCQLbR7LLYzGOq1H1HXc9znugQJcSTA4C6MYU8kf7qeScZtRy5OUX2I85+SW/Dn2/RFTZv6fRFKUgpLk6WpshIymFOAphqdanGTlIxLT1HRKLufumh8xcHn5J60eX08itAiEEoMRpA2QiIQQQZpzUqnSQQWQnUMNK1fZPsecVqLzFNpAcQRqPID5I0E75jsT2ugZZ2boUCNFMFw+267p58lo6FAgbIILn3b9W1If7s8khzDyQQQDfdnkld2eSCCAIsKQaZQQQAc08k7QYeSCCAadh5F/NEzDeSNBAOupGNky2meSCCAYx+AZVbpqU2vHJwDo6TsqCr2Kwb/APsAfyue35B0IILUGjLOweDB/wBJx8jUdH1VhS7J4Vm2Hp+o1fUoIJW0aiT/ANFogWoUvwM/RR3dnsPEdxTj+UfXdBBLdGorcd2Jw1WToLCfuGADz0rA9puyjsIR4g8PuCLRFoIlBBVwt2nnJrbN1KMFMPpoILbGzJaltCCCIC9PvwTtK4+vVBBaAQRt80aCCCf/2Q=="/>
          <p:cNvSpPr>
            <a:spLocks noChangeAspect="1" noChangeArrowheads="1"/>
          </p:cNvSpPr>
          <p:nvPr/>
        </p:nvSpPr>
        <p:spPr bwMode="auto">
          <a:xfrm>
            <a:off x="155575" y="-144460"/>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en-US"/>
          </a:p>
        </p:txBody>
      </p:sp>
      <p:sp>
        <p:nvSpPr>
          <p:cNvPr id="29702" name="AutoShape 8" descr="data:image/jpeg;base64,/9j/4AAQSkZJRgABAQAAAQABAAD/2wCEAAkGBxQSEhUUExQUFBUXFRUUFBQUGBYVFBQUFBUWFhQUFBQYHCggGBolHBUUITEhJSkrLi4uFx8zODMsNygtLisBCgoKDg0OGBAQGiwkHBwsLCwsLCwsLCwsLCwsLCwsLCwsLCwsLCwsLCwsLCwsLCwsLCwsLCwsLCwsLDcsLCssK//AABEIALcBFAMBIgACEQEDEQH/xAAbAAAABwEAAAAAAAAAAAAAAAAAAQIDBAUGB//EAD8QAAEDAgQDBgMFBwMEAwAAAAEAAhEDIQQFEjFBUXEGEyJhgZEyobFCUpLB0QcUI3KC8PEzYuEVQ6PSFmOy/8QAGQEAAwEBAQAAAAAAAAAAAAAAAAEDAgQF/8QAIBEBAQACAwEBAQEBAQAAAAAAAAECEQMSITFBUWEUE//aAAwDAQACEQMRAD8AvXOTZcluTZQQFybcUspDkA24pBKU5JKZCJRSgUEAJTdQpabqJgbSj1JIRoB2k2StX2Wy4gl59FRZNQ1Ok8FucFUa2nZTyvreMR8xr8ys3j8a0Ayq7tb2nDHFo4Ln+P7RPeeQUbV8WvxmbMHFQauZsWS78uKZxNdzbGyzqq7jRVsYHJWHcCsacW6bFS8HjqjSOIT6s3N07AUNdMgqqwgNN7mH0U7szjw9nmoecjTU1eapijn6sC9BrkxRdIToCsgeDkepNSjlAOhyAcmw5KBQDmpGCkAowgFhyMOSQjCQOakYckBGgz9MmEEKOyCAaeUgpTjdIKYApDkpJcgjZSCllJKASiRlEUwCaenUy9AKCCAQQF7kjPAeassViO6wzid4KidmmeE9VPzTD6mhp48FHNXD1yHOqjiC8g3lZF9RzjABkmwC7Vm2TgtgAfJUFPKNLwSAApzKRbrb8VHZnIHGHVLNHPiUrtRhWVARTiRyUvtJnzaUUWGCbGOSzbse2k8Sfi3R99U6yTVZlxcHKwy2qS4AhTcfhAXam8boYeiQbLVyiXStH2axnd1YNgVo85panArLZdQJc0lbbEYbwNKWNLPHUQqbRAToRaIRronxz0aOESNBBCGlGEYQBQjRhGgCBSg5CEcIAw5KBSNKOEGkUjZBMsRpATkmUbkkpkOUgo0RQCCklKKSUwSiRlEUARTR3ThTR3QC0EEEBp+zJ8JUmtXJJO8KlyTEEHSOKtaxLQZXPy/V+OeM3n2Zvb+QTWV0X1RqqGBwCh5liR3hc/hsFDq9oifCwE9FOTbo3/EDtXkLGk1Gu8SyIo6z4uC0GbY+o6zmlUj6onaFSMWX6kspn2UqmeSi0qtkuk5ZsamX9azKaWpsrYYe9ETwWY7LmRC0+IGmkU8WMvVdWcCbJCiUYpUw6o6C4amt+1p4E8gU5hMU2pOk3HDiuqYZde2nJlljMuu0hGiRpAYRpKNAKRhEjQBo0SOUApGkoEpAtpQQo7IIBtxRSiKJMDREoIigCKSUaIoBJRFGURQCXJninnJlALRokEBcZCySY5q4zYQxZ7K8b3RKm5ljC+kSFz8sdHHfGC7TkmppHFOYBooUiYklO08C6s+TwKvP+nsa3xxAU4r+ueY7Gl7iT7KKSCtLnlShqhrR6LPPogmyo0h1gRspeDkwo1RjgdlKwx0oqW2z7MP8YaFrc6ZNIgcQsX2PB16itdm1UkCEsYL5WK7SNLXN8Rd4BO/hI4H0hU2XZm6jUD7kbETBIO8ea1XaDB94NYFwIPmOayOJoQvWwvbCPOzx1lW6wGZ0qw8LhPI2/wAKYRG65ayo5hlpII5LVZF2lkhlbY2DuLfPooZ8bUyahGEHNgx/fkUQUVCkaSjQZSNJRoBQKSSgUQSCRSNkEliCQMuKCIlEtAZSSjSUACiKUxhcYAJJ2AEk9AFZ0ckcL1XNpD7pINT8PD1RoKlKpUi4w0T/AHzV1UwVClDiS7iA4jSfNwbeEMZidQhpYWixpxDY8g28rcw2xctKaq2nTaXVX6QNwAd+QJF/KAfzVZgMxpVahpgOab6JIOqATBgCCovaPJsS5wcGsIgEU6ZJc1vCQ7jF4nkqfKXVBWb4btNw4EEeRESFecWOk+1tawII3ukk87pK5VoNT6D5bCr1Ny7eFjObjfHdZKZuM7qo4QoWYYx1TjZSO0TQ2oqarUtuuWOvaJWo3UdzISq1QyodVx5rcK5JXeCLpFFoJVe6qrXs9S1vFiY4BOsytdkzdAFt1dYp8wouHpAkWiE/WcBqJLWhomXnS31P5Bb4pup8uXgUaDn7CRxPADzKo8blVMu+IxNw0fIE/oo+a9onElrawiNqdmHpZQqedMb4iS5w+yNifM8l6GGPX9cOWVq4OUYamBLAXRPjOq3EmbBVuIwuEJ+Es/3MJt/SZCp8ZnLnkybnf8mjkFFp1H1HaWhzncmgkrZadKy0A0g3vA8tENdGklv3XCT7pxzSNxCymV5RiBdzhSHInU78It81psNiCwQ+prHHU0fqo5cW/jeOejiMFQ8xx4afBoAiSXun2aL+6rqHaNodpf4gba2jSG+ccUf8+Wtn/wCuO9L4I0gOBggggiQRcEcwjJUFQcUpqblOApBIpGyCQxyCNBHJSmUy7YE9AT9EdftVSYf4VGm3zI1H3dKYd26eNyqzjyYvJExmX1XbU6h/pIHvCeOX92NVaf5KficepFmj3VFX7evdbYJWH7UA73PmiYX9K5/wvNO2Xdgsw7RS4GPiPVxuVkame1C6S4nqtRia1Ov/AK4ZB2hrQY56jf2VJj8goPnuHvadmi9QO83baR6lXkxTtpvD9pSPi8TeI/Qp5naVg4PsZG0+U81kcZSfSfpdpPmw6h0PIpym2Uj0uqnamqXWNi6TO56la3BYinVa2o5rtenTLS0GPMkLF5fkz3wYgfeIgenNbnLsDDWta0ucfhAE7buI/Wyxll4pjPVrhsra9sxU/HT4eicfkzAAf4l5tqbNgD93zUvBZd3btVSsGOgjgd2kHxE+fJS8wo0qmgCqPC0BoaWkdTNzsoWq6v8AFWzJmcqvuP8A0SHZU0GQKo/qaJ/8av24QgWv0j6Juqy0x+iQ+M9mOU0ag8bHn+qD76FTUeylJzobSqm8XrwOcWoErcYKgXu0jYAuN4t1V1k5IJ8AaALXgASLi3z4rPSNd65jh+yOHqEt7t8gEwMQXTBv/wBkQqt+R4Sf9IkczinCf/Cuh4fLqFKo5/eEuOrVqe02d8Q0xbjxVG7sfSeZo1tJEQHOD2/JoKNQ95Mi/IMJMGg4QJM4p0gcDHd7K47N5fQoO1U6BE8TVdVt0LQp9Ts6QO5rBwm1Oq3YHm1wN23MtPWJEpzso4d/UoaHa2+F4eNMObAEEE7iCPIyjRWpxeHm1Mk8IDpPsouaZTrY5hplpcNzrlp5kFsLb4Kh3TrNaDOklzjP/wCbBRM8qNa93eECYtqtccPD5Jzy7ZvvjhGaZPUoH+I0tB+F19Lv5XcVU4gRsF3DFYnDuphjtJAfIEmAYMmeO+2yp6/ZijUa51Dui6DAkSDwg6RHqrzll+sXhs90weT9n2OGrEPI/wDrb4fd539FdNx9KgNNJjWj/bcnqdyqDMTXY4seXtIMOaSbFQW13Drz3V9yIWVpq+bEMlxuTYeSpMXm7jxVdVquduSUwWyl3ExS2Y0uv6H0R1KxUTCMhxHO6fcEdqfWNh2CzW7sO6Dq8VIOi7h8TATxI2HMLTUqtOqdLDD9tJ4kcL7FcmDi0ggwQQQRuCLgrTYnEmvS/eaZ01WR37PvRtWb+fvzUrjK1LprwEoKFlWY/vFIVD8QtU/m+96x7ypkqNmldnmFEksKNAc/zbEtfD2jST8QGxPOOCqn1SnsUdhx3MKOWjiY6mF2bc+iNZTjMQQktLec+n58U6ynOyzppMp5wdMOE8uYTFTM3RDZj++SS+iGmCRPLeOvJPUMIDsfYT9Ueg/k9M1SGaWwTMAchu48V0Ls5l9IFzdDfgkEgTII4qjyXLhSbJu4jjwHKFfZQ+KrfPU33afzhT5MvyN4QjF4cmYE3iBv4S6D7O+SlY7FtoU9LXFriBJbGp0cNR+Fg5i5M7bqW7DB5Ii0gu8wBO/oVQ4vBVaoDyPFF2mxveyhbp08eG/f4rzmz2EuadPmAC78TgXfNQh2p1PAqPqQTBJDXATxgosfgapBaKb52+EpeTfs9xNczUApM87ujol4pd7bHCVKlHS5rwWETI3I4eA2P9JB67HUYOsKrQTEkamlt2vA48/K4B4G6gZZlDMNQFI1O80iBrAJjlZR6OE7s66RhoJc5m41WMsm4kAg9GpbPPHcW2CIpio6Wgd3MuI0iSJk8ALT6qnrZzVktozLhaoWhzr8W0jZreMuknkEvO6HfAMbABawv5ASHHbibq1wlAR4Xx5CBHXii1njx82xOYdmcwqAubjHh2+k/wAMdP4cAeyxOKxGYYV8ONUkHZze8afW5j2XdCYBvMKhxgLnEn0WVEbstnne02E6gCYc1wIGoCS0arh3IGZ4HgrWnSDaupu5LXaj920Ej00+irv3DUATz2nlzU5mK/hOabGSy/AeJ2/LwytSp8mP6b7XZ4MPiGNcQ99RwFGiDDnn7zvuUxF33NoAPCuxWKqV3nxS4/EaIFOmOBio4a3bBRm4Cn3j6xBNR4Ac9xkwAAAJ2FpjmrvLw3TDfUcVnamOGopK/Z6RPePB5HxD33Vbi8LWoQXXHB4vH9W4W4dT8lHxTGaS11wRBB5I2bK4ulRxbAXtmo0adWxIEESee/lHRVdTsO10aajhYEy3UASJAER5LQ4eh3OIphk6Xip6ENBgk2uRt1WjwNEBzmRMBsdZAPyI9lXHOyOblwkycNx+X924gmYnyTOE0HwkQ7hOzvLyK6B+0bJtFbW0eF41dHfa/X1XOMZSuuuezbl0XWaGmdiDPMJVRoIkbH+4RUa2saXfEOP3h+qPDC5bzMjrxR9JHe1PZZizSqB3DZw4FpEEFKxNODCiuWbA0mXVDgsRocZpvAILdnU3bOHmPqFsC4T4XBwmxHHb9QsDhnnEUTS3qU/HS5nYOYOoA9QFbdjcWSHMcfF8QB3tbbhaFjPHzbWN1WraUElqCgo5c8iC53r5+SgA6jJ9hw8gnsTV1WGwPzhKoMPQLrSO0KadditNmXP3uXRRK1SbAmNuvMp2hST0R3D0581qciwP2jsNhzVblODm52Fyuhdnuzzq1MPmGkn3H5IzvXHYx9ulanMK+HtPJzT87rcYXsjSHxST5qzoZLSbs0ewXJtbSjZR0vO8WJ6AkO+RUHEYXS8NcQ0l2gTYE/Z8WwkbTutGKcVCOo9zH5qDmWA7+nAjUG8dnN+64GxG6xlNrcWfW+mabAz4w6B9pviHq3cKbSxjDYPaTymD7LHsr4jDGN2j7NQOc0fyvFwOsqfh+0D6kzQY/TBJbUgRy+CbkLLps37Kv8RgWxNxPrJ6G4VdVBhzWbxc8GkjwN83G5AHLzCl0KGIrgPqltFkDwsBc+OGkuED8J6q3w+DaA3S0BrZIm518XOJN3eaJE885PFG5hNLUWuDgXS2NLnAEQWT8Vot5QlUqdMBr2u7wObIcNhfYf8AKuq1MEFpA4xImP7gLHZthKtFxqMdE7xdpPMg7/I/VOz9Lizmutul7UqDT/lIwuG7w24AmTyG/wBVm/8A5I/Rpeym7kZc0jyiD9VY5fjsRXAYwNpt+04CSb8C6APUFZWuP+xMq0gHhoPicbDjzPQAbkqI8POIbS0ODC1xc+JBcXN0X4GC63Iq9wmDDL0vG8/HUd4vd1geggeXFSKLdFh16k7kwtSOfk5N+RnzgxJa9xDxuzaRwe0ncEeoKfoPpt2Gk8eJ9Sh2gy9zzILyR8JG4/li5HzWZqZjWpeEkOBIA1scXA8ILSPO0LNml8MpnPrUfvzCJDi7+UEpGdtZTJ1OiANR4SeEcegWeOOr69MN12PgpveTbf4gFcZXlUuFSu57nni8hz54wB4WegnzRJsXWPtpWWsNQTpLA3xQfiBMtGrgDBNuEq+o0gXAwJ1TPGLlE14DQGiBIgDrP5IYd/5/kqSacmeXa7VfbnBipQB4td8jb6wuL5nhYJXec5YDReDxaY6i4+i43nLJP9+q6uK7mnNn9ZOq0tIcN2mf1HtKfxAmHDjcfUJysxM4cxNM9W9OIVCSah1tD+Js7+Yb/r6qG9qnYAWcznceR2Uaq1KgxQrGm8OG4M/8Le9mWUnvNZo0lwIcZtrAvbhMg+ZWAepeV5lUpHS1xDS4Et4EjiVih1hmXlw1MLYN4JggxcIk1ldfVSaZFxNuE8EFPq3K441kAD190442jhxQcZckVt9I9eqttkKLZM+yssHSkqHTbFlb4ABokpwqtHPDGtYPtG/QXPsPquvdhQDg6RHJxPUuJ/NcIfi9Tnu5DQ3q43P1XUewvaAUmtpOPgcJH+0gxPSwRyTtj4MLq+ukEowmqTgRIMjgQjc9cboV2P8AC+fX5SkVq7GQRBIe7UJvpbqdt6BOY5uo+n+VUZvUa00gbOc4tkWv3ZJ+Qj+opHjN3SPmeKqYkww6SIIDGNfUaJuHknSyRwLgfJFgMqqta8OrEFwEO/hlzImYAYRcGNzsrAAsAaG6AADp23Ek+Z80nWs7dExkmkAYHEsktxAqXFntBEAG1o5j2V/2exdV4cyq0Nc28tksc07EEjrbeygNcgcS5oMOLdrjeCYMJ7LLDc8WtaqBJJsJJPkLlVhxT6x1NinT4E3LujfzMeqhPbVAipVDmnwNAEOeS6xc6L+EcP8AhS6LxYWHIJWs48f6azDL2vlwhpO0MZHWA36lRWCs0QKurkCCAPYfmrWuRaZ9EXfMaElNSJ2T4l5AY5oO9xYDY7FG541TNvyVTicXbU2QQREbp01ZpEXu11zazgfnLgFqVLPDVPnOy86aLWlgN6tSdEjcMaLuPsFAzChTq1TUMyQGi5gAEmYEXvuklzabQwWgDcR6eSOkUbbmEiNisFULi5mKq05DRpAaWDSI23vc8d0xSr16P+oO+b96mIc2Lzp+10CsnuUKvVj1/ufqlvTXWWaWGFxALWwZGkuBF5Gkwfop2GZv5D6k/oqfLH6qYgabvEeYfBIHIxPqr+i/ePL6A/mtuazV0TUaHNg9FxPPxpqPbyJjq3cerY9l22rVa1pJXFe2Zms5zePjHUEn6GF0cP6hyM7UdKi127Ebi4R6/wBQhKptlIy+oHPB+8COh5e6dxlOb8bz1HFV1N2h1tiQR5EXVpmRtrbxh4+jx8/kiF+qt7UyWqS54O3so9R3T3WbDWmAzd9NmkExKNUgM8z0mEEeEkjwt1cTZv5lN0GcUvEO1Ot8IsB5BLATaLpC6cxmJgQOvrwTWqFDrOk/NG9QaSMPU2H+4FW//VCxzSDsXexMqhaUHPS7Hp13IO1paBDrcuC1lDtK1wvH0XA8Hji3irEZ47mUXHHIt2O3OzhjgdJBiCR1IH5qG9wxGl4FqLyfxNgn0tPULnXZDOya+l19TH2OxLBrAP4FosLnNSRU0Na2j4ywENluK8UOsdTdIYPUKOeE+RXDOyyr7EZhpLrl5bALW+NzdyJaJIHnsotHtDTO4cPQ/oqvGvp1nCpR1Uag5OIIJ4MqWtvYqDW74luprZBnX3UPJmfE6mQ1/qFHrr67pnMvlbWliA5msG2rTe14nYpTBr3IhVWXdnKtfSar+6ptFvC5hceLiHOu7ziLALQ4alhjNKk4VHNAL3/FNyANQtw2CXXfxnLOYhUoOdTbAlzQXXtz48/Fw5KHTDdAcPja6KjHcOREdN/NXDdQ2IHp+UqozjLHGH0wSeQ3HR24E8DI6J2McfJJ5TdTEiY2S2UtTS6bAgcdzwj0VOMZWYYdTqSOOjVtxkK4y6nWrQCH02Xlxb3c/UkrGltye7IDwHR4ifutEnqRwU3utbA0Ak7xBvxvz2CsmYJlNsUxc7uMyet7+qZhzdnAcrf8reOKHJyy/FNiQ4kkkmLuk35cbpmnieF/8KT2jw7X+PUGOtcHTfjDrR0uFmS3FAwxz3C1xTFTcj7TCJS6qzPHKfWkos7xrnAkaYJ8wTChU67TVDASXQSQBOkc3n7Pqq/B4LE1WxVqPZTmXE6cO024m7iPJWFXOcLhGd3h2Cq/cviGT96Tdx8ySfNOY7GXJMVsGkAk8HgSLi8CPkhXzhlJpBN+X0WGxWdVqrXPe4w0jwiwaHGC4c7+t91QZ9nTu+qNJjS7TH8oDfyXRhxz9cGed+xrM97S6gQDwhY3Pq2ptN3+wfoVUVswJ4pNXE6qTfIkfOR9VbyTUSn+oD/oUYckO3SWmCstHnNkQpuAr6mFp4W97exUEFKDtJDh0cOYThUVahBt/kckyaQ3gH0v7qxqX9djz/5UZ7Er4DAaglwgkBtbCOUZSCmZNRyj8U68psBZpjhJen2sR1aNvUfVIG2tSw1SqODLrQtFlfYrFVgC2kR5uho+a0TOZfiTSqNeBOkzG0giCPYrZ4DP8KRW72pVb3zS3SKWvuw3R3UEPEwGxw2UzDfswxDviNNvVxP0CmM/ZU7jXYOjHH5yFjK4tTasOdYMYcURWrau87w1f3cao06dMd9tx3TmXdqMPQAFOo8mb1HYVr3nyaXYiG+gVnT/AGWt+1iPw0/1crPBfs2wrbvfUqezB8r/ADS3ifqjp9rzVIaXvqgkhtJ+EpVLE2aHGrqcdr7roGUYJtKnIpim5wBc0SAPLTJDd+BQyzI8Ph70aTGH70S78TpKm1Cs3KfjUn9EXOJmGj1P6Jynq8vc/okiwTlErBksabSG+5n6JQqO5M9z+ibc6yY7woCaazrwG3Ebn9FWYuo4BxOmACTvsBJUwOUbFYYVGOYTZ7S09HCE4HNs3z2nWf8AHUdFraAwdNTh7qNgM3oUnh3eVDE+EBpDrRfgRdZrP8mqYWq6m9pBGxvDhwc08Qqggrpsn4lK1AzGi2JqVXdYP1Kafn9HlVP4VmiCi7krOmttVh+02HY14dSrVZAhhcxjZBBBLwCQLbR7LLYzGOq1H1HXc9znugQJcSTA4C6MYU8kf7qeScZtRy5OUX2I85+SW/Dn2/RFTZv6fRFKUgpLk6WpshIymFOAphqdanGTlIxLT1HRKLufumh8xcHn5J60eX08itAiEEoMRpA2QiIQQQZpzUqnSQQWQnUMNK1fZPsecVqLzFNpAcQRqPID5I0E75jsT2ugZZ2boUCNFMFw+267p58lo6FAgbIILn3b9W1If7s8khzDyQQQDfdnkld2eSCCAIsKQaZQQQAc08k7QYeSCCAadh5F/NEzDeSNBAOupGNky2meSCCAYx+AZVbpqU2vHJwDo6TsqCr2Kwb/APsAfyue35B0IILUGjLOweDB/wBJx8jUdH1VhS7J4Vm2Hp+o1fUoIJW0aiT/ANFogWoUvwM/RR3dnsPEdxTj+UfXdBBLdGorcd2Jw1WToLCfuGADz0rA9puyjsIR4g8PuCLRFoIlBBVwt2nnJrbN1KMFMPpoILbGzJaltCCCIC9PvwTtK4+vVBBaAQRt80aCCCf/2Q=="/>
          <p:cNvSpPr>
            <a:spLocks noChangeAspect="1" noChangeArrowheads="1"/>
          </p:cNvSpPr>
          <p:nvPr/>
        </p:nvSpPr>
        <p:spPr bwMode="auto">
          <a:xfrm>
            <a:off x="307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en-US"/>
          </a:p>
        </p:txBody>
      </p:sp>
      <p:pic>
        <p:nvPicPr>
          <p:cNvPr id="2" name="Picture 1"/>
          <p:cNvPicPr>
            <a:picLocks noChangeAspect="1"/>
          </p:cNvPicPr>
          <p:nvPr/>
        </p:nvPicPr>
        <p:blipFill>
          <a:blip r:embed="rId2"/>
          <a:stretch>
            <a:fillRect/>
          </a:stretch>
        </p:blipFill>
        <p:spPr>
          <a:xfrm>
            <a:off x="4860032" y="980728"/>
            <a:ext cx="4248472" cy="2812953"/>
          </a:xfrm>
          <a:prstGeom prst="rect">
            <a:avLst/>
          </a:prstGeom>
        </p:spPr>
      </p:pic>
      <p:pic>
        <p:nvPicPr>
          <p:cNvPr id="4" name="Picture 3"/>
          <p:cNvPicPr>
            <a:picLocks noChangeAspect="1"/>
          </p:cNvPicPr>
          <p:nvPr/>
        </p:nvPicPr>
        <p:blipFill>
          <a:blip r:embed="rId3"/>
          <a:stretch>
            <a:fillRect/>
          </a:stretch>
        </p:blipFill>
        <p:spPr>
          <a:xfrm>
            <a:off x="5076056" y="4073998"/>
            <a:ext cx="3695700" cy="2019300"/>
          </a:xfrm>
          <a:prstGeom prst="rect">
            <a:avLst/>
          </a:prstGeom>
        </p:spPr>
      </p:pic>
    </p:spTree>
    <p:extLst>
      <p:ext uri="{BB962C8B-B14F-4D97-AF65-F5344CB8AC3E}">
        <p14:creationId xmlns:p14="http://schemas.microsoft.com/office/powerpoint/2010/main" val="8589386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1340768"/>
            <a:ext cx="7560840" cy="5063215"/>
          </a:xfrm>
          <a:prstGeom prst="rect">
            <a:avLst/>
          </a:prstGeom>
        </p:spPr>
      </p:pic>
      <p:sp>
        <p:nvSpPr>
          <p:cNvPr id="3" name="Rectangle 2"/>
          <p:cNvSpPr/>
          <p:nvPr/>
        </p:nvSpPr>
        <p:spPr bwMode="auto">
          <a:xfrm>
            <a:off x="0" y="116632"/>
            <a:ext cx="9144000" cy="6968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80975" algn="ctr" rtl="0" eaLnBrk="0" hangingPunct="0">
              <a:lnSpc>
                <a:spcPct val="90000"/>
              </a:lnSpc>
            </a:pPr>
            <a:r>
              <a:rPr lang="en-GB" sz="4000" dirty="0" smtClean="0">
                <a:solidFill>
                  <a:srgbClr val="0070C0"/>
                </a:solidFill>
                <a:latin typeface="Calibri" pitchFamily="34" charset="0"/>
                <a:ea typeface="+mj-ea"/>
                <a:cs typeface="+mj-cs"/>
              </a:rPr>
              <a:t>Burden of NCD </a:t>
            </a:r>
            <a:endParaRPr lang="en-GB" sz="4000" dirty="0">
              <a:solidFill>
                <a:srgbClr val="0070C0"/>
              </a:solidFill>
              <a:latin typeface="Calibri" pitchFamily="34" charset="0"/>
              <a:ea typeface="+mj-ea"/>
              <a:cs typeface="+mj-cs"/>
            </a:endParaRPr>
          </a:p>
        </p:txBody>
      </p:sp>
    </p:spTree>
    <p:extLst>
      <p:ext uri="{BB962C8B-B14F-4D97-AF65-F5344CB8AC3E}">
        <p14:creationId xmlns:p14="http://schemas.microsoft.com/office/powerpoint/2010/main" val="29339167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070" y="44624"/>
            <a:ext cx="8515350" cy="1325563"/>
          </a:xfrm>
        </p:spPr>
        <p:txBody>
          <a:bodyPr/>
          <a:lstStyle/>
          <a:p>
            <a:r>
              <a:rPr lang="en-US" dirty="0" smtClean="0"/>
              <a:t>Considerations for Fiscal Policy on Diet</a:t>
            </a:r>
            <a:endParaRPr lang="en-US" dirty="0"/>
          </a:p>
        </p:txBody>
      </p:sp>
      <p:sp>
        <p:nvSpPr>
          <p:cNvPr id="6" name="Content Placeholder 5"/>
          <p:cNvSpPr>
            <a:spLocks noGrp="1"/>
          </p:cNvSpPr>
          <p:nvPr>
            <p:ph idx="1"/>
          </p:nvPr>
        </p:nvSpPr>
        <p:spPr>
          <a:xfrm>
            <a:off x="488462" y="1465388"/>
            <a:ext cx="8225692" cy="4962769"/>
          </a:xfrm>
        </p:spPr>
        <p:txBody>
          <a:bodyPr>
            <a:normAutofit fontScale="92500" lnSpcReduction="20000"/>
          </a:bodyPr>
          <a:lstStyle/>
          <a:p>
            <a:pPr marL="0" indent="0">
              <a:buNone/>
            </a:pPr>
            <a:r>
              <a:rPr lang="en-US" sz="2400" b="1" dirty="0" smtClean="0"/>
              <a:t>EVIDENCE </a:t>
            </a:r>
          </a:p>
          <a:p>
            <a:r>
              <a:rPr lang="en-US" sz="2400" dirty="0" smtClean="0"/>
              <a:t>There is enough evidence to get started </a:t>
            </a:r>
          </a:p>
          <a:p>
            <a:pPr lvl="1"/>
            <a:r>
              <a:rPr lang="en-US" sz="2000" dirty="0" smtClean="0"/>
              <a:t>Goal should be for improvement of Health (quality of foods, affect consumption behaviour, association with reduced morbidity and mortality)  and economic benefits </a:t>
            </a:r>
          </a:p>
          <a:p>
            <a:pPr lvl="1"/>
            <a:r>
              <a:rPr lang="en-US" sz="2000" dirty="0" smtClean="0"/>
              <a:t>Fiscal Policy works to influence consumer behaviour at the point of purchase </a:t>
            </a:r>
          </a:p>
          <a:p>
            <a:pPr lvl="1"/>
            <a:r>
              <a:rPr lang="en-US" sz="2000" dirty="0" smtClean="0"/>
              <a:t>Best evidence is around SSBs so lets start there </a:t>
            </a:r>
          </a:p>
          <a:p>
            <a:pPr lvl="1"/>
            <a:r>
              <a:rPr lang="en-US" sz="2000" dirty="0" smtClean="0"/>
              <a:t>Enough evidence suggesting that specific excise is better than ad </a:t>
            </a:r>
            <a:r>
              <a:rPr lang="en-US" sz="2000" dirty="0" err="1" smtClean="0"/>
              <a:t>volarem</a:t>
            </a:r>
            <a:r>
              <a:rPr lang="en-US" sz="2000" dirty="0" smtClean="0"/>
              <a:t> or others </a:t>
            </a:r>
          </a:p>
          <a:p>
            <a:pPr lvl="1"/>
            <a:r>
              <a:rPr lang="en-US" sz="2000" dirty="0" smtClean="0"/>
              <a:t>Size of tax – at least 20% to effect consumption behaviour (and F &amp; V in 10-30%) </a:t>
            </a:r>
          </a:p>
          <a:p>
            <a:pPr lvl="1"/>
            <a:r>
              <a:rPr lang="en-US" sz="2000" dirty="0" smtClean="0"/>
              <a:t>Earmarking of taxes need to be pursued as aligned with the health objective </a:t>
            </a:r>
          </a:p>
          <a:p>
            <a:pPr lvl="1"/>
            <a:r>
              <a:rPr lang="en-US" sz="2000" dirty="0" smtClean="0"/>
              <a:t>Perceived </a:t>
            </a:r>
            <a:r>
              <a:rPr lang="en-US" sz="2000" dirty="0" err="1" smtClean="0"/>
              <a:t>regressivity</a:t>
            </a:r>
            <a:r>
              <a:rPr lang="en-US" sz="2000" dirty="0" smtClean="0"/>
              <a:t> can be addressed by good tax design</a:t>
            </a:r>
          </a:p>
          <a:p>
            <a:pPr lvl="1"/>
            <a:r>
              <a:rPr lang="en-US" sz="2000" dirty="0" smtClean="0"/>
              <a:t>Subsidies alone don</a:t>
            </a:r>
            <a:r>
              <a:rPr lang="fr-FR" sz="2000" dirty="0" smtClean="0"/>
              <a:t>’</a:t>
            </a:r>
            <a:r>
              <a:rPr lang="en-US" sz="2000" dirty="0" smtClean="0"/>
              <a:t>t work and better combined with taxation </a:t>
            </a:r>
          </a:p>
          <a:p>
            <a:pPr lvl="1"/>
            <a:r>
              <a:rPr lang="en-US" sz="2000" dirty="0" smtClean="0"/>
              <a:t>Combined with Nutrition interventions such as public education  </a:t>
            </a:r>
          </a:p>
        </p:txBody>
      </p:sp>
    </p:spTree>
    <p:extLst>
      <p:ext uri="{BB962C8B-B14F-4D97-AF65-F5344CB8AC3E}">
        <p14:creationId xmlns:p14="http://schemas.microsoft.com/office/powerpoint/2010/main" val="23330988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r>
              <a:rPr lang="en-US" sz="3600" dirty="0" smtClean="0"/>
              <a:t>Policy Development process</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4286794"/>
              </p:ext>
            </p:extLst>
          </p:nvPr>
        </p:nvGraphicFramePr>
        <p:xfrm>
          <a:off x="566615" y="1124744"/>
          <a:ext cx="8323385" cy="5260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80573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57300"/>
            <a:ext cx="9144000" cy="4342482"/>
          </a:xfrm>
          <a:prstGeom prst="rect">
            <a:avLst/>
          </a:prstGeom>
        </p:spPr>
      </p:pic>
      <p:sp>
        <p:nvSpPr>
          <p:cNvPr id="3" name="TextBox 2"/>
          <p:cNvSpPr txBox="1"/>
          <p:nvPr/>
        </p:nvSpPr>
        <p:spPr>
          <a:xfrm>
            <a:off x="971600" y="332656"/>
            <a:ext cx="7200800" cy="720080"/>
          </a:xfrm>
          <a:prstGeom prst="rect">
            <a:avLst/>
          </a:prstGeom>
          <a:noFill/>
        </p:spPr>
        <p:txBody>
          <a:bodyPr wrap="square" rtlCol="0">
            <a:spAutoFit/>
          </a:bodyPr>
          <a:lstStyle/>
          <a:p>
            <a:pPr algn="ctr"/>
            <a:r>
              <a:rPr lang="en-US" dirty="0" smtClean="0"/>
              <a:t>Fresh News </a:t>
            </a:r>
            <a:endParaRPr lang="en-US" dirty="0"/>
          </a:p>
        </p:txBody>
      </p:sp>
    </p:spTree>
    <p:extLst>
      <p:ext uri="{BB962C8B-B14F-4D97-AF65-F5344CB8AC3E}">
        <p14:creationId xmlns:p14="http://schemas.microsoft.com/office/powerpoint/2010/main" val="1870966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136" b="16364"/>
          <a:stretch/>
        </p:blipFill>
        <p:spPr>
          <a:xfrm>
            <a:off x="24152" y="1268760"/>
            <a:ext cx="3611744" cy="5472608"/>
          </a:xfrm>
          <a:prstGeom prst="rect">
            <a:avLst/>
          </a:prstGeom>
        </p:spPr>
      </p:pic>
      <p:sp>
        <p:nvSpPr>
          <p:cNvPr id="3" name="Rectangle 2"/>
          <p:cNvSpPr/>
          <p:nvPr/>
        </p:nvSpPr>
        <p:spPr>
          <a:xfrm>
            <a:off x="3707904" y="1298366"/>
            <a:ext cx="5328592" cy="4801315"/>
          </a:xfrm>
          <a:prstGeom prst="rect">
            <a:avLst/>
          </a:prstGeom>
        </p:spPr>
        <p:txBody>
          <a:bodyPr wrap="square">
            <a:spAutoFit/>
          </a:bodyPr>
          <a:lstStyle/>
          <a:p>
            <a:pPr marL="342900" indent="-342900">
              <a:buFont typeface="Arial"/>
              <a:buChar char="•"/>
            </a:pPr>
            <a:r>
              <a:rPr lang="en-US" sz="1800" b="0" dirty="0" smtClean="0"/>
              <a:t>Responsibility </a:t>
            </a:r>
            <a:r>
              <a:rPr lang="en-US" sz="1800" b="0" dirty="0"/>
              <a:t>Deal </a:t>
            </a:r>
            <a:r>
              <a:rPr lang="en-US" sz="1800" b="0" dirty="0" smtClean="0"/>
              <a:t>policy</a:t>
            </a:r>
            <a:r>
              <a:rPr lang="en-US" sz="1800" b="0" dirty="0"/>
              <a:t> </a:t>
            </a:r>
            <a:r>
              <a:rPr lang="en-US" sz="1800" b="0" dirty="0" smtClean="0"/>
              <a:t>2011</a:t>
            </a:r>
            <a:r>
              <a:rPr lang="en-US" sz="1800" b="0" dirty="0"/>
              <a:t>, Government’s flagship </a:t>
            </a:r>
            <a:r>
              <a:rPr lang="en-US" sz="1800" b="0" dirty="0" smtClean="0"/>
              <a:t>strategy: food </a:t>
            </a:r>
            <a:r>
              <a:rPr lang="en-US" sz="1800" b="0" dirty="0"/>
              <a:t>and drinks firms to voluntarily cut levels of sugar and fat.</a:t>
            </a:r>
          </a:p>
          <a:p>
            <a:pPr marL="342900" indent="-342900">
              <a:buFont typeface="Arial"/>
              <a:buChar char="•"/>
            </a:pPr>
            <a:endParaRPr lang="en-US" sz="1800" b="0" dirty="0"/>
          </a:p>
          <a:p>
            <a:pPr marL="342900" indent="-342900">
              <a:buFont typeface="Arial"/>
              <a:buChar char="•"/>
            </a:pPr>
            <a:r>
              <a:rPr lang="en-US" sz="1800" b="0" dirty="0"/>
              <a:t>L</a:t>
            </a:r>
            <a:r>
              <a:rPr lang="en-US" sz="1800" b="0" dirty="0" smtClean="0"/>
              <a:t>ikened </a:t>
            </a:r>
            <a:r>
              <a:rPr lang="en-US" sz="1800" b="0" dirty="0"/>
              <a:t>to </a:t>
            </a:r>
            <a:r>
              <a:rPr lang="en-US" sz="1800" b="0" dirty="0">
                <a:solidFill>
                  <a:srgbClr val="FF0000"/>
                </a:solidFill>
              </a:rPr>
              <a:t>‘putting Dracula in charge of the blood bank’ </a:t>
            </a:r>
            <a:r>
              <a:rPr lang="en-US" sz="1800" b="0" dirty="0"/>
              <a:t>by </a:t>
            </a:r>
            <a:r>
              <a:rPr lang="en-US" sz="1800" b="0" dirty="0" smtClean="0"/>
              <a:t>charities</a:t>
            </a:r>
          </a:p>
          <a:p>
            <a:endParaRPr lang="en-US" sz="1800" b="0" dirty="0" smtClean="0"/>
          </a:p>
          <a:p>
            <a:pPr marL="342900" indent="-342900">
              <a:buFont typeface="Arial"/>
              <a:buChar char="•"/>
            </a:pPr>
            <a:r>
              <a:rPr lang="en-US" sz="1800" b="0" dirty="0"/>
              <a:t>D</a:t>
            </a:r>
            <a:r>
              <a:rPr lang="en-US" sz="1800" b="0" dirty="0" smtClean="0"/>
              <a:t>octors </a:t>
            </a:r>
            <a:r>
              <a:rPr lang="en-US" sz="1800" b="0" dirty="0"/>
              <a:t>argue </a:t>
            </a:r>
            <a:r>
              <a:rPr lang="en-US" sz="1800" b="0" dirty="0" smtClean="0"/>
              <a:t>legislation and not </a:t>
            </a:r>
            <a:r>
              <a:rPr lang="en-US" sz="1800" b="0" dirty="0" err="1" smtClean="0"/>
              <a:t>cosy</a:t>
            </a:r>
            <a:r>
              <a:rPr lang="en-US" sz="1800" b="0" dirty="0" smtClean="0"/>
              <a:t> deals will help solve the crisis</a:t>
            </a:r>
          </a:p>
          <a:p>
            <a:endParaRPr lang="en-US" sz="1800" b="0" dirty="0" smtClean="0"/>
          </a:p>
          <a:p>
            <a:pPr marL="342900" indent="-342900">
              <a:buFont typeface="Arial"/>
              <a:buChar char="•"/>
            </a:pPr>
            <a:r>
              <a:rPr lang="en-US" sz="1800" b="0" dirty="0" smtClean="0"/>
              <a:t>BMJ: scientist </a:t>
            </a:r>
            <a:r>
              <a:rPr lang="en-US" sz="1800" b="0" dirty="0"/>
              <a:t>overseeing the strategy, </a:t>
            </a:r>
            <a:r>
              <a:rPr lang="en-US" sz="1800" b="0" dirty="0" smtClean="0"/>
              <a:t>Prof </a:t>
            </a:r>
            <a:r>
              <a:rPr lang="en-US" sz="1800" b="0" dirty="0"/>
              <a:t>Susan Jebb, received £194,652 for a clinical trial by Coca-Cola between 2008 and 2010</a:t>
            </a:r>
            <a:r>
              <a:rPr lang="en-US" sz="1800" b="0" dirty="0" smtClean="0"/>
              <a:t>.</a:t>
            </a:r>
          </a:p>
          <a:p>
            <a:endParaRPr lang="en-US" sz="1800" b="0" dirty="0"/>
          </a:p>
          <a:p>
            <a:pPr marL="342900" indent="-342900">
              <a:buFont typeface="Arial"/>
              <a:buChar char="•"/>
            </a:pPr>
            <a:r>
              <a:rPr lang="en-US" sz="1800" b="0" dirty="0"/>
              <a:t>In total, </a:t>
            </a:r>
            <a:r>
              <a:rPr lang="en-US" sz="1800" b="0" dirty="0" smtClean="0"/>
              <a:t>£</a:t>
            </a:r>
            <a:r>
              <a:rPr lang="en-US" sz="1800" b="0" dirty="0"/>
              <a:t>1.37million towards her research since 2004 from firms including Nestle cereals, Sainsbury’s and </a:t>
            </a:r>
            <a:r>
              <a:rPr lang="en-US" sz="1800" b="0" dirty="0" smtClean="0"/>
              <a:t>Unilever</a:t>
            </a:r>
            <a:endParaRPr lang="en-US" sz="1800" b="0" dirty="0"/>
          </a:p>
        </p:txBody>
      </p:sp>
      <p:sp>
        <p:nvSpPr>
          <p:cNvPr id="4" name="TextBox 3"/>
          <p:cNvSpPr txBox="1"/>
          <p:nvPr/>
        </p:nvSpPr>
        <p:spPr>
          <a:xfrm>
            <a:off x="1115616" y="260648"/>
            <a:ext cx="6624736" cy="692497"/>
          </a:xfrm>
          <a:prstGeom prst="rect">
            <a:avLst/>
          </a:prstGeom>
          <a:noFill/>
        </p:spPr>
        <p:txBody>
          <a:bodyPr wrap="square" rtlCol="0">
            <a:spAutoFit/>
          </a:bodyPr>
          <a:lstStyle/>
          <a:p>
            <a:pPr algn="ctr"/>
            <a:r>
              <a:rPr lang="en-US" dirty="0" smtClean="0">
                <a:latin typeface="Calibri"/>
                <a:cs typeface="Calibri"/>
              </a:rPr>
              <a:t>Influencers of Policies: UK </a:t>
            </a:r>
            <a:endParaRPr lang="en-US" dirty="0">
              <a:latin typeface="Calibri"/>
              <a:cs typeface="Calibri"/>
            </a:endParaRPr>
          </a:p>
        </p:txBody>
      </p:sp>
    </p:spTree>
    <p:extLst>
      <p:ext uri="{BB962C8B-B14F-4D97-AF65-F5344CB8AC3E}">
        <p14:creationId xmlns:p14="http://schemas.microsoft.com/office/powerpoint/2010/main" val="40773306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9"/>
          <p:cNvSpPr>
            <a:spLocks noGrp="1" noChangeArrowheads="1"/>
          </p:cNvSpPr>
          <p:nvPr>
            <p:ph type="body" idx="1"/>
          </p:nvPr>
        </p:nvSpPr>
        <p:spPr>
          <a:xfrm>
            <a:off x="304800" y="1474788"/>
            <a:ext cx="8534400" cy="4926013"/>
          </a:xfrm>
        </p:spPr>
        <p:txBody>
          <a:bodyPr/>
          <a:lstStyle/>
          <a:p>
            <a:pPr eaLnBrk="1" hangingPunct="1"/>
            <a:r>
              <a:rPr lang="en-GB" sz="2200" b="1" u="sng" dirty="0" smtClean="0">
                <a:solidFill>
                  <a:srgbClr val="990000"/>
                </a:solidFill>
              </a:rPr>
              <a:t>At least 150 minutes</a:t>
            </a:r>
            <a:r>
              <a:rPr lang="en-GB" sz="2200" dirty="0" smtClean="0"/>
              <a:t> of Moderate intensity PA spread throughout the week </a:t>
            </a:r>
            <a:r>
              <a:rPr lang="en-GB" sz="2200" b="1" u="sng" dirty="0" smtClean="0"/>
              <a:t>OR</a:t>
            </a:r>
            <a:endParaRPr lang="en-GB" sz="2200" dirty="0" smtClean="0"/>
          </a:p>
          <a:p>
            <a:pPr eaLnBrk="1" hangingPunct="1"/>
            <a:r>
              <a:rPr lang="en-GB" sz="2200" b="1" u="sng" dirty="0" smtClean="0">
                <a:solidFill>
                  <a:srgbClr val="990000"/>
                </a:solidFill>
              </a:rPr>
              <a:t>at least 75 minutes</a:t>
            </a:r>
            <a:r>
              <a:rPr lang="en-GB" sz="2200" dirty="0" smtClean="0"/>
              <a:t> of Vigorous PA spread throughout the week </a:t>
            </a:r>
            <a:r>
              <a:rPr lang="en-GB" sz="2200" b="1" u="sng" dirty="0" smtClean="0"/>
              <a:t>OR</a:t>
            </a:r>
            <a:endParaRPr lang="en-GB" sz="2200" dirty="0" smtClean="0"/>
          </a:p>
          <a:p>
            <a:pPr eaLnBrk="1" hangingPunct="1"/>
            <a:r>
              <a:rPr lang="en-GB" sz="2200" b="1" u="sng" dirty="0" smtClean="0">
                <a:solidFill>
                  <a:srgbClr val="990000"/>
                </a:solidFill>
              </a:rPr>
              <a:t>an equivalent combination</a:t>
            </a:r>
            <a:r>
              <a:rPr lang="en-GB" sz="2200" dirty="0" smtClean="0"/>
              <a:t> of those two</a:t>
            </a:r>
            <a:endParaRPr lang="en-US" sz="2200" dirty="0" smtClean="0"/>
          </a:p>
          <a:p>
            <a:pPr eaLnBrk="1" hangingPunct="1"/>
            <a:r>
              <a:rPr lang="en-GB" sz="2200" dirty="0" smtClean="0"/>
              <a:t>Bouts of at least </a:t>
            </a:r>
            <a:r>
              <a:rPr lang="en-GB" sz="2200" b="1" u="sng" dirty="0" smtClean="0"/>
              <a:t>10 minutes</a:t>
            </a:r>
            <a:r>
              <a:rPr lang="en-GB" sz="2200" dirty="0" smtClean="0"/>
              <a:t>.</a:t>
            </a: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3"/>
            <a:ext cx="2305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8" y="4343400"/>
            <a:ext cx="23034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Commuters walking to 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2" y="3962403"/>
            <a:ext cx="21494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7"/>
          <p:cNvSpPr txBox="1">
            <a:spLocks/>
          </p:cNvSpPr>
          <p:nvPr/>
        </p:nvSpPr>
        <p:spPr>
          <a:xfrm>
            <a:off x="533400" y="7620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17375E"/>
                </a:solidFill>
              </a:rPr>
              <a:t>Physical Activity Guidelines</a:t>
            </a:r>
            <a:br>
              <a:rPr lang="en-GB" sz="4000" b="1" dirty="0" smtClean="0">
                <a:solidFill>
                  <a:srgbClr val="17375E"/>
                </a:solidFill>
              </a:rPr>
            </a:br>
            <a:r>
              <a:rPr lang="en-GB" sz="4000" b="1" i="1" dirty="0" smtClean="0">
                <a:solidFill>
                  <a:srgbClr val="17375E"/>
                </a:solidFill>
              </a:rPr>
              <a:t>Adults aged 18-64</a:t>
            </a:r>
            <a:endParaRPr lang="en-US" sz="4000" b="1" i="1" dirty="0" smtClean="0">
              <a:solidFill>
                <a:srgbClr val="17375E"/>
              </a:solidFill>
            </a:endParaRPr>
          </a:p>
        </p:txBody>
      </p:sp>
    </p:spTree>
    <p:extLst>
      <p:ext uri="{BB962C8B-B14F-4D97-AF65-F5344CB8AC3E}">
        <p14:creationId xmlns:p14="http://schemas.microsoft.com/office/powerpoint/2010/main" val="28459249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7"/>
          <p:cNvSpPr>
            <a:spLocks noGrp="1"/>
          </p:cNvSpPr>
          <p:nvPr>
            <p:ph type="title" idx="4294967295"/>
          </p:nvPr>
        </p:nvSpPr>
        <p:spPr>
          <a:xfrm>
            <a:off x="457200" y="76200"/>
            <a:ext cx="8229600" cy="1143000"/>
          </a:xfrm>
        </p:spPr>
        <p:txBody>
          <a:bodyPr lIns="91440" tIns="45720" rIns="91440" bIns="45720">
            <a:normAutofit fontScale="90000"/>
          </a:bodyPr>
          <a:lstStyle/>
          <a:p>
            <a:pPr eaLnBrk="1" hangingPunct="1"/>
            <a:r>
              <a:rPr lang="en-GB" sz="4000" b="1" dirty="0" smtClean="0">
                <a:solidFill>
                  <a:srgbClr val="17375E"/>
                </a:solidFill>
              </a:rPr>
              <a:t>Physical Activity Guidelines</a:t>
            </a:r>
            <a:br>
              <a:rPr lang="en-GB" sz="4000" b="1" dirty="0" smtClean="0">
                <a:solidFill>
                  <a:srgbClr val="17375E"/>
                </a:solidFill>
              </a:rPr>
            </a:br>
            <a:r>
              <a:rPr lang="en-GB" sz="4000" b="1" i="1" dirty="0" smtClean="0">
                <a:solidFill>
                  <a:srgbClr val="17375E"/>
                </a:solidFill>
              </a:rPr>
              <a:t>Children and youth - aged 5-17</a:t>
            </a:r>
            <a:endParaRPr lang="en-US" sz="4000" b="1" i="1" dirty="0" smtClean="0">
              <a:solidFill>
                <a:srgbClr val="17375E"/>
              </a:solidFill>
            </a:endParaRPr>
          </a:p>
        </p:txBody>
      </p:sp>
      <p:sp>
        <p:nvSpPr>
          <p:cNvPr id="10243" name="Content Placeholder 8"/>
          <p:cNvSpPr>
            <a:spLocks noGrp="1"/>
          </p:cNvSpPr>
          <p:nvPr>
            <p:ph idx="4294967295"/>
          </p:nvPr>
        </p:nvSpPr>
        <p:spPr>
          <a:xfrm>
            <a:off x="304800" y="1243015"/>
            <a:ext cx="8610600" cy="4319588"/>
          </a:xfrm>
        </p:spPr>
        <p:txBody>
          <a:bodyPr lIns="91440" tIns="45720" rIns="91440" bIns="45720"/>
          <a:lstStyle/>
          <a:p>
            <a:pPr eaLnBrk="1" hangingPunct="1">
              <a:spcBef>
                <a:spcPct val="100000"/>
              </a:spcBef>
            </a:pPr>
            <a:r>
              <a:rPr lang="en-GB" sz="2100" b="1" u="sng" dirty="0" smtClean="0">
                <a:solidFill>
                  <a:srgbClr val="A50021"/>
                </a:solidFill>
              </a:rPr>
              <a:t>at least 60 minutes</a:t>
            </a:r>
            <a:r>
              <a:rPr lang="en-GB" sz="2100" dirty="0" smtClean="0"/>
              <a:t> of moderate to vigorous intensity physical activity daily</a:t>
            </a:r>
            <a:endParaRPr lang="en-US" sz="2100" dirty="0" smtClean="0"/>
          </a:p>
          <a:p>
            <a:pPr eaLnBrk="1" hangingPunct="1">
              <a:spcBef>
                <a:spcPct val="100000"/>
              </a:spcBef>
            </a:pPr>
            <a:r>
              <a:rPr lang="en-GB" sz="2100" dirty="0" smtClean="0"/>
              <a:t>&gt; 60 minutes provide additional health benefits</a:t>
            </a:r>
            <a:endParaRPr lang="en-US" sz="2100" dirty="0" smtClean="0"/>
          </a:p>
          <a:p>
            <a:pPr eaLnBrk="1" hangingPunct="1">
              <a:spcBef>
                <a:spcPct val="100000"/>
              </a:spcBef>
            </a:pPr>
            <a:r>
              <a:rPr lang="en-GB" sz="2100" dirty="0" smtClean="0"/>
              <a:t>Should:</a:t>
            </a:r>
          </a:p>
          <a:p>
            <a:pPr lvl="1" eaLnBrk="1" hangingPunct="1">
              <a:spcBef>
                <a:spcPct val="0"/>
              </a:spcBef>
            </a:pPr>
            <a:r>
              <a:rPr lang="en-GB" sz="1700" dirty="0" smtClean="0"/>
              <a:t>be </a:t>
            </a:r>
            <a:r>
              <a:rPr lang="en-GB" sz="1700" b="1" u="sng" dirty="0" smtClean="0">
                <a:solidFill>
                  <a:srgbClr val="A50021"/>
                </a:solidFill>
              </a:rPr>
              <a:t>mostly aerobic </a:t>
            </a:r>
            <a:r>
              <a:rPr lang="en-GB" sz="1700" dirty="0" smtClean="0"/>
              <a:t>activity</a:t>
            </a:r>
          </a:p>
          <a:p>
            <a:pPr lvl="1" eaLnBrk="1" hangingPunct="1">
              <a:spcBef>
                <a:spcPct val="0"/>
              </a:spcBef>
            </a:pPr>
            <a:r>
              <a:rPr lang="en-GB" sz="1700" b="1" u="sng" dirty="0" smtClean="0">
                <a:solidFill>
                  <a:srgbClr val="A50021"/>
                </a:solidFill>
              </a:rPr>
              <a:t>include vigorous </a:t>
            </a:r>
            <a:r>
              <a:rPr lang="en-GB" sz="1700" dirty="0" smtClean="0"/>
              <a:t>intensity activities </a:t>
            </a:r>
          </a:p>
          <a:p>
            <a:pPr lvl="1" eaLnBrk="1" hangingPunct="1">
              <a:spcBef>
                <a:spcPct val="0"/>
              </a:spcBef>
            </a:pPr>
            <a:r>
              <a:rPr lang="en-GB" sz="1700" dirty="0" smtClean="0"/>
              <a:t>including </a:t>
            </a:r>
            <a:r>
              <a:rPr lang="en-GB" sz="1700" b="1" u="sng" dirty="0" smtClean="0">
                <a:solidFill>
                  <a:srgbClr val="A50021"/>
                </a:solidFill>
              </a:rPr>
              <a:t>muscle</a:t>
            </a:r>
            <a:r>
              <a:rPr lang="en-GB" sz="1700" dirty="0" smtClean="0"/>
              <a:t> strengthening and </a:t>
            </a:r>
            <a:r>
              <a:rPr lang="en-GB" sz="1700" b="1" u="sng" dirty="0" smtClean="0">
                <a:solidFill>
                  <a:srgbClr val="A50021"/>
                </a:solidFill>
              </a:rPr>
              <a:t>bone</a:t>
            </a:r>
            <a:r>
              <a:rPr lang="en-GB" sz="1700" dirty="0" smtClean="0"/>
              <a:t> health activities at least 3 times per week. </a:t>
            </a:r>
          </a:p>
        </p:txBody>
      </p:sp>
      <p:pic>
        <p:nvPicPr>
          <p:cNvPr id="10244" name="Picture 9" descr="WHO-virot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8" y="4522788"/>
            <a:ext cx="2282825" cy="1547813"/>
          </a:xfrm>
          <a:prstGeom prst="rect">
            <a:avLst/>
          </a:prstGeom>
          <a:noFill/>
          <a:ln w="9525">
            <a:solidFill>
              <a:srgbClr val="666633"/>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4" descr="Photo showing girl crossing a safe r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2" y="4343405"/>
            <a:ext cx="13827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452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179388" y="1204912"/>
            <a:ext cx="8583612" cy="3595688"/>
          </a:xfrm>
        </p:spPr>
        <p:txBody>
          <a:bodyPr lIns="91440" tIns="45720" rIns="91440" bIns="45720">
            <a:normAutofit/>
          </a:bodyPr>
          <a:lstStyle/>
          <a:p>
            <a:pPr eaLnBrk="1" hangingPunct="1">
              <a:spcBef>
                <a:spcPts val="938"/>
              </a:spcBef>
            </a:pPr>
            <a:r>
              <a:rPr lang="en-GB" sz="2200" u="sng" dirty="0" smtClean="0">
                <a:solidFill>
                  <a:srgbClr val="A50021"/>
                </a:solidFill>
              </a:rPr>
              <a:t>Same recommendations as for adults</a:t>
            </a:r>
          </a:p>
          <a:p>
            <a:pPr eaLnBrk="1" hangingPunct="1">
              <a:spcBef>
                <a:spcPct val="0"/>
              </a:spcBef>
              <a:buFont typeface="Wingdings" pitchFamily="2" charset="2"/>
              <a:buNone/>
            </a:pPr>
            <a:endParaRPr lang="en-GB" sz="2200" i="1" dirty="0" smtClean="0"/>
          </a:p>
          <a:p>
            <a:pPr eaLnBrk="1" hangingPunct="1">
              <a:spcBef>
                <a:spcPts val="938"/>
              </a:spcBef>
              <a:buFont typeface="Wingdings" pitchFamily="2" charset="2"/>
              <a:buNone/>
            </a:pPr>
            <a:r>
              <a:rPr lang="en-GB" sz="2200" dirty="0" smtClean="0"/>
              <a:t>Specific recommendations: </a:t>
            </a:r>
          </a:p>
          <a:p>
            <a:pPr eaLnBrk="1" hangingPunct="1">
              <a:spcBef>
                <a:spcPts val="938"/>
              </a:spcBef>
            </a:pPr>
            <a:r>
              <a:rPr lang="en-GB" sz="2200" dirty="0" smtClean="0"/>
              <a:t>perform PA to </a:t>
            </a:r>
            <a:r>
              <a:rPr lang="en-GB" sz="2200" u="sng" dirty="0" smtClean="0">
                <a:solidFill>
                  <a:srgbClr val="A50021"/>
                </a:solidFill>
              </a:rPr>
              <a:t>enhance balance and prevent falls </a:t>
            </a:r>
            <a:r>
              <a:rPr lang="en-GB" sz="2200" dirty="0" smtClean="0"/>
              <a:t>on 3 or more days/ week. </a:t>
            </a:r>
            <a:endParaRPr lang="en-US" sz="2200" dirty="0" smtClean="0"/>
          </a:p>
          <a:p>
            <a:pPr eaLnBrk="1" hangingPunct="1">
              <a:spcBef>
                <a:spcPts val="938"/>
              </a:spcBef>
            </a:pPr>
            <a:r>
              <a:rPr lang="en-GB" sz="2200" u="sng" dirty="0" smtClean="0">
                <a:solidFill>
                  <a:srgbClr val="A50021"/>
                </a:solidFill>
              </a:rPr>
              <a:t>Muscle-strengthening</a:t>
            </a:r>
            <a:r>
              <a:rPr lang="en-GB" sz="2200" dirty="0" smtClean="0"/>
              <a:t> activities on 2 or more days a week. </a:t>
            </a:r>
            <a:endParaRPr lang="en-US" sz="2200" dirty="0" smtClean="0"/>
          </a:p>
          <a:p>
            <a:pPr eaLnBrk="1" hangingPunct="1">
              <a:spcBef>
                <a:spcPts val="938"/>
              </a:spcBef>
            </a:pPr>
            <a:r>
              <a:rPr lang="en-GB" sz="2200" u="sng" dirty="0" smtClean="0">
                <a:solidFill>
                  <a:srgbClr val="A50021"/>
                </a:solidFill>
              </a:rPr>
              <a:t>be as physically active as their abilities and conditions allow</a:t>
            </a:r>
            <a:r>
              <a:rPr lang="en-GB" sz="2200" dirty="0" smtClean="0"/>
              <a:t>. </a:t>
            </a:r>
            <a:endParaRPr lang="en-US" sz="2200" dirty="0" smtClean="0"/>
          </a:p>
          <a:p>
            <a:pPr eaLnBrk="1" hangingPunct="1">
              <a:buFont typeface="Wingdings" pitchFamily="2" charset="2"/>
              <a:buNone/>
            </a:pPr>
            <a:endParaRPr lang="en-GB" sz="2200" dirty="0" smtClean="0"/>
          </a:p>
        </p:txBody>
      </p:sp>
      <p:pic>
        <p:nvPicPr>
          <p:cNvPr id="13317" name="Picture 4" descr="INO_eld man on bike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374561"/>
            <a:ext cx="2590800" cy="170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Waak-oldladiessw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374561"/>
            <a:ext cx="2514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374564"/>
            <a:ext cx="2399834" cy="179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7"/>
          <p:cNvSpPr txBox="1">
            <a:spLocks/>
          </p:cNvSpPr>
          <p:nvPr/>
        </p:nvSpPr>
        <p:spPr>
          <a:xfrm>
            <a:off x="609600" y="8467"/>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solidFill>
                  <a:srgbClr val="17375E"/>
                </a:solidFill>
              </a:rPr>
              <a:t>Physical Activity Guidelines</a:t>
            </a:r>
            <a:br>
              <a:rPr lang="en-GB" sz="4000" b="1" dirty="0" smtClean="0">
                <a:solidFill>
                  <a:srgbClr val="17375E"/>
                </a:solidFill>
              </a:rPr>
            </a:br>
            <a:r>
              <a:rPr lang="en-GB" sz="4000" b="1" i="1" dirty="0" smtClean="0">
                <a:solidFill>
                  <a:srgbClr val="17375E"/>
                </a:solidFill>
              </a:rPr>
              <a:t>Adults aged +65</a:t>
            </a:r>
            <a:endParaRPr lang="en-US" sz="4000" b="1" i="1" dirty="0" smtClean="0">
              <a:solidFill>
                <a:srgbClr val="17375E"/>
              </a:solidFill>
            </a:endParaRPr>
          </a:p>
        </p:txBody>
      </p:sp>
    </p:spTree>
    <p:extLst>
      <p:ext uri="{BB962C8B-B14F-4D97-AF65-F5344CB8AC3E}">
        <p14:creationId xmlns:p14="http://schemas.microsoft.com/office/powerpoint/2010/main" val="160124432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08" y="260648"/>
            <a:ext cx="7938584" cy="635032"/>
          </a:xfrm>
        </p:spPr>
        <p:txBody>
          <a:bodyPr/>
          <a:lstStyle/>
          <a:p>
            <a:r>
              <a:rPr lang="en-GB" dirty="0" smtClean="0"/>
              <a:t>Areas of Actions ?</a:t>
            </a:r>
            <a:endParaRPr lang="en-GB" dirty="0"/>
          </a:p>
        </p:txBody>
      </p:sp>
      <p:sp>
        <p:nvSpPr>
          <p:cNvPr id="4" name="Slide Number Placeholder 3"/>
          <p:cNvSpPr>
            <a:spLocks noGrp="1"/>
          </p:cNvSpPr>
          <p:nvPr>
            <p:ph type="sldNum" sz="quarter" idx="4294967295"/>
          </p:nvPr>
        </p:nvSpPr>
        <p:spPr>
          <a:xfrm>
            <a:off x="81021" y="6192172"/>
            <a:ext cx="534917" cy="577205"/>
          </a:xfrm>
          <a:prstGeom prst="rect">
            <a:avLst/>
          </a:prstGeom>
        </p:spPr>
        <p:txBody>
          <a:bodyPr/>
          <a:lstStyle/>
          <a:p>
            <a:fld id="{D49325CF-A107-2D4E-B81A-D7D70F24DACD}" type="slidenum">
              <a:rPr lang="en-US" smtClean="0"/>
              <a:pPr/>
              <a:t>37</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13131417"/>
              </p:ext>
            </p:extLst>
          </p:nvPr>
        </p:nvGraphicFramePr>
        <p:xfrm>
          <a:off x="754065" y="1412776"/>
          <a:ext cx="7786687" cy="4248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9543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ressADs_Tongan_withToolkits.pdf"/>
          <p:cNvPicPr>
            <a:picLocks noGrp="1" noChangeAspect="1"/>
          </p:cNvPicPr>
          <p:nvPr>
            <p:ph idx="1"/>
          </p:nvPr>
        </p:nvPicPr>
        <p:blipFill>
          <a:blip r:embed="rId3" cstate="print"/>
          <a:stretch>
            <a:fillRect/>
          </a:stretch>
        </p:blipFill>
        <p:spPr>
          <a:xfrm rot="21186857">
            <a:off x="496084" y="1468376"/>
            <a:ext cx="3382915" cy="4525963"/>
          </a:xfrm>
        </p:spPr>
      </p:pic>
      <p:pic>
        <p:nvPicPr>
          <p:cNvPr id="14" name="Picture 13" descr="toolkit bag 1_lowres.png"/>
          <p:cNvPicPr>
            <a:picLocks noChangeAspect="1"/>
          </p:cNvPicPr>
          <p:nvPr/>
        </p:nvPicPr>
        <p:blipFill>
          <a:blip r:embed="rId4" cstate="print"/>
          <a:stretch>
            <a:fillRect/>
          </a:stretch>
        </p:blipFill>
        <p:spPr>
          <a:xfrm>
            <a:off x="0" y="3792371"/>
            <a:ext cx="4724400" cy="3218031"/>
          </a:xfrm>
          <a:prstGeom prst="rect">
            <a:avLst/>
          </a:prstGeom>
        </p:spPr>
      </p:pic>
      <p:sp>
        <p:nvSpPr>
          <p:cNvPr id="6" name="Rectangle 2"/>
          <p:cNvSpPr>
            <a:spLocks noGrp="1" noChangeArrowheads="1"/>
          </p:cNvSpPr>
          <p:nvPr>
            <p:ph type="title"/>
          </p:nvPr>
        </p:nvSpPr>
        <p:spPr>
          <a:xfrm>
            <a:off x="685800" y="50800"/>
            <a:ext cx="7772400" cy="1143000"/>
          </a:xfrm>
        </p:spPr>
        <p:txBody>
          <a:bodyPr>
            <a:noAutofit/>
          </a:bodyPr>
          <a:lstStyle/>
          <a:p>
            <a:r>
              <a:rPr lang="en-US" sz="3200" b="1" dirty="0" smtClean="0">
                <a:solidFill>
                  <a:srgbClr val="376092"/>
                </a:solidFill>
              </a:rPr>
              <a:t>Sport and Physical Activity </a:t>
            </a:r>
            <a:br>
              <a:rPr lang="en-US" sz="3200" b="1" dirty="0" smtClean="0">
                <a:solidFill>
                  <a:srgbClr val="376092"/>
                </a:solidFill>
              </a:rPr>
            </a:br>
            <a:r>
              <a:rPr lang="en-US" sz="3200" b="1" dirty="0" smtClean="0">
                <a:solidFill>
                  <a:srgbClr val="376092"/>
                </a:solidFill>
              </a:rPr>
              <a:t>: Marketing and </a:t>
            </a:r>
            <a:r>
              <a:rPr lang="en-US" sz="3200" b="1" dirty="0" err="1" smtClean="0">
                <a:solidFill>
                  <a:srgbClr val="376092"/>
                </a:solidFill>
              </a:rPr>
              <a:t>Mobilisation</a:t>
            </a:r>
            <a:endParaRPr lang="en-US" sz="3200" b="1" dirty="0" smtClean="0">
              <a:solidFill>
                <a:srgbClr val="376092"/>
              </a:solidFill>
            </a:endParaRPr>
          </a:p>
        </p:txBody>
      </p:sp>
      <p:pic>
        <p:nvPicPr>
          <p:cNvPr id="7" name="Content Placeholder 8"/>
          <p:cNvPicPr>
            <a:picLocks noChangeAspect="1"/>
          </p:cNvPicPr>
          <p:nvPr/>
        </p:nvPicPr>
        <p:blipFill>
          <a:blip r:embed="rId5"/>
          <a:srcRect t="1282" b="1282"/>
          <a:stretch>
            <a:fillRect/>
          </a:stretch>
        </p:blipFill>
        <p:spPr>
          <a:xfrm>
            <a:off x="4876800" y="1905000"/>
            <a:ext cx="4040188" cy="3951288"/>
          </a:xfrm>
          <a:prstGeom prst="rect">
            <a:avLst/>
          </a:prstGeom>
        </p:spPr>
      </p:pic>
    </p:spTree>
    <p:extLst>
      <p:ext uri="{BB962C8B-B14F-4D97-AF65-F5344CB8AC3E}">
        <p14:creationId xmlns:p14="http://schemas.microsoft.com/office/powerpoint/2010/main" val="17426833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57200" y="-99392"/>
            <a:ext cx="8229600" cy="1143000"/>
          </a:xfrm>
        </p:spPr>
        <p:txBody>
          <a:bodyPr/>
          <a:lstStyle/>
          <a:p>
            <a:pPr eaLnBrk="1" hangingPunct="1"/>
            <a:r>
              <a:rPr lang="en-GB" sz="4000" b="1" dirty="0" smtClean="0">
                <a:solidFill>
                  <a:srgbClr val="4E75B9"/>
                </a:solidFill>
                <a:effectLst>
                  <a:outerShdw blurRad="38100" dist="38100" dir="2700000" algn="tl">
                    <a:srgbClr val="DDDDDD"/>
                  </a:outerShdw>
                </a:effectLst>
                <a:latin typeface="Calibri"/>
                <a:cs typeface="Calibri"/>
              </a:rPr>
              <a:t>Community Settings: Healthy Schools</a:t>
            </a:r>
            <a:endParaRPr lang="en-US" sz="4000" b="1" dirty="0">
              <a:solidFill>
                <a:srgbClr val="4E75B9"/>
              </a:solidFill>
              <a:effectLst>
                <a:outerShdw blurRad="38100" dist="38100" dir="2700000" algn="tl">
                  <a:srgbClr val="DDDDDD"/>
                </a:outerShdw>
              </a:effectLst>
              <a:latin typeface="Calibri"/>
              <a:cs typeface="Calibri"/>
            </a:endParaRPr>
          </a:p>
        </p:txBody>
      </p:sp>
      <p:sp>
        <p:nvSpPr>
          <p:cNvPr id="40963" name="Rectangle 3"/>
          <p:cNvSpPr>
            <a:spLocks noGrp="1" noChangeArrowheads="1"/>
          </p:cNvSpPr>
          <p:nvPr>
            <p:ph type="body" sz="half" idx="1"/>
          </p:nvPr>
        </p:nvSpPr>
        <p:spPr>
          <a:xfrm>
            <a:off x="228600" y="1196752"/>
            <a:ext cx="4703440" cy="4525963"/>
          </a:xfrm>
        </p:spPr>
        <p:txBody>
          <a:bodyPr/>
          <a:lstStyle/>
          <a:p>
            <a:pPr eaLnBrk="1" hangingPunct="1">
              <a:lnSpc>
                <a:spcPct val="90000"/>
              </a:lnSpc>
            </a:pPr>
            <a:r>
              <a:rPr lang="en-GB" sz="2500" dirty="0" smtClean="0">
                <a:latin typeface="Arial" charset="0"/>
              </a:rPr>
              <a:t>Memorandum </a:t>
            </a:r>
            <a:r>
              <a:rPr lang="en-GB" sz="2500" dirty="0">
                <a:latin typeface="Arial" charset="0"/>
              </a:rPr>
              <a:t>of Understanding b/w MOH and MOE signed by respective secretaries in April 2009</a:t>
            </a:r>
          </a:p>
          <a:p>
            <a:pPr eaLnBrk="1" hangingPunct="1">
              <a:lnSpc>
                <a:spcPct val="90000"/>
              </a:lnSpc>
            </a:pPr>
            <a:r>
              <a:rPr lang="en-GB" sz="2500" dirty="0" smtClean="0">
                <a:latin typeface="Arial" charset="0"/>
              </a:rPr>
              <a:t>Shift to education </a:t>
            </a:r>
          </a:p>
          <a:p>
            <a:pPr eaLnBrk="1" hangingPunct="1">
              <a:lnSpc>
                <a:spcPct val="90000"/>
              </a:lnSpc>
            </a:pPr>
            <a:r>
              <a:rPr lang="en-GB" sz="2500" dirty="0" smtClean="0">
                <a:latin typeface="Arial" charset="0"/>
              </a:rPr>
              <a:t>National Policy: Fruit and Water Day</a:t>
            </a:r>
            <a:endParaRPr lang="en-GB" sz="2500" dirty="0">
              <a:latin typeface="Arial" charset="0"/>
            </a:endParaRPr>
          </a:p>
          <a:p>
            <a:pPr eaLnBrk="1" hangingPunct="1">
              <a:lnSpc>
                <a:spcPct val="90000"/>
              </a:lnSpc>
            </a:pPr>
            <a:r>
              <a:rPr lang="en-GB" sz="2500" dirty="0" smtClean="0">
                <a:latin typeface="Arial" charset="0"/>
              </a:rPr>
              <a:t>Local implementation : Pilot </a:t>
            </a:r>
            <a:r>
              <a:rPr lang="en-GB" sz="2500" dirty="0">
                <a:latin typeface="Arial" charset="0"/>
              </a:rPr>
              <a:t>schools to initiate or build on current work</a:t>
            </a:r>
          </a:p>
          <a:p>
            <a:pPr eaLnBrk="1" hangingPunct="1">
              <a:lnSpc>
                <a:spcPct val="90000"/>
              </a:lnSpc>
            </a:pPr>
            <a:endParaRPr lang="en-US" sz="2500" dirty="0">
              <a:latin typeface="Arial" charset="0"/>
            </a:endParaRPr>
          </a:p>
        </p:txBody>
      </p:sp>
      <p:pic>
        <p:nvPicPr>
          <p:cNvPr id="4096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14943" t="12160" r="16092"/>
          <a:stretch>
            <a:fillRect/>
          </a:stretch>
        </p:blipFill>
        <p:spPr>
          <a:xfrm>
            <a:off x="5163211" y="1124744"/>
            <a:ext cx="3729269" cy="2593628"/>
          </a:xfrm>
          <a:noFill/>
          <a:ln>
            <a:solidFill>
              <a:srgbClr val="993300"/>
            </a:solidFill>
            <a:miter lim="800000"/>
            <a:headEnd/>
            <a:tailEnd/>
          </a:ln>
        </p:spPr>
      </p:pic>
      <p:pic>
        <p:nvPicPr>
          <p:cNvPr id="40965" name="Picture 6" descr="IMGP120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08588" y="3861048"/>
            <a:ext cx="3554412" cy="2665412"/>
          </a:xfrm>
        </p:spPr>
      </p:pic>
    </p:spTree>
    <p:extLst>
      <p:ext uri="{BB962C8B-B14F-4D97-AF65-F5344CB8AC3E}">
        <p14:creationId xmlns:p14="http://schemas.microsoft.com/office/powerpoint/2010/main" val="17337498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510" y="180058"/>
            <a:ext cx="9144000" cy="707757"/>
          </a:xfrm>
          <a:prstGeom prst="rect">
            <a:avLst/>
          </a:prstGeom>
          <a:solidFill>
            <a:schemeClr val="bg1"/>
          </a:solidFill>
        </p:spPr>
        <p:txBody>
          <a:bodyPr wrap="square" lIns="91312" tIns="45656" rIns="91312" bIns="45656" rtlCol="0">
            <a:spAutoFit/>
          </a:bodyPr>
          <a:lstStyle/>
          <a:p>
            <a:pPr algn="ctr"/>
            <a:r>
              <a:rPr lang="en-US" sz="4000" b="1" dirty="0" smtClean="0">
                <a:solidFill>
                  <a:srgbClr val="0070C0"/>
                </a:solidFill>
                <a:latin typeface="Calibri"/>
                <a:ea typeface="ＭＳ Ｐゴシック" pitchFamily="-1" charset="-128"/>
              </a:rPr>
              <a:t>Causal factors for NCDs</a:t>
            </a:r>
            <a:endParaRPr lang="en-US" sz="4000" b="1" dirty="0" smtClean="0">
              <a:solidFill>
                <a:srgbClr val="FFFFFF"/>
              </a:solidFill>
              <a:latin typeface="Calibri"/>
              <a:ea typeface="ＭＳ Ｐゴシック" pitchFamily="-1"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1" t="16316" r="13171" b="15503"/>
          <a:stretch/>
        </p:blipFill>
        <p:spPr bwMode="auto">
          <a:xfrm>
            <a:off x="118750" y="1072054"/>
            <a:ext cx="7849590" cy="491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07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0" dirty="0" smtClean="0">
                <a:solidFill>
                  <a:srgbClr val="6EAAE0"/>
                </a:solidFill>
                <a:latin typeface="Calibri"/>
                <a:cs typeface="Calibri"/>
              </a:rPr>
              <a:t>Multisectoral approach </a:t>
            </a:r>
            <a:br>
              <a:rPr lang="en-GB" sz="3600" b="0" dirty="0" smtClean="0">
                <a:solidFill>
                  <a:srgbClr val="6EAAE0"/>
                </a:solidFill>
                <a:latin typeface="Calibri"/>
                <a:cs typeface="Calibri"/>
              </a:rPr>
            </a:br>
            <a:r>
              <a:rPr lang="en-GB" sz="3600" b="0" dirty="0" smtClean="0">
                <a:solidFill>
                  <a:srgbClr val="6EAAE0"/>
                </a:solidFill>
                <a:latin typeface="Calibri"/>
                <a:cs typeface="Calibri"/>
              </a:rPr>
              <a:t>- From collaborators to Partners </a:t>
            </a:r>
            <a:endParaRPr lang="en-GB" sz="3600" b="0" dirty="0">
              <a:solidFill>
                <a:srgbClr val="6EAAE0"/>
              </a:solidFill>
              <a:latin typeface="Calibri"/>
              <a:cs typeface="Calibri"/>
            </a:endParaRPr>
          </a:p>
        </p:txBody>
      </p:sp>
      <p:pic>
        <p:nvPicPr>
          <p:cNvPr id="5" name="Picture 9" descr="ATT6114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3657600"/>
            <a:ext cx="35052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Content Placeholder 5" descr="ATT6115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7869"/>
          <a:stretch>
            <a:fillRect/>
          </a:stretch>
        </p:blipFill>
        <p:spPr bwMode="auto">
          <a:xfrm>
            <a:off x="304800" y="1371600"/>
            <a:ext cx="3505200" cy="22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temo\ATT61156.jpg"/>
          <p:cNvPicPr>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105400" y="1371600"/>
            <a:ext cx="335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Striped Right Arrow 7"/>
          <p:cNvSpPr/>
          <p:nvPr/>
        </p:nvSpPr>
        <p:spPr bwMode="auto">
          <a:xfrm>
            <a:off x="4114800" y="2971800"/>
            <a:ext cx="838200" cy="12954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GB" sz="3900" b="1" i="0" u="none" strike="noStrike" cap="none" normalizeH="0" baseline="0" smtClean="0">
              <a:ln>
                <a:noFill/>
              </a:ln>
              <a:solidFill>
                <a:srgbClr val="000066"/>
              </a:solidFill>
              <a:effectLst/>
              <a:latin typeface="Arial" pitchFamily="34" charset="0"/>
              <a:cs typeface="Arial" pitchFamily="34" charset="0"/>
            </a:endParaRPr>
          </a:p>
        </p:txBody>
      </p:sp>
    </p:spTree>
    <p:extLst>
      <p:ext uri="{BB962C8B-B14F-4D97-AF65-F5344CB8AC3E}">
        <p14:creationId xmlns:p14="http://schemas.microsoft.com/office/powerpoint/2010/main" val="2017244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solidFill>
                  <a:srgbClr val="376092"/>
                </a:solidFill>
              </a:rPr>
              <a:t>Partnerships  : Global</a:t>
            </a:r>
            <a:endParaRPr lang="en-US" sz="3600" b="1" dirty="0">
              <a:solidFill>
                <a:srgbClr val="376092"/>
              </a:solidFill>
            </a:endParaRPr>
          </a:p>
        </p:txBody>
      </p:sp>
      <p:sp>
        <p:nvSpPr>
          <p:cNvPr id="4" name="Rectangle 3"/>
          <p:cNvSpPr>
            <a:spLocks noGrp="1" noChangeArrowheads="1"/>
          </p:cNvSpPr>
          <p:nvPr>
            <p:ph idx="1"/>
          </p:nvPr>
        </p:nvSpPr>
        <p:spPr>
          <a:xfrm>
            <a:off x="442914" y="1304925"/>
            <a:ext cx="6034087" cy="2530475"/>
          </a:xfrm>
        </p:spPr>
        <p:txBody>
          <a:bodyPr>
            <a:normAutofit/>
          </a:bodyPr>
          <a:lstStyle/>
          <a:p>
            <a:pPr>
              <a:buFont typeface="Wingdings" pitchFamily="2" charset="2"/>
              <a:buNone/>
            </a:pPr>
            <a:r>
              <a:rPr lang="en-GB" sz="2400" b="1" u="sng" dirty="0" smtClean="0"/>
              <a:t>WHO &amp; IOC 2010</a:t>
            </a:r>
            <a:r>
              <a:rPr lang="en-GB" sz="2400" dirty="0" smtClean="0"/>
              <a:t>:</a:t>
            </a:r>
            <a:endParaRPr lang="en-GB" sz="2400" dirty="0"/>
          </a:p>
          <a:p>
            <a:pPr algn="ctr">
              <a:buFont typeface="Wingdings" pitchFamily="2" charset="2"/>
              <a:buNone/>
            </a:pPr>
            <a:r>
              <a:rPr lang="en-GB" sz="2400" dirty="0"/>
              <a:t>Memorandum of Understanding IOC-WHO</a:t>
            </a:r>
          </a:p>
          <a:p>
            <a:pPr algn="ctr">
              <a:buFont typeface="Wingdings" pitchFamily="2" charset="2"/>
              <a:buNone/>
            </a:pPr>
            <a:r>
              <a:rPr lang="en-GB" sz="2000" dirty="0"/>
              <a:t> " …agree to join efforts and to cooperate…to promote healthy lifestyles, physical activity and sport for all among the communities."</a:t>
            </a:r>
            <a:endParaRPr lang="en-US" sz="2000" dirty="0"/>
          </a:p>
        </p:txBody>
      </p:sp>
      <p:sp>
        <p:nvSpPr>
          <p:cNvPr id="6" name="Rectangle 3"/>
          <p:cNvSpPr txBox="1">
            <a:spLocks noChangeArrowheads="1"/>
          </p:cNvSpPr>
          <p:nvPr/>
        </p:nvSpPr>
        <p:spPr>
          <a:xfrm>
            <a:off x="381000" y="4048125"/>
            <a:ext cx="5105400" cy="18192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en-GB" sz="2400" b="1" u="sng" dirty="0" smtClean="0"/>
              <a:t>WHO &amp; UNESCO 2015</a:t>
            </a:r>
            <a:r>
              <a:rPr lang="en-GB" sz="2400" dirty="0" smtClean="0"/>
              <a:t>:</a:t>
            </a:r>
          </a:p>
          <a:p>
            <a:pPr algn="ctr">
              <a:buFont typeface="Wingdings" pitchFamily="2" charset="2"/>
              <a:buNone/>
            </a:pPr>
            <a:r>
              <a:rPr lang="en-GB" sz="2400" b="0" dirty="0" smtClean="0"/>
              <a:t>Quality Physical Education Policy  Package </a:t>
            </a:r>
            <a:endParaRPr lang="en-US" sz="2000" b="0" dirty="0"/>
          </a:p>
        </p:txBody>
      </p:sp>
      <p:pic>
        <p:nvPicPr>
          <p:cNvPr id="7"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91403" y="3632200"/>
            <a:ext cx="1209529"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OC and WHO strengthen partnershi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6214" y="1295400"/>
            <a:ext cx="1921586" cy="200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4075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lnSpc>
                <a:spcPct val="85000"/>
              </a:lnSpc>
            </a:pPr>
            <a:r>
              <a:rPr lang="en-GB" sz="2700" smtClean="0"/>
              <a:t>WHO tools</a:t>
            </a:r>
            <a:endParaRPr lang="en-US" sz="2700" smtClean="0"/>
          </a:p>
        </p:txBody>
      </p:sp>
      <p:pic>
        <p:nvPicPr>
          <p:cNvPr id="3277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58757"/>
            <a:ext cx="1604963"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311" y="821167"/>
            <a:ext cx="1715378" cy="23257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1785" y="821167"/>
            <a:ext cx="1719570" cy="23633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102" y="3817205"/>
            <a:ext cx="1652392" cy="224687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99962"/>
                    </a:schemeClr>
                  </a:outerShdw>
                </a:effectLst>
              </a14:hiddenEffects>
            </a:ext>
          </a:extLst>
        </p:spPr>
      </p:pic>
      <p:pic>
        <p:nvPicPr>
          <p:cNvPr id="8194"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493394" y="763225"/>
            <a:ext cx="1800200" cy="244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883" y="3756901"/>
            <a:ext cx="1715005"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7476" y="3756901"/>
            <a:ext cx="1765726" cy="236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4248" y="3774417"/>
            <a:ext cx="1711465" cy="2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2700" y="3184525"/>
            <a:ext cx="65786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WHO_new_childhoodobesity_PREVENTION_27nov_HR_PRINT_OK.pdf - Adobe Reader"/>
          <p:cNvPicPr>
            <a:picLocks noChangeAspect="1"/>
          </p:cNvPicPr>
          <p:nvPr/>
        </p:nvPicPr>
        <p:blipFill rotWithShape="1">
          <a:blip r:embed="rId12" cstate="print">
            <a:extLst>
              <a:ext uri="{28A0092B-C50C-407E-A947-70E740481C1C}">
                <a14:useLocalDpi xmlns:a14="http://schemas.microsoft.com/office/drawing/2010/main" val="0"/>
              </a:ext>
            </a:extLst>
          </a:blip>
          <a:srcRect l="25215" t="7960" r="23756" b="33930"/>
          <a:stretch/>
        </p:blipFill>
        <p:spPr>
          <a:xfrm>
            <a:off x="7376315" y="821166"/>
            <a:ext cx="1672642" cy="2325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8540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228600" y="53752"/>
            <a:ext cx="8305800" cy="1143000"/>
          </a:xfrm>
        </p:spPr>
        <p:txBody>
          <a:bodyPr/>
          <a:lstStyle/>
          <a:p>
            <a:pPr eaLnBrk="1" hangingPunct="1"/>
            <a:r>
              <a:rPr lang="en-US" sz="4000" b="1" dirty="0" smtClean="0">
                <a:effectLst>
                  <a:outerShdw blurRad="38100" dist="38100" dir="2700000" algn="tl">
                    <a:srgbClr val="DDDDDD"/>
                  </a:outerShdw>
                </a:effectLst>
                <a:latin typeface="Arial" charset="0"/>
              </a:rPr>
              <a:t>Statements </a:t>
            </a:r>
            <a:endParaRPr lang="en-US" sz="4000" b="1" dirty="0">
              <a:effectLst>
                <a:outerShdw blurRad="38100" dist="38100" dir="2700000" algn="tl">
                  <a:srgbClr val="DDDDDD"/>
                </a:outerShdw>
              </a:effectLst>
              <a:latin typeface="Arial" charset="0"/>
            </a:endParaRPr>
          </a:p>
        </p:txBody>
      </p:sp>
      <p:sp>
        <p:nvSpPr>
          <p:cNvPr id="649219" name="Rectangle 3"/>
          <p:cNvSpPr>
            <a:spLocks noGrp="1" noChangeArrowheads="1"/>
          </p:cNvSpPr>
          <p:nvPr>
            <p:ph type="body" idx="1"/>
          </p:nvPr>
        </p:nvSpPr>
        <p:spPr>
          <a:xfrm>
            <a:off x="381000" y="1556792"/>
            <a:ext cx="8458200" cy="3294112"/>
          </a:xfrm>
        </p:spPr>
        <p:txBody>
          <a:bodyPr/>
          <a:lstStyle/>
          <a:p>
            <a:pPr eaLnBrk="1" hangingPunct="1">
              <a:lnSpc>
                <a:spcPct val="80000"/>
              </a:lnSpc>
            </a:pPr>
            <a:r>
              <a:rPr lang="en-US" sz="3200" dirty="0">
                <a:solidFill>
                  <a:srgbClr val="FF6600"/>
                </a:solidFill>
                <a:effectLst>
                  <a:outerShdw blurRad="38100" dist="38100" dir="2700000" algn="tl">
                    <a:srgbClr val="DDDDDD"/>
                  </a:outerShdw>
                </a:effectLst>
                <a:latin typeface="Cambria" charset="0"/>
                <a:cs typeface="Times New Roman" charset="0"/>
              </a:rPr>
              <a:t>"The critical lesson from tobacco is waiting too long - 50 years from the first evidence</a:t>
            </a:r>
            <a:r>
              <a:rPr lang="en-US" sz="3200" dirty="0">
                <a:solidFill>
                  <a:srgbClr val="000000"/>
                </a:solidFill>
                <a:effectLst>
                  <a:outerShdw blurRad="38100" dist="38100" dir="2700000" algn="tl">
                    <a:srgbClr val="DDDDDD"/>
                  </a:outerShdw>
                </a:effectLst>
                <a:latin typeface="Cambria" charset="0"/>
                <a:cs typeface="Times New Roman" charset="0"/>
              </a:rPr>
              <a:t>. There would not be one minister of health who doesn't now appreciate the importance of tobacco control. Obesity is out of control and there is sufficient evidence to convince governments to take urgent action. </a:t>
            </a:r>
            <a:r>
              <a:rPr lang="en-US" sz="3200" dirty="0">
                <a:solidFill>
                  <a:srgbClr val="FF6600"/>
                </a:solidFill>
                <a:effectLst>
                  <a:outerShdw blurRad="38100" dist="38100" dir="2700000" algn="tl">
                    <a:srgbClr val="DDDDDD"/>
                  </a:outerShdw>
                </a:effectLst>
                <a:latin typeface="Cambria" charset="0"/>
                <a:cs typeface="Times New Roman" charset="0"/>
              </a:rPr>
              <a:t>Unless nations move now to rein in expanding waistlines we will have missed the boat</a:t>
            </a:r>
            <a:r>
              <a:rPr lang="en-US" sz="3200" dirty="0">
                <a:solidFill>
                  <a:srgbClr val="000000"/>
                </a:solidFill>
                <a:effectLst>
                  <a:outerShdw blurRad="38100" dist="38100" dir="2700000" algn="tl">
                    <a:srgbClr val="DDDDDD"/>
                  </a:outerShdw>
                </a:effectLst>
                <a:latin typeface="Cambria" charset="0"/>
                <a:cs typeface="Times New Roman" charset="0"/>
              </a:rPr>
              <a:t>. (WHO at ICO, Sydney Sept. 2006</a:t>
            </a:r>
            <a:r>
              <a:rPr lang="en-US" sz="3200" dirty="0" smtClean="0">
                <a:solidFill>
                  <a:srgbClr val="000000"/>
                </a:solidFill>
                <a:effectLst>
                  <a:outerShdw blurRad="38100" dist="38100" dir="2700000" algn="tl">
                    <a:srgbClr val="DDDDDD"/>
                  </a:outerShdw>
                </a:effectLst>
                <a:latin typeface="Cambria" charset="0"/>
                <a:cs typeface="Times New Roman" charset="0"/>
              </a:rPr>
              <a:t>)</a:t>
            </a:r>
            <a:endParaRPr lang="en-US" sz="3200" dirty="0">
              <a:solidFill>
                <a:srgbClr val="FF0000"/>
              </a:solidFill>
              <a:effectLst>
                <a:outerShdw blurRad="38100" dist="38100" dir="2700000" algn="tl">
                  <a:srgbClr val="DDDDDD"/>
                </a:outerShdw>
              </a:effectLst>
              <a:latin typeface="Cambria" charset="0"/>
            </a:endParaRPr>
          </a:p>
        </p:txBody>
      </p:sp>
    </p:spTree>
    <p:extLst>
      <p:ext uri="{BB962C8B-B14F-4D97-AF65-F5344CB8AC3E}">
        <p14:creationId xmlns:p14="http://schemas.microsoft.com/office/powerpoint/2010/main" val="41080669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9219">
                                            <p:txEl>
                                              <p:pRg st="0" end="0"/>
                                            </p:txEl>
                                          </p:spTgt>
                                        </p:tgtEl>
                                        <p:attrNameLst>
                                          <p:attrName>style.visibility</p:attrName>
                                        </p:attrNameLst>
                                      </p:cBhvr>
                                      <p:to>
                                        <p:strVal val="visible"/>
                                      </p:to>
                                    </p:set>
                                    <p:animEffect transition="in" filter="blinds(horizontal)">
                                      <p:cBhvr>
                                        <p:cTn id="7" dur="500"/>
                                        <p:tgtEl>
                                          <p:spTgt spid="64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3850" y="1125538"/>
            <a:ext cx="8353425" cy="286226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rtl="1" eaLnBrk="0" fontAlgn="base" hangingPunct="0">
              <a:spcBef>
                <a:spcPct val="0"/>
              </a:spcBef>
              <a:spcAft>
                <a:spcPct val="0"/>
              </a:spcAft>
              <a:defRPr sz="3900" b="1">
                <a:solidFill>
                  <a:srgbClr val="000066"/>
                </a:solidFill>
                <a:latin typeface="Arial" charset="0"/>
                <a:cs typeface="Arial" charset="0"/>
              </a:defRPr>
            </a:lvl6pPr>
            <a:lvl7pPr marL="2971800" indent="-228600" defTabSz="1042988" rtl="1" eaLnBrk="0" fontAlgn="base" hangingPunct="0">
              <a:spcBef>
                <a:spcPct val="0"/>
              </a:spcBef>
              <a:spcAft>
                <a:spcPct val="0"/>
              </a:spcAft>
              <a:defRPr sz="3900" b="1">
                <a:solidFill>
                  <a:srgbClr val="000066"/>
                </a:solidFill>
                <a:latin typeface="Arial" charset="0"/>
                <a:cs typeface="Arial" charset="0"/>
              </a:defRPr>
            </a:lvl7pPr>
            <a:lvl8pPr marL="3429000" indent="-228600" defTabSz="1042988" rtl="1" eaLnBrk="0" fontAlgn="base" hangingPunct="0">
              <a:spcBef>
                <a:spcPct val="0"/>
              </a:spcBef>
              <a:spcAft>
                <a:spcPct val="0"/>
              </a:spcAft>
              <a:defRPr sz="3900" b="1">
                <a:solidFill>
                  <a:srgbClr val="000066"/>
                </a:solidFill>
                <a:latin typeface="Arial" charset="0"/>
                <a:cs typeface="Arial" charset="0"/>
              </a:defRPr>
            </a:lvl8pPr>
            <a:lvl9pPr marL="3886200" indent="-228600" defTabSz="1042988" rtl="1" eaLnBrk="0" fontAlgn="base" hangingPunct="0">
              <a:spcBef>
                <a:spcPct val="0"/>
              </a:spcBef>
              <a:spcAft>
                <a:spcPct val="0"/>
              </a:spcAft>
              <a:defRPr sz="3900" b="1">
                <a:solidFill>
                  <a:srgbClr val="000066"/>
                </a:solidFill>
                <a:latin typeface="Arial" charset="0"/>
                <a:cs typeface="Arial" charset="0"/>
              </a:defRPr>
            </a:lvl9pPr>
          </a:lstStyle>
          <a:p>
            <a:pPr algn="ctr" rtl="0" eaLnBrk="1" hangingPunct="1">
              <a:spcBef>
                <a:spcPct val="50000"/>
              </a:spcBef>
            </a:pPr>
            <a:endParaRPr lang="en-US" sz="7200"/>
          </a:p>
          <a:p>
            <a:pPr algn="ctr" rtl="0" eaLnBrk="1" hangingPunct="1">
              <a:spcBef>
                <a:spcPct val="50000"/>
              </a:spcBef>
            </a:pPr>
            <a:r>
              <a:rPr lang="en-US" sz="7200"/>
              <a:t>Thank you</a:t>
            </a:r>
          </a:p>
        </p:txBody>
      </p:sp>
      <p:sp>
        <p:nvSpPr>
          <p:cNvPr id="168963" name="Rectangle 3"/>
          <p:cNvSpPr>
            <a:spLocks noChangeArrowheads="1"/>
          </p:cNvSpPr>
          <p:nvPr/>
        </p:nvSpPr>
        <p:spPr bwMode="auto">
          <a:xfrm>
            <a:off x="223838" y="-100013"/>
            <a:ext cx="8740775" cy="97313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rtl="0"/>
            <a:endParaRPr lang="en-US" sz="2800">
              <a:solidFill>
                <a:srgbClr val="003366"/>
              </a:solidFill>
              <a:effectLst>
                <a:outerShdw blurRad="38100" dist="38100" dir="2700000" algn="tl">
                  <a:srgbClr val="C0C0C0"/>
                </a:outerShdw>
              </a:effectLst>
            </a:endParaRPr>
          </a:p>
        </p:txBody>
      </p:sp>
      <p:sp>
        <p:nvSpPr>
          <p:cNvPr id="23556" name="Rectangle 4"/>
          <p:cNvSpPr>
            <a:spLocks noChangeArrowheads="1"/>
          </p:cNvSpPr>
          <p:nvPr/>
        </p:nvSpPr>
        <p:spPr bwMode="auto">
          <a:xfrm>
            <a:off x="179388" y="0"/>
            <a:ext cx="8964612" cy="765175"/>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rtl="0"/>
            <a:endParaRPr lang="en-US" sz="2800">
              <a:solidFill>
                <a:srgbClr val="003366"/>
              </a:solidFill>
            </a:endParaRPr>
          </a:p>
        </p:txBody>
      </p:sp>
    </p:spTree>
    <p:extLst>
      <p:ext uri="{BB962C8B-B14F-4D97-AF65-F5344CB8AC3E}">
        <p14:creationId xmlns:p14="http://schemas.microsoft.com/office/powerpoint/2010/main" val="25227397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63104"/>
            <a:ext cx="6967968" cy="479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rot="10800000">
            <a:off x="8774113" y="2289175"/>
            <a:ext cx="306387"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algn="ctr" eaLnBrk="1" fontAlgn="base" hangingPunct="1">
              <a:spcBef>
                <a:spcPct val="0"/>
              </a:spcBef>
              <a:spcAft>
                <a:spcPct val="0"/>
              </a:spcAft>
            </a:pPr>
            <a:r>
              <a:rPr lang="en-US" sz="800" b="0">
                <a:solidFill>
                  <a:srgbClr val="000000"/>
                </a:solidFill>
              </a:rPr>
              <a:t>Source:  WHO's report on "Global health risks"</a:t>
            </a:r>
          </a:p>
        </p:txBody>
      </p:sp>
      <p:sp>
        <p:nvSpPr>
          <p:cNvPr id="6149" name="Rectangle 6"/>
          <p:cNvSpPr>
            <a:spLocks noGrp="1" noChangeArrowheads="1"/>
          </p:cNvSpPr>
          <p:nvPr>
            <p:ph type="title"/>
          </p:nvPr>
        </p:nvSpPr>
        <p:spPr>
          <a:xfrm>
            <a:off x="35496" y="247179"/>
            <a:ext cx="8964612" cy="517525"/>
          </a:xfrm>
        </p:spPr>
        <p:txBody>
          <a:bodyPr>
            <a:noAutofit/>
          </a:bodyPr>
          <a:lstStyle/>
          <a:p>
            <a:pPr eaLnBrk="1" hangingPunct="1"/>
            <a:r>
              <a:rPr lang="fr-FR" sz="4000" kern="1200" dirty="0" smtClean="0">
                <a:solidFill>
                  <a:srgbClr val="4E75B9"/>
                </a:solidFill>
                <a:latin typeface="Calibri"/>
                <a:cs typeface="Calibri"/>
              </a:rPr>
              <a:t>NCD </a:t>
            </a:r>
            <a:r>
              <a:rPr lang="fr-FR" sz="4000" kern="1200" dirty="0" err="1" smtClean="0">
                <a:solidFill>
                  <a:srgbClr val="4E75B9"/>
                </a:solidFill>
                <a:latin typeface="Calibri"/>
                <a:cs typeface="Calibri"/>
              </a:rPr>
              <a:t>risk</a:t>
            </a:r>
            <a:r>
              <a:rPr lang="fr-FR" sz="4000" kern="1200" dirty="0" smtClean="0">
                <a:solidFill>
                  <a:srgbClr val="4E75B9"/>
                </a:solidFill>
                <a:latin typeface="Calibri"/>
                <a:cs typeface="Calibri"/>
              </a:rPr>
              <a:t> </a:t>
            </a:r>
            <a:r>
              <a:rPr lang="fr-FR" sz="4000" kern="1200" dirty="0">
                <a:solidFill>
                  <a:srgbClr val="4E75B9"/>
                </a:solidFill>
                <a:latin typeface="Calibri"/>
                <a:cs typeface="Calibri"/>
              </a:rPr>
              <a:t>factors </a:t>
            </a:r>
            <a:r>
              <a:rPr lang="fr-FR" sz="4000" kern="1200" dirty="0" smtClean="0">
                <a:solidFill>
                  <a:srgbClr val="4E75B9"/>
                </a:solidFill>
                <a:latin typeface="Calibri"/>
                <a:cs typeface="Calibri"/>
              </a:rPr>
              <a:t>and </a:t>
            </a:r>
            <a:r>
              <a:rPr lang="fr-FR" sz="4000" kern="1200" dirty="0">
                <a:solidFill>
                  <a:srgbClr val="4E75B9"/>
                </a:solidFill>
                <a:latin typeface="Calibri"/>
                <a:cs typeface="Calibri"/>
              </a:rPr>
              <a:t>global </a:t>
            </a:r>
            <a:r>
              <a:rPr lang="fr-FR" sz="4000" kern="1200" dirty="0" err="1">
                <a:solidFill>
                  <a:srgbClr val="4E75B9"/>
                </a:solidFill>
                <a:latin typeface="Calibri"/>
                <a:cs typeface="Calibri"/>
              </a:rPr>
              <a:t>mortality</a:t>
            </a:r>
            <a:r>
              <a:rPr lang="en-GB" sz="4400" b="0" dirty="0" smtClean="0">
                <a:solidFill>
                  <a:srgbClr val="4E75B9"/>
                </a:solidFill>
                <a:latin typeface="Calibri"/>
                <a:cs typeface="Calibri"/>
              </a:rPr>
              <a:t> </a:t>
            </a:r>
          </a:p>
        </p:txBody>
      </p:sp>
      <p:sp>
        <p:nvSpPr>
          <p:cNvPr id="5" name="AutoShape 6"/>
          <p:cNvSpPr>
            <a:spLocks noChangeArrowheads="1"/>
          </p:cNvSpPr>
          <p:nvPr/>
        </p:nvSpPr>
        <p:spPr bwMode="auto">
          <a:xfrm>
            <a:off x="828080" y="1772816"/>
            <a:ext cx="863600" cy="576064"/>
          </a:xfrm>
          <a:prstGeom prst="rightArrow">
            <a:avLst>
              <a:gd name="adj1" fmla="val 50000"/>
              <a:gd name="adj2" fmla="val 100000"/>
            </a:avLst>
          </a:prstGeom>
          <a:solidFill>
            <a:srgbClr val="800080"/>
          </a:solidFill>
          <a:ln w="12700">
            <a:solidFill>
              <a:srgbClr val="333333"/>
            </a:solidFill>
            <a:miter lim="800000"/>
            <a:headEnd/>
            <a:tailEnd/>
          </a:ln>
        </p:spPr>
        <p:txBody>
          <a:bodyPr wrap="none" anchor="ctr"/>
          <a:lstStyle/>
          <a:p>
            <a:pPr rtl="1" fontAlgn="base">
              <a:spcBef>
                <a:spcPct val="0"/>
              </a:spcBef>
              <a:spcAft>
                <a:spcPct val="0"/>
              </a:spcAft>
            </a:pPr>
            <a:endParaRPr lang="en-US" sz="3900" b="1">
              <a:solidFill>
                <a:srgbClr val="000066"/>
              </a:solidFill>
            </a:endParaRPr>
          </a:p>
        </p:txBody>
      </p:sp>
    </p:spTree>
    <p:extLst>
      <p:ext uri="{BB962C8B-B14F-4D97-AF65-F5344CB8AC3E}">
        <p14:creationId xmlns:p14="http://schemas.microsoft.com/office/powerpoint/2010/main" val="22773375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632200" y="1143000"/>
            <a:ext cx="2235200" cy="654050"/>
          </a:xfrm>
          <a:prstGeom prst="rect">
            <a:avLst/>
          </a:prstGeom>
          <a:noFill/>
          <a:ln w="12700">
            <a:solidFill>
              <a:srgbClr val="CC0000"/>
            </a:solidFill>
            <a:miter lim="800000"/>
            <a:headEnd type="none" w="sm" len="sm"/>
            <a:tailEnd type="none" w="sm" len="sm"/>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kumimoji="1" lang="en-US" sz="3600" b="1">
                <a:solidFill>
                  <a:srgbClr val="FF6600"/>
                </a:solidFill>
                <a:effectLst>
                  <a:outerShdw blurRad="38100" dist="38100" dir="2700000" algn="tl">
                    <a:srgbClr val="DDDDDD"/>
                  </a:outerShdw>
                </a:effectLst>
                <a:cs typeface="Times New Roman (Hebrew)" charset="0"/>
              </a:rPr>
              <a:t>Behavior</a:t>
            </a:r>
          </a:p>
        </p:txBody>
      </p:sp>
      <p:sp>
        <p:nvSpPr>
          <p:cNvPr id="39939" name="Rectangle 3"/>
          <p:cNvSpPr>
            <a:spLocks noChangeArrowheads="1"/>
          </p:cNvSpPr>
          <p:nvPr/>
        </p:nvSpPr>
        <p:spPr bwMode="auto">
          <a:xfrm>
            <a:off x="6146800" y="4572000"/>
            <a:ext cx="2159000" cy="654050"/>
          </a:xfrm>
          <a:prstGeom prst="rect">
            <a:avLst/>
          </a:prstGeom>
          <a:noFill/>
          <a:ln w="12700">
            <a:solidFill>
              <a:srgbClr val="CC0000"/>
            </a:solidFill>
            <a:miter lim="800000"/>
            <a:headEnd type="none" w="sm" len="sm"/>
            <a:tailEnd type="none" w="sm" len="sm"/>
          </a:ln>
          <a:effectLst/>
        </p:spPr>
        <p:txBody>
          <a:bodyPr>
            <a:spAutoFit/>
          </a:bodyPr>
          <a:lstStyle/>
          <a:p>
            <a:pPr algn="ctr" eaLnBrk="0" hangingPunct="0"/>
            <a:r>
              <a:rPr kumimoji="1" lang="en-US" sz="3600" b="1">
                <a:solidFill>
                  <a:srgbClr val="FF6600"/>
                </a:solidFill>
                <a:effectLst>
                  <a:outerShdw blurRad="38100" dist="38100" dir="2700000" algn="tl">
                    <a:srgbClr val="DDDDDD"/>
                  </a:outerShdw>
                </a:effectLst>
                <a:cs typeface="Times New Roman (Hebrew)" charset="0"/>
              </a:rPr>
              <a:t>Exercise</a:t>
            </a:r>
          </a:p>
        </p:txBody>
      </p:sp>
      <p:sp>
        <p:nvSpPr>
          <p:cNvPr id="39940" name="Rectangle 4"/>
          <p:cNvSpPr>
            <a:spLocks noChangeArrowheads="1"/>
          </p:cNvSpPr>
          <p:nvPr/>
        </p:nvSpPr>
        <p:spPr bwMode="auto">
          <a:xfrm>
            <a:off x="1447800" y="4572000"/>
            <a:ext cx="2178050" cy="654050"/>
          </a:xfrm>
          <a:prstGeom prst="rect">
            <a:avLst/>
          </a:prstGeom>
          <a:noFill/>
          <a:ln w="12700">
            <a:solidFill>
              <a:srgbClr val="CC0000"/>
            </a:solidFill>
            <a:miter lim="800000"/>
            <a:headEnd type="none" w="sm" len="sm"/>
            <a:tailEnd type="none" w="sm" len="sm"/>
          </a:ln>
          <a:effectLst/>
        </p:spPr>
        <p:txBody>
          <a:bodyPr>
            <a:spAutoFit/>
          </a:bodyPr>
          <a:lstStyle/>
          <a:p>
            <a:pPr algn="ctr" eaLnBrk="0" hangingPunct="0"/>
            <a:r>
              <a:rPr kumimoji="1" lang="en-US" sz="3600" b="1">
                <a:solidFill>
                  <a:srgbClr val="FF6600"/>
                </a:solidFill>
                <a:effectLst>
                  <a:outerShdw blurRad="38100" dist="38100" dir="2700000" algn="tl">
                    <a:srgbClr val="DDDDDD"/>
                  </a:outerShdw>
                </a:effectLst>
                <a:cs typeface="Times New Roman (Hebrew)" charset="0"/>
              </a:rPr>
              <a:t>Nutrition</a:t>
            </a:r>
          </a:p>
        </p:txBody>
      </p:sp>
      <p:cxnSp>
        <p:nvCxnSpPr>
          <p:cNvPr id="19461" name="AutoShape 5"/>
          <p:cNvCxnSpPr>
            <a:cxnSpLocks noChangeShapeType="1"/>
            <a:stCxn id="39940" idx="0"/>
            <a:endCxn id="39938" idx="2"/>
          </p:cNvCxnSpPr>
          <p:nvPr/>
        </p:nvCxnSpPr>
        <p:spPr bwMode="auto">
          <a:xfrm flipV="1">
            <a:off x="2536825" y="1797050"/>
            <a:ext cx="2212975" cy="2774950"/>
          </a:xfrm>
          <a:prstGeom prst="straightConnector1">
            <a:avLst/>
          </a:prstGeom>
          <a:noFill/>
          <a:ln w="57150">
            <a:solidFill>
              <a:srgbClr val="CC0000"/>
            </a:solidFill>
            <a:round/>
            <a:headEnd type="triangle" w="sm" len="sm"/>
            <a:tailEnd type="triangle" w="sm" len="sm"/>
          </a:ln>
          <a:extLst>
            <a:ext uri="{909E8E84-426E-40dd-AFC4-6F175D3DCCD1}">
              <a14:hiddenFill xmlns:a14="http://schemas.microsoft.com/office/drawing/2010/main">
                <a:noFill/>
              </a14:hiddenFill>
            </a:ext>
          </a:extLst>
        </p:spPr>
      </p:cxnSp>
      <p:cxnSp>
        <p:nvCxnSpPr>
          <p:cNvPr id="19462" name="AutoShape 6"/>
          <p:cNvCxnSpPr>
            <a:cxnSpLocks noChangeShapeType="1"/>
            <a:stCxn id="39940" idx="3"/>
            <a:endCxn id="39939" idx="1"/>
          </p:cNvCxnSpPr>
          <p:nvPr/>
        </p:nvCxnSpPr>
        <p:spPr bwMode="auto">
          <a:xfrm>
            <a:off x="3625850" y="4899025"/>
            <a:ext cx="2520950" cy="0"/>
          </a:xfrm>
          <a:prstGeom prst="straightConnector1">
            <a:avLst/>
          </a:prstGeom>
          <a:noFill/>
          <a:ln w="57150">
            <a:solidFill>
              <a:srgbClr val="CC0000"/>
            </a:solidFill>
            <a:round/>
            <a:headEnd type="triangle" w="sm" len="sm"/>
            <a:tailEnd type="triangle" w="sm" len="sm"/>
          </a:ln>
          <a:extLst>
            <a:ext uri="{909E8E84-426E-40dd-AFC4-6F175D3DCCD1}">
              <a14:hiddenFill xmlns:a14="http://schemas.microsoft.com/office/drawing/2010/main">
                <a:noFill/>
              </a14:hiddenFill>
            </a:ext>
          </a:extLst>
        </p:spPr>
      </p:cxnSp>
      <p:cxnSp>
        <p:nvCxnSpPr>
          <p:cNvPr id="19463" name="AutoShape 7"/>
          <p:cNvCxnSpPr>
            <a:cxnSpLocks noChangeShapeType="1"/>
            <a:stCxn id="39938" idx="2"/>
            <a:endCxn id="39939" idx="0"/>
          </p:cNvCxnSpPr>
          <p:nvPr/>
        </p:nvCxnSpPr>
        <p:spPr bwMode="auto">
          <a:xfrm>
            <a:off x="4749800" y="1797050"/>
            <a:ext cx="2476500" cy="2774950"/>
          </a:xfrm>
          <a:prstGeom prst="straightConnector1">
            <a:avLst/>
          </a:prstGeom>
          <a:noFill/>
          <a:ln w="57150">
            <a:solidFill>
              <a:srgbClr val="CC0000"/>
            </a:solidFill>
            <a:round/>
            <a:headEnd type="triangle" w="sm" len="sm"/>
            <a:tailEnd type="triangle" w="sm" len="sm"/>
          </a:ln>
          <a:extLst>
            <a:ext uri="{909E8E84-426E-40dd-AFC4-6F175D3DCCD1}">
              <a14:hiddenFill xmlns:a14="http://schemas.microsoft.com/office/drawing/2010/main">
                <a:noFill/>
              </a14:hiddenFill>
            </a:ext>
          </a:extLst>
        </p:spPr>
      </p:cxnSp>
      <p:sp>
        <p:nvSpPr>
          <p:cNvPr id="39944" name="Rectangle 8"/>
          <p:cNvSpPr>
            <a:spLocks noChangeArrowheads="1"/>
          </p:cNvSpPr>
          <p:nvPr/>
        </p:nvSpPr>
        <p:spPr bwMode="auto">
          <a:xfrm>
            <a:off x="609600" y="2137841"/>
            <a:ext cx="2606212" cy="2246769"/>
          </a:xfrm>
          <a:prstGeom prst="rect">
            <a:avLst/>
          </a:prstGeom>
          <a:noFill/>
          <a:ln w="12700">
            <a:noFill/>
            <a:miter lim="800000"/>
            <a:headEnd type="none" w="sm" len="sm"/>
            <a:tailEnd type="none" w="sm" len="sm"/>
          </a:ln>
          <a:effectLst/>
        </p:spPr>
        <p:txBody>
          <a:bodyPr wrap="none">
            <a:spAutoFit/>
          </a:bodyPr>
          <a:lstStyle/>
          <a:p>
            <a:pPr eaLnBrk="0" hangingPunct="0">
              <a:defRPr/>
            </a:pPr>
            <a:r>
              <a:rPr kumimoji="1" lang="en-US" altLang="he-IL" sz="2800" b="1" i="1" dirty="0" smtClean="0">
                <a:effectLst>
                  <a:outerShdw blurRad="38100" dist="38100" dir="2700000" algn="tl">
                    <a:srgbClr val="C0C0C0"/>
                  </a:outerShdw>
                </a:effectLst>
                <a:latin typeface="Arial" pitchFamily="34" charset="0"/>
                <a:ea typeface="+mn-ea"/>
                <a:cs typeface="Times New Roman (Hebrew)" pitchFamily="26" charset="-79"/>
              </a:rPr>
              <a:t>Amino acids</a:t>
            </a:r>
            <a:endParaRPr kumimoji="1" lang="en-US" altLang="he-IL" sz="2800" b="1" i="1" dirty="0">
              <a:effectLst>
                <a:outerShdw blurRad="38100" dist="38100" dir="2700000" algn="tl">
                  <a:srgbClr val="C0C0C0"/>
                </a:outerShdw>
              </a:effectLst>
              <a:latin typeface="Arial" pitchFamily="34" charset="0"/>
              <a:ea typeface="+mn-ea"/>
              <a:cs typeface="Times New Roman (Hebrew)" pitchFamily="26" charset="-79"/>
            </a:endParaRPr>
          </a:p>
          <a:p>
            <a:pPr eaLnBrk="0" hangingPunct="0">
              <a:defRPr/>
            </a:pPr>
            <a:r>
              <a:rPr kumimoji="1" lang="en-US" altLang="he-IL" sz="2800" b="1" i="1" dirty="0">
                <a:effectLst>
                  <a:outerShdw blurRad="38100" dist="38100" dir="2700000" algn="tl">
                    <a:srgbClr val="C0C0C0"/>
                  </a:outerShdw>
                </a:effectLst>
                <a:latin typeface="Arial" pitchFamily="34" charset="0"/>
                <a:ea typeface="+mn-ea"/>
                <a:cs typeface="Times New Roman (Hebrew)" pitchFamily="26" charset="-79"/>
              </a:rPr>
              <a:t>Vitamins</a:t>
            </a:r>
          </a:p>
          <a:p>
            <a:pPr eaLnBrk="0" hangingPunct="0">
              <a:defRPr/>
            </a:pPr>
            <a:r>
              <a:rPr kumimoji="1" lang="en-US" altLang="he-IL" sz="2800" b="1" i="1" dirty="0">
                <a:effectLst>
                  <a:outerShdw blurRad="38100" dist="38100" dir="2700000" algn="tl">
                    <a:srgbClr val="C0C0C0"/>
                  </a:outerShdw>
                </a:effectLst>
                <a:latin typeface="Arial" pitchFamily="34" charset="0"/>
                <a:ea typeface="+mn-ea"/>
                <a:cs typeface="Times New Roman (Hebrew)" pitchFamily="26" charset="-79"/>
              </a:rPr>
              <a:t>Protein:</a:t>
            </a:r>
          </a:p>
          <a:p>
            <a:pPr eaLnBrk="0" hangingPunct="0">
              <a:defRPr/>
            </a:pPr>
            <a:r>
              <a:rPr kumimoji="1" lang="en-US" altLang="he-IL" sz="2800" b="1" i="1" dirty="0">
                <a:effectLst>
                  <a:outerShdw blurRad="38100" dist="38100" dir="2700000" algn="tl">
                    <a:srgbClr val="C0C0C0"/>
                  </a:outerShdw>
                </a:effectLst>
                <a:latin typeface="Arial" pitchFamily="34" charset="0"/>
                <a:ea typeface="+mn-ea"/>
                <a:cs typeface="Times New Roman (Hebrew)" pitchFamily="26" charset="-79"/>
              </a:rPr>
              <a:t>Carbohydrate</a:t>
            </a:r>
          </a:p>
          <a:p>
            <a:pPr eaLnBrk="0" hangingPunct="0">
              <a:defRPr/>
            </a:pPr>
            <a:endParaRPr kumimoji="1" lang="en-US" altLang="en-US" sz="2800" b="1" i="1" dirty="0">
              <a:effectLst>
                <a:outerShdw blurRad="38100" dist="38100" dir="2700000" algn="tl">
                  <a:srgbClr val="C0C0C0"/>
                </a:outerShdw>
              </a:effectLst>
              <a:latin typeface="Arial" pitchFamily="34" charset="0"/>
              <a:ea typeface="+mn-ea"/>
              <a:cs typeface="Times New Roman (Hebrew)" pitchFamily="26" charset="-79"/>
            </a:endParaRPr>
          </a:p>
        </p:txBody>
      </p:sp>
      <p:sp>
        <p:nvSpPr>
          <p:cNvPr id="39945" name="Rectangle 9"/>
          <p:cNvSpPr>
            <a:spLocks noChangeArrowheads="1"/>
          </p:cNvSpPr>
          <p:nvPr/>
        </p:nvSpPr>
        <p:spPr bwMode="auto">
          <a:xfrm>
            <a:off x="3505200" y="5373216"/>
            <a:ext cx="3054350" cy="519113"/>
          </a:xfrm>
          <a:prstGeom prst="rect">
            <a:avLst/>
          </a:prstGeom>
          <a:noFill/>
          <a:ln w="12700">
            <a:noFill/>
            <a:miter lim="800000"/>
            <a:headEnd type="none" w="sm" len="sm"/>
            <a:tailEnd type="none" w="sm" len="sm"/>
          </a:ln>
          <a:effectLst/>
        </p:spPr>
        <p:txBody>
          <a:bodyPr wrap="none">
            <a:spAutoFit/>
          </a:bodyPr>
          <a:lstStyle/>
          <a:p>
            <a:pPr eaLnBrk="0" hangingPunct="0"/>
            <a:r>
              <a:rPr kumimoji="1" lang="en-US" sz="2800" b="1" i="1" dirty="0">
                <a:effectLst>
                  <a:outerShdw blurRad="38100" dist="38100" dir="2700000" algn="tl">
                    <a:srgbClr val="DDDDDD"/>
                  </a:outerShdw>
                </a:effectLst>
                <a:cs typeface="Times New Roman (Hebrew)" charset="0"/>
              </a:rPr>
              <a:t>Energy Balance</a:t>
            </a:r>
          </a:p>
        </p:txBody>
      </p:sp>
      <p:sp>
        <p:nvSpPr>
          <p:cNvPr id="39946" name="Rectangle 10"/>
          <p:cNvSpPr>
            <a:spLocks noChangeArrowheads="1"/>
          </p:cNvSpPr>
          <p:nvPr/>
        </p:nvSpPr>
        <p:spPr bwMode="auto">
          <a:xfrm>
            <a:off x="6248400" y="2460625"/>
            <a:ext cx="2359025" cy="519113"/>
          </a:xfrm>
          <a:prstGeom prst="rect">
            <a:avLst/>
          </a:prstGeom>
          <a:noFill/>
          <a:ln w="12700">
            <a:noFill/>
            <a:miter lim="800000"/>
            <a:headEnd type="none" w="sm" len="sm"/>
            <a:tailEnd type="none" w="sm" len="sm"/>
          </a:ln>
          <a:effectLst/>
        </p:spPr>
        <p:txBody>
          <a:bodyPr wrap="none">
            <a:spAutoFit/>
          </a:bodyPr>
          <a:lstStyle/>
          <a:p>
            <a:pPr eaLnBrk="0" hangingPunct="0"/>
            <a:r>
              <a:rPr kumimoji="1" lang="en-US" sz="2800" b="1" i="1">
                <a:effectLst>
                  <a:outerShdw blurRad="38100" dist="38100" dir="2700000" algn="tl">
                    <a:srgbClr val="DDDDDD"/>
                  </a:outerShdw>
                </a:effectLst>
                <a:cs typeface="Times New Roman (Hebrew)" charset="0"/>
              </a:rPr>
              <a:t>Endorphins</a:t>
            </a:r>
          </a:p>
        </p:txBody>
      </p:sp>
      <p:sp>
        <p:nvSpPr>
          <p:cNvPr id="19467" name="Rectangle 11"/>
          <p:cNvSpPr>
            <a:spLocks noChangeArrowheads="1"/>
          </p:cNvSpPr>
          <p:nvPr/>
        </p:nvSpPr>
        <p:spPr bwMode="auto">
          <a:xfrm>
            <a:off x="755576" y="-35396"/>
            <a:ext cx="792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r>
              <a:rPr lang="en-US" sz="4000" b="1" dirty="0" smtClean="0">
                <a:solidFill>
                  <a:srgbClr val="4E75B9"/>
                </a:solidFill>
                <a:latin typeface="Calibri"/>
                <a:cs typeface="Calibri"/>
              </a:rPr>
              <a:t>OBESITY</a:t>
            </a:r>
            <a:r>
              <a:rPr lang="en-US" sz="4000" b="1" dirty="0">
                <a:solidFill>
                  <a:srgbClr val="4E75B9"/>
                </a:solidFill>
                <a:latin typeface="Calibri"/>
                <a:cs typeface="Calibri"/>
              </a:rPr>
              <a:t/>
            </a:r>
            <a:br>
              <a:rPr lang="en-US" sz="4000" b="1" dirty="0">
                <a:solidFill>
                  <a:srgbClr val="4E75B9"/>
                </a:solidFill>
                <a:latin typeface="Calibri"/>
                <a:cs typeface="Calibri"/>
              </a:rPr>
            </a:br>
            <a:endParaRPr lang="en-US" sz="4000" b="1" dirty="0">
              <a:solidFill>
                <a:srgbClr val="4E75B9"/>
              </a:solidFill>
              <a:latin typeface="Calibri"/>
              <a:cs typeface="Calibri"/>
            </a:endParaRPr>
          </a:p>
        </p:txBody>
      </p:sp>
      <p:pic>
        <p:nvPicPr>
          <p:cNvPr id="19468" name="Picture 2" descr="http://causesofchildhoodobesity.org/wp-content/uploads/2010/08/causes-of-childhoodobesity-224x28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7" y="4794510"/>
            <a:ext cx="1224136" cy="9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6024" y="620688"/>
            <a:ext cx="8892480" cy="400110"/>
          </a:xfrm>
          <a:prstGeom prst="rect">
            <a:avLst/>
          </a:prstGeom>
        </p:spPr>
        <p:txBody>
          <a:bodyPr wrap="square">
            <a:spAutoFit/>
          </a:bodyPr>
          <a:lstStyle/>
          <a:p>
            <a:r>
              <a:rPr lang="en-US" sz="2000" dirty="0" smtClean="0"/>
              <a:t>- abnormal </a:t>
            </a:r>
            <a:r>
              <a:rPr lang="en-US" sz="2000" dirty="0"/>
              <a:t>or excessive fat accumulation that presents a risk to health</a:t>
            </a:r>
          </a:p>
        </p:txBody>
      </p:sp>
      <p:graphicFrame>
        <p:nvGraphicFramePr>
          <p:cNvPr id="3" name="Table 2"/>
          <p:cNvGraphicFramePr>
            <a:graphicFrameLocks noGrp="1"/>
          </p:cNvGraphicFramePr>
          <p:nvPr>
            <p:extLst>
              <p:ext uri="{D42A27DB-BD31-4B8C-83A1-F6EECF244321}">
                <p14:modId xmlns:p14="http://schemas.microsoft.com/office/powerpoint/2010/main" val="2934135077"/>
              </p:ext>
            </p:extLst>
          </p:nvPr>
        </p:nvGraphicFramePr>
        <p:xfrm>
          <a:off x="251520" y="1124744"/>
          <a:ext cx="8791063" cy="4855656"/>
        </p:xfrm>
        <a:graphic>
          <a:graphicData uri="http://schemas.openxmlformats.org/drawingml/2006/table">
            <a:tbl>
              <a:tblPr/>
              <a:tblGrid>
                <a:gridCol w="8791063"/>
              </a:tblGrid>
              <a:tr h="4855656">
                <a:tc>
                  <a:txBody>
                    <a:bodyPr/>
                    <a:lstStyle/>
                    <a:p>
                      <a:r>
                        <a:rPr lang="en-US" sz="2800" b="1" i="1" dirty="0" smtClean="0">
                          <a:solidFill>
                            <a:schemeClr val="accent2"/>
                          </a:solidFill>
                        </a:rPr>
                        <a:t>Environment </a:t>
                      </a:r>
                      <a:endParaRPr lang="en-US" sz="2800" b="1" i="1" dirty="0">
                        <a:solidFill>
                          <a:schemeClr val="accent2"/>
                        </a:solidFill>
                      </a:endParaRPr>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spTree>
    <p:extLst>
      <p:ext uri="{BB962C8B-B14F-4D97-AF65-F5344CB8AC3E}">
        <p14:creationId xmlns:p14="http://schemas.microsoft.com/office/powerpoint/2010/main" val="837899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GB" sz="4000" b="1" dirty="0" smtClean="0">
                <a:solidFill>
                  <a:schemeClr val="tx2">
                    <a:lumMod val="50000"/>
                  </a:schemeClr>
                </a:solidFill>
              </a:rPr>
              <a:t>Prevalence of Insufficient PA </a:t>
            </a:r>
            <a:endParaRPr lang="en-GB" sz="4000" b="1" dirty="0">
              <a:solidFill>
                <a:schemeClr val="tx2">
                  <a:lumMod val="50000"/>
                </a:schemeClr>
              </a:solidFill>
            </a:endParaRPr>
          </a:p>
        </p:txBody>
      </p:sp>
      <p:sp>
        <p:nvSpPr>
          <p:cNvPr id="3" name="Content Placeholder 2"/>
          <p:cNvSpPr>
            <a:spLocks noGrp="1"/>
          </p:cNvSpPr>
          <p:nvPr>
            <p:ph idx="1"/>
          </p:nvPr>
        </p:nvSpPr>
        <p:spPr/>
        <p:txBody>
          <a:bodyPr/>
          <a:lstStyle/>
          <a:p>
            <a:endParaRPr lang="en-GB" dirty="0"/>
          </a:p>
        </p:txBody>
      </p:sp>
      <p:pic>
        <p:nvPicPr>
          <p:cNvPr id="6" name="Picture 2" descr="L:\Groups\HealthMap\GrpPublic\GHO-NCD\InsufficientActivity\_static maps\Global_InsufficientActivity_Adults_Males_201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597354"/>
            <a:ext cx="8153400" cy="62606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5334000"/>
            <a:ext cx="5791200" cy="584776"/>
          </a:xfrm>
          <a:prstGeom prst="rect">
            <a:avLst/>
          </a:prstGeom>
          <a:noFill/>
        </p:spPr>
        <p:txBody>
          <a:bodyPr wrap="square" rtlCol="0">
            <a:spAutoFit/>
          </a:bodyPr>
          <a:lstStyle/>
          <a:p>
            <a:pPr marL="457200" indent="-457200">
              <a:buFont typeface="Arial"/>
              <a:buChar char="•"/>
            </a:pPr>
            <a:r>
              <a:rPr lang="en-US" sz="3200" dirty="0" smtClean="0"/>
              <a:t>81% adolescent not active</a:t>
            </a:r>
            <a:endParaRPr lang="en-US" sz="3200" dirty="0"/>
          </a:p>
        </p:txBody>
      </p:sp>
    </p:spTree>
    <p:extLst>
      <p:ext uri="{BB962C8B-B14F-4D97-AF65-F5344CB8AC3E}">
        <p14:creationId xmlns:p14="http://schemas.microsoft.com/office/powerpoint/2010/main" val="42758798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3074" name="Picture 2" descr="L:\Groups\HealthMap\GrpPublic\GHO-NCD\InsufficientActivity\_static maps\Global_InsufficientActivity_Adults_Females_201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838200"/>
            <a:ext cx="8915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28600"/>
            <a:ext cx="8229600" cy="1143000"/>
          </a:xfrm>
        </p:spPr>
        <p:txBody>
          <a:bodyPr>
            <a:normAutofit/>
          </a:bodyPr>
          <a:lstStyle/>
          <a:p>
            <a:r>
              <a:rPr lang="en-GB" sz="4000" b="1" dirty="0" smtClean="0">
                <a:solidFill>
                  <a:schemeClr val="tx2">
                    <a:lumMod val="50000"/>
                  </a:schemeClr>
                </a:solidFill>
              </a:rPr>
              <a:t>Prevalence of Insufficient PA </a:t>
            </a:r>
            <a:endParaRPr lang="en-GB" sz="4000" b="1" dirty="0">
              <a:solidFill>
                <a:schemeClr val="tx2">
                  <a:lumMod val="50000"/>
                </a:schemeClr>
              </a:solidFill>
            </a:endParaRPr>
          </a:p>
        </p:txBody>
      </p:sp>
      <p:sp>
        <p:nvSpPr>
          <p:cNvPr id="4" name="TextBox 3"/>
          <p:cNvSpPr txBox="1"/>
          <p:nvPr/>
        </p:nvSpPr>
        <p:spPr>
          <a:xfrm>
            <a:off x="3505200" y="4724400"/>
            <a:ext cx="5029200" cy="584776"/>
          </a:xfrm>
          <a:prstGeom prst="rect">
            <a:avLst/>
          </a:prstGeom>
          <a:noFill/>
        </p:spPr>
        <p:txBody>
          <a:bodyPr wrap="square" rtlCol="0">
            <a:spAutoFit/>
          </a:bodyPr>
          <a:lstStyle/>
          <a:p>
            <a:pPr marL="457200" indent="-457200">
              <a:buFont typeface="Arial"/>
              <a:buChar char="•"/>
            </a:pPr>
            <a:r>
              <a:rPr lang="en-US" sz="3200" dirty="0" smtClean="0"/>
              <a:t>23% adults not active</a:t>
            </a:r>
            <a:endParaRPr lang="en-US" sz="3200" dirty="0"/>
          </a:p>
        </p:txBody>
      </p:sp>
    </p:spTree>
    <p:extLst>
      <p:ext uri="{BB962C8B-B14F-4D97-AF65-F5344CB8AC3E}">
        <p14:creationId xmlns:p14="http://schemas.microsoft.com/office/powerpoint/2010/main" val="32891461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a:xfrm>
            <a:off x="457200" y="-99392"/>
            <a:ext cx="8229600" cy="1143000"/>
          </a:xfrm>
        </p:spPr>
        <p:txBody>
          <a:bodyPr/>
          <a:lstStyle/>
          <a:p>
            <a:pPr eaLnBrk="1" hangingPunct="1"/>
            <a:r>
              <a:rPr lang="en-US" sz="4000" b="1" smtClean="0">
                <a:solidFill>
                  <a:srgbClr val="4E75B9"/>
                </a:solidFill>
                <a:effectLst>
                  <a:outerShdw blurRad="38100" dist="38100" dir="2700000" algn="tl">
                    <a:srgbClr val="DDDDDD"/>
                  </a:outerShdw>
                </a:effectLst>
                <a:latin typeface="Calibri"/>
                <a:cs typeface="Calibri"/>
              </a:rPr>
              <a:t>Obesity PREVALENCE</a:t>
            </a:r>
            <a:endParaRPr lang="en-US" sz="4000" b="1" dirty="0">
              <a:solidFill>
                <a:srgbClr val="4E75B9"/>
              </a:solidFill>
              <a:effectLst>
                <a:outerShdw blurRad="38100" dist="38100" dir="2700000" algn="tl">
                  <a:srgbClr val="DDDDDD"/>
                </a:outerShdw>
              </a:effectLst>
              <a:latin typeface="Calibri"/>
              <a:cs typeface="Calibri"/>
            </a:endParaRPr>
          </a:p>
        </p:txBody>
      </p:sp>
      <p:sp>
        <p:nvSpPr>
          <p:cNvPr id="11267" name="Rectangle 3"/>
          <p:cNvSpPr>
            <a:spLocks noGrp="1" noChangeArrowheads="1"/>
          </p:cNvSpPr>
          <p:nvPr>
            <p:ph type="body" sz="half" idx="1"/>
          </p:nvPr>
        </p:nvSpPr>
        <p:spPr>
          <a:xfrm>
            <a:off x="179512" y="1124744"/>
            <a:ext cx="4032448" cy="4824536"/>
          </a:xfrm>
        </p:spPr>
        <p:txBody>
          <a:bodyPr/>
          <a:lstStyle/>
          <a:p>
            <a:pPr eaLnBrk="1" hangingPunct="1"/>
            <a:r>
              <a:rPr lang="en-US" sz="2400" dirty="0"/>
              <a:t>Globally, in 2013 the number of overweight children under the age of five, is estimated to be over 42 million. </a:t>
            </a:r>
            <a:endParaRPr lang="en-US" sz="2400" dirty="0" smtClean="0"/>
          </a:p>
          <a:p>
            <a:pPr lvl="1" eaLnBrk="1" hangingPunct="1"/>
            <a:r>
              <a:rPr lang="en-US" sz="2000" dirty="0" smtClean="0"/>
              <a:t>Close </a:t>
            </a:r>
            <a:r>
              <a:rPr lang="en-US" sz="2000" dirty="0"/>
              <a:t>to 31 million of these are living in developing countries</a:t>
            </a:r>
            <a:r>
              <a:rPr lang="en-US" sz="2000" dirty="0" smtClean="0"/>
              <a:t>.</a:t>
            </a:r>
          </a:p>
          <a:p>
            <a:pPr eaLnBrk="1" hangingPunct="1"/>
            <a:r>
              <a:rPr lang="en-US" sz="2400" dirty="0" smtClean="0"/>
              <a:t>11% Men</a:t>
            </a:r>
          </a:p>
          <a:p>
            <a:pPr eaLnBrk="1" hangingPunct="1"/>
            <a:r>
              <a:rPr lang="en-US" sz="2400" dirty="0" smtClean="0"/>
              <a:t>15% Women</a:t>
            </a:r>
          </a:p>
        </p:txBody>
      </p:sp>
      <p:pic>
        <p:nvPicPr>
          <p:cNvPr id="5" name="Picture 4"/>
          <p:cNvPicPr>
            <a:picLocks noChangeAspect="1"/>
          </p:cNvPicPr>
          <p:nvPr/>
        </p:nvPicPr>
        <p:blipFill>
          <a:blip r:embed="rId2"/>
          <a:stretch>
            <a:fillRect/>
          </a:stretch>
        </p:blipFill>
        <p:spPr>
          <a:xfrm>
            <a:off x="4067944" y="1019466"/>
            <a:ext cx="5184576" cy="2798174"/>
          </a:xfrm>
          <a:prstGeom prst="rect">
            <a:avLst/>
          </a:prstGeom>
        </p:spPr>
      </p:pic>
      <p:pic>
        <p:nvPicPr>
          <p:cNvPr id="6" name="Picture 5"/>
          <p:cNvPicPr>
            <a:picLocks noChangeAspect="1"/>
          </p:cNvPicPr>
          <p:nvPr/>
        </p:nvPicPr>
        <p:blipFill>
          <a:blip/>
          <a:stretch>
            <a:fillRect/>
          </a:stretch>
        </p:blipFill>
        <p:spPr>
          <a:xfrm>
            <a:off x="4499992" y="3861048"/>
            <a:ext cx="4392488" cy="2200444"/>
          </a:xfrm>
          <a:prstGeom prst="rect">
            <a:avLst/>
          </a:prstGeom>
        </p:spPr>
      </p:pic>
    </p:spTree>
    <p:extLst>
      <p:ext uri="{BB962C8B-B14F-4D97-AF65-F5344CB8AC3E}">
        <p14:creationId xmlns:p14="http://schemas.microsoft.com/office/powerpoint/2010/main" val="714157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9th Meeting EURO Network on marketing">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isID">
  <a:themeElements>
    <a:clrScheme name="1_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lnDef>
  </a:objectDefaults>
  <a:extraClrSchemeLst>
    <a:extraClrScheme>
      <a:clrScheme name="1_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9th Meeting EURO Network on marketing</Template>
  <TotalTime>1516</TotalTime>
  <Words>2648</Words>
  <Application>Microsoft Macintosh PowerPoint</Application>
  <PresentationFormat>On-screen Show (4:3)</PresentationFormat>
  <Paragraphs>277</Paragraphs>
  <Slides>44</Slides>
  <Notes>22</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9th Meeting EURO Network on marketing</vt:lpstr>
      <vt:lpstr>1_VisID</vt:lpstr>
      <vt:lpstr>PowerPoint Presentation</vt:lpstr>
      <vt:lpstr>PowerPoint Presentation</vt:lpstr>
      <vt:lpstr>PowerPoint Presentation</vt:lpstr>
      <vt:lpstr>PowerPoint Presentation</vt:lpstr>
      <vt:lpstr>NCD risk factors and global mortality </vt:lpstr>
      <vt:lpstr>PowerPoint Presentation</vt:lpstr>
      <vt:lpstr>Prevalence of Insufficient PA </vt:lpstr>
      <vt:lpstr>Prevalence of Insufficient PA </vt:lpstr>
      <vt:lpstr>Obesity PREVALENCE</vt:lpstr>
      <vt:lpstr>PowerPoint Presentation</vt:lpstr>
      <vt:lpstr>Childhood Obesity</vt:lpstr>
      <vt:lpstr>World Health in Transition</vt:lpstr>
      <vt:lpstr>Causes/ Determinants</vt:lpstr>
      <vt:lpstr>Marketing practices promote foods high in sugar, fat and salt</vt:lpstr>
      <vt:lpstr>Ultra-processed food markets</vt:lpstr>
      <vt:lpstr>Dietary changes (% energy), Mexico 1984 - 1998</vt:lpstr>
      <vt:lpstr>Causes/Determinants Healthy Trade or Trading Health?</vt:lpstr>
      <vt:lpstr>Healthy Trade or Trading Health? </vt:lpstr>
      <vt:lpstr>UN High Level Meeting on NCD Sept 2011</vt:lpstr>
      <vt:lpstr>PowerPoint Presentation</vt:lpstr>
      <vt:lpstr>PowerPoint Presentation</vt:lpstr>
      <vt:lpstr>The Approach  </vt:lpstr>
      <vt:lpstr>WHO Global NCD Action Plan 2013-2020</vt:lpstr>
      <vt:lpstr>PAHO Regional to National </vt:lpstr>
      <vt:lpstr>The WHO Global NCD Action Plan 2013-2020  – Diet and Physical Activity</vt:lpstr>
      <vt:lpstr>PowerPoint Presentation</vt:lpstr>
      <vt:lpstr>Population Wide Policies </vt:lpstr>
      <vt:lpstr> Fiscal policies </vt:lpstr>
      <vt:lpstr>Fiscal Measures to address NCD &amp; Obesity </vt:lpstr>
      <vt:lpstr>Considerations for Fiscal Policy on Diet</vt:lpstr>
      <vt:lpstr>Policy Development process</vt:lpstr>
      <vt:lpstr>PowerPoint Presentation</vt:lpstr>
      <vt:lpstr>PowerPoint Presentation</vt:lpstr>
      <vt:lpstr>PowerPoint Presentation</vt:lpstr>
      <vt:lpstr>Physical Activity Guidelines Children and youth - aged 5-17</vt:lpstr>
      <vt:lpstr>PowerPoint Presentation</vt:lpstr>
      <vt:lpstr>Areas of Actions ?</vt:lpstr>
      <vt:lpstr>Sport and Physical Activity  : Marketing and Mobilisation</vt:lpstr>
      <vt:lpstr>Community Settings: Healthy Schools</vt:lpstr>
      <vt:lpstr>Multisectoral approach  - From collaborators to Partners </vt:lpstr>
      <vt:lpstr>Partnerships  : Global</vt:lpstr>
      <vt:lpstr>WHO tools</vt:lpstr>
      <vt:lpstr>Statements </vt:lpstr>
      <vt:lpstr>PowerPoint Presentation</vt:lpstr>
    </vt:vector>
  </TitlesOfParts>
  <Company>WHO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MURPHY, Olivia</dc:creator>
  <cp:lastModifiedBy>TEMO WAQANIVALU</cp:lastModifiedBy>
  <cp:revision>295</cp:revision>
  <cp:lastPrinted>1601-01-01T00:00:00Z</cp:lastPrinted>
  <dcterms:created xsi:type="dcterms:W3CDTF">2014-11-21T12:28:14Z</dcterms:created>
  <dcterms:modified xsi:type="dcterms:W3CDTF">2015-05-07T07:01:58Z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