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rawings/legacyDiagramText4.bin" ContentType="application/vnd.ms-office.legacyDiagramText"/>
  <Default Extension="doc" ContentType="application/msword"/>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legacyDiagramText1.bin" ContentType="application/vnd.ms-office.legacyDiagramText"/>
  <Override PartName="/ppt/drawings/legacyDiagramText3.bin" ContentType="application/vnd.ms-office.legacyDiagramText"/>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738" r:id="rId2"/>
    <p:sldId id="927" r:id="rId3"/>
    <p:sldId id="895" r:id="rId4"/>
    <p:sldId id="715" r:id="rId5"/>
    <p:sldId id="614" r:id="rId6"/>
    <p:sldId id="904" r:id="rId7"/>
    <p:sldId id="663" r:id="rId8"/>
    <p:sldId id="918" r:id="rId9"/>
    <p:sldId id="896" r:id="rId10"/>
    <p:sldId id="908" r:id="rId11"/>
    <p:sldId id="897" r:id="rId12"/>
    <p:sldId id="914" r:id="rId13"/>
    <p:sldId id="915" r:id="rId14"/>
    <p:sldId id="901" r:id="rId15"/>
    <p:sldId id="926" r:id="rId16"/>
    <p:sldId id="903" r:id="rId17"/>
    <p:sldId id="782" r:id="rId18"/>
    <p:sldId id="917" r:id="rId19"/>
    <p:sldId id="913" r:id="rId20"/>
    <p:sldId id="899" r:id="rId21"/>
    <p:sldId id="906" r:id="rId22"/>
    <p:sldId id="910" r:id="rId23"/>
    <p:sldId id="920" r:id="rId24"/>
    <p:sldId id="922" r:id="rId25"/>
    <p:sldId id="923" r:id="rId26"/>
    <p:sldId id="924" r:id="rId27"/>
    <p:sldId id="907" r:id="rId28"/>
    <p:sldId id="662" r:id="rId29"/>
    <p:sldId id="900" r:id="rId30"/>
    <p:sldId id="916" r:id="rId31"/>
    <p:sldId id="928" r:id="rId32"/>
    <p:sldId id="909" r:id="rId33"/>
    <p:sldId id="912" r:id="rId34"/>
    <p:sldId id="905" r:id="rId35"/>
    <p:sldId id="911" r:id="rId36"/>
    <p:sldId id="919" r:id="rId37"/>
    <p:sldId id="898" r:id="rId38"/>
    <p:sldId id="706" r:id="rId39"/>
    <p:sldId id="812" r:id="rId40"/>
    <p:sldId id="667" r:id="rId41"/>
    <p:sldId id="618" r:id="rId42"/>
    <p:sldId id="921" r:id="rId43"/>
    <p:sldId id="630" r:id="rId44"/>
    <p:sldId id="800" r:id="rId45"/>
    <p:sldId id="785" r:id="rId46"/>
    <p:sldId id="840" r:id="rId47"/>
    <p:sldId id="622" r:id="rId48"/>
    <p:sldId id="853" r:id="rId49"/>
    <p:sldId id="891" r:id="rId50"/>
    <p:sldId id="854" r:id="rId51"/>
    <p:sldId id="855" r:id="rId52"/>
    <p:sldId id="625" r:id="rId53"/>
    <p:sldId id="767" r:id="rId54"/>
    <p:sldId id="768" r:id="rId55"/>
    <p:sldId id="769" r:id="rId56"/>
    <p:sldId id="846" r:id="rId57"/>
    <p:sldId id="839" r:id="rId58"/>
    <p:sldId id="857" r:id="rId59"/>
    <p:sldId id="859" r:id="rId60"/>
    <p:sldId id="851" r:id="rId61"/>
    <p:sldId id="814" r:id="rId62"/>
    <p:sldId id="838" r:id="rId63"/>
    <p:sldId id="884" r:id="rId64"/>
    <p:sldId id="871" r:id="rId65"/>
    <p:sldId id="888" r:id="rId66"/>
    <p:sldId id="889" r:id="rId67"/>
    <p:sldId id="890" r:id="rId68"/>
    <p:sldId id="873" r:id="rId69"/>
    <p:sldId id="875" r:id="rId70"/>
    <p:sldId id="876" r:id="rId71"/>
    <p:sldId id="892" r:id="rId72"/>
    <p:sldId id="877" r:id="rId73"/>
    <p:sldId id="878" r:id="rId74"/>
    <p:sldId id="879" r:id="rId75"/>
    <p:sldId id="880" r:id="rId76"/>
    <p:sldId id="887" r:id="rId77"/>
    <p:sldId id="826" r:id="rId78"/>
    <p:sldId id="827" r:id="rId79"/>
    <p:sldId id="823" r:id="rId80"/>
    <p:sldId id="886" r:id="rId81"/>
    <p:sldId id="830" r:id="rId82"/>
    <p:sldId id="831" r:id="rId83"/>
    <p:sldId id="828" r:id="rId84"/>
    <p:sldId id="867" r:id="rId85"/>
    <p:sldId id="870" r:id="rId86"/>
    <p:sldId id="809" r:id="rId87"/>
    <p:sldId id="837" r:id="rId88"/>
    <p:sldId id="796" r:id="rId89"/>
    <p:sldId id="797" r:id="rId90"/>
    <p:sldId id="862" r:id="rId91"/>
    <p:sldId id="836" r:id="rId92"/>
    <p:sldId id="894" r:id="rId93"/>
    <p:sldId id="843" r:id="rId94"/>
    <p:sldId id="864" r:id="rId95"/>
    <p:sldId id="860" r:id="rId96"/>
    <p:sldId id="925" r:id="rId97"/>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FF"/>
    <a:srgbClr val="F89708"/>
    <a:srgbClr val="FF9933"/>
    <a:srgbClr val="CC0066"/>
    <a:srgbClr val="FF3399"/>
    <a:srgbClr val="0066FF"/>
    <a:srgbClr val="9933FF"/>
    <a:srgbClr val="D60093"/>
    <a:srgbClr val="33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8" autoAdjust="0"/>
    <p:restoredTop sz="91013" autoAdjust="0"/>
  </p:normalViewPr>
  <p:slideViewPr>
    <p:cSldViewPr>
      <p:cViewPr>
        <p:scale>
          <a:sx n="80" d="100"/>
          <a:sy n="80" d="100"/>
        </p:scale>
        <p:origin x="-990" y="-24"/>
      </p:cViewPr>
      <p:guideLst>
        <p:guide orient="horz" pos="2160"/>
        <p:guide pos="2880"/>
      </p:guideLst>
    </p:cSldViewPr>
  </p:slideViewPr>
  <p:outlineViewPr>
    <p:cViewPr>
      <p:scale>
        <a:sx n="33" d="100"/>
        <a:sy n="33" d="100"/>
      </p:scale>
      <p:origin x="0" y="12030"/>
    </p:cViewPr>
    <p:sldLst>
      <p:sld r:id="rId1" collapse="1"/>
    </p:sldLst>
  </p:outlineViewPr>
  <p:notesTextViewPr>
    <p:cViewPr>
      <p:scale>
        <a:sx n="100" d="100"/>
        <a:sy n="100" d="100"/>
      </p:scale>
      <p:origin x="0" y="0"/>
    </p:cViewPr>
  </p:notesTextViewPr>
  <p:sorterViewPr>
    <p:cViewPr>
      <p:scale>
        <a:sx n="80" d="100"/>
        <a:sy n="80" d="100"/>
      </p:scale>
      <p:origin x="0" y="395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microsoft.com/office/2006/relationships/legacyDocTextInfo" Target="legacyDocTextInfo.bin"/></Relationships>
</file>

<file path=ppt/_rels/viewProps.xml.rels><?xml version="1.0" encoding="UTF-8" standalone="yes"?>
<Relationships xmlns="http://schemas.openxmlformats.org/package/2006/relationships"><Relationship Id="rId1" Type="http://schemas.openxmlformats.org/officeDocument/2006/relationships/slide" Target="slides/slide66.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CH"/>
  <c:chart>
    <c:title>
      <c:tx>
        <c:rich>
          <a:bodyPr/>
          <a:lstStyle/>
          <a:p>
            <a:pPr>
              <a:defRPr sz="2000"/>
            </a:pPr>
            <a:r>
              <a:rPr lang="fr-CH" sz="2000"/>
              <a:t>Age 0-15</a:t>
            </a:r>
          </a:p>
        </c:rich>
      </c:tx>
      <c:layout>
        <c:manualLayout>
          <c:xMode val="edge"/>
          <c:yMode val="edge"/>
          <c:x val="0.40449216210359035"/>
          <c:y val="1.770284613878487E-2"/>
        </c:manualLayout>
      </c:layout>
      <c:spPr>
        <a:noFill/>
        <a:ln w="25513">
          <a:noFill/>
        </a:ln>
      </c:spPr>
    </c:title>
    <c:plotArea>
      <c:layout>
        <c:manualLayout>
          <c:layoutTarget val="inner"/>
          <c:xMode val="edge"/>
          <c:yMode val="edge"/>
          <c:x val="0.18275862068965518"/>
          <c:y val="0.14611872146118721"/>
          <c:w val="0.76551724137931032"/>
          <c:h val="0.74429223744292261"/>
        </c:manualLayout>
      </c:layout>
      <c:barChart>
        <c:barDir val="col"/>
        <c:grouping val="stacked"/>
        <c:ser>
          <c:idx val="0"/>
          <c:order val="0"/>
          <c:tx>
            <c:strRef>
              <c:f>Sheet1!$A$2</c:f>
              <c:strCache>
                <c:ptCount val="1"/>
                <c:pt idx="0">
                  <c:v>Group 3 causes</c:v>
                </c:pt>
              </c:strCache>
            </c:strRef>
          </c:tx>
          <c:spPr>
            <a:solidFill>
              <a:schemeClr val="accent1"/>
            </a:solidFill>
            <a:ln w="12756">
              <a:solidFill>
                <a:schemeClr val="tx1"/>
              </a:solidFill>
              <a:prstDash val="solid"/>
            </a:ln>
          </c:spPr>
          <c:cat>
            <c:strRef>
              <c:f>Sheet1!$B$1:$I$1</c:f>
              <c:strCache>
                <c:ptCount val="8"/>
                <c:pt idx="0">
                  <c:v>EME</c:v>
                </c:pt>
                <c:pt idx="1">
                  <c:v>FSE</c:v>
                </c:pt>
                <c:pt idx="2">
                  <c:v>CHN</c:v>
                </c:pt>
                <c:pt idx="3">
                  <c:v>LAC</c:v>
                </c:pt>
                <c:pt idx="4">
                  <c:v>OAI</c:v>
                </c:pt>
                <c:pt idx="5">
                  <c:v>MEC</c:v>
                </c:pt>
                <c:pt idx="6">
                  <c:v>IND</c:v>
                </c:pt>
                <c:pt idx="7">
                  <c:v>SSA</c:v>
                </c:pt>
              </c:strCache>
            </c:strRef>
          </c:cat>
          <c:val>
            <c:numRef>
              <c:f>Sheet1!$B$2:$I$2</c:f>
              <c:numCache>
                <c:formatCode>General</c:formatCode>
                <c:ptCount val="8"/>
                <c:pt idx="0">
                  <c:v>0.5</c:v>
                </c:pt>
                <c:pt idx="1">
                  <c:v>0.9</c:v>
                </c:pt>
                <c:pt idx="2">
                  <c:v>1.4</c:v>
                </c:pt>
                <c:pt idx="3">
                  <c:v>1.5</c:v>
                </c:pt>
                <c:pt idx="4">
                  <c:v>1.5</c:v>
                </c:pt>
                <c:pt idx="5">
                  <c:v>1.6</c:v>
                </c:pt>
                <c:pt idx="6">
                  <c:v>1.4</c:v>
                </c:pt>
                <c:pt idx="7">
                  <c:v>2</c:v>
                </c:pt>
              </c:numCache>
            </c:numRef>
          </c:val>
        </c:ser>
        <c:ser>
          <c:idx val="1"/>
          <c:order val="1"/>
          <c:tx>
            <c:strRef>
              <c:f>Sheet1!$A$3</c:f>
              <c:strCache>
                <c:ptCount val="1"/>
                <c:pt idx="0">
                  <c:v>Group 2 causes</c:v>
                </c:pt>
              </c:strCache>
            </c:strRef>
          </c:tx>
          <c:spPr>
            <a:solidFill>
              <a:srgbClr val="FFCC00"/>
            </a:solidFill>
            <a:ln w="12756">
              <a:solidFill>
                <a:schemeClr val="tx1"/>
              </a:solidFill>
              <a:prstDash val="solid"/>
            </a:ln>
          </c:spPr>
          <c:cat>
            <c:strRef>
              <c:f>Sheet1!$B$1:$I$1</c:f>
              <c:strCache>
                <c:ptCount val="8"/>
                <c:pt idx="0">
                  <c:v>EME</c:v>
                </c:pt>
                <c:pt idx="1">
                  <c:v>FSE</c:v>
                </c:pt>
                <c:pt idx="2">
                  <c:v>CHN</c:v>
                </c:pt>
                <c:pt idx="3">
                  <c:v>LAC</c:v>
                </c:pt>
                <c:pt idx="4">
                  <c:v>OAI</c:v>
                </c:pt>
                <c:pt idx="5">
                  <c:v>MEC</c:v>
                </c:pt>
                <c:pt idx="6">
                  <c:v>IND</c:v>
                </c:pt>
                <c:pt idx="7">
                  <c:v>SSA</c:v>
                </c:pt>
              </c:strCache>
            </c:strRef>
          </c:cat>
          <c:val>
            <c:numRef>
              <c:f>Sheet1!$B$3:$I$3</c:f>
              <c:numCache>
                <c:formatCode>General</c:formatCode>
                <c:ptCount val="8"/>
                <c:pt idx="0">
                  <c:v>0.2</c:v>
                </c:pt>
                <c:pt idx="1">
                  <c:v>0.60000000000000064</c:v>
                </c:pt>
                <c:pt idx="2">
                  <c:v>1</c:v>
                </c:pt>
                <c:pt idx="3">
                  <c:v>1.5</c:v>
                </c:pt>
                <c:pt idx="4">
                  <c:v>1.8</c:v>
                </c:pt>
                <c:pt idx="5">
                  <c:v>1.8</c:v>
                </c:pt>
                <c:pt idx="6">
                  <c:v>1.5</c:v>
                </c:pt>
                <c:pt idx="7">
                  <c:v>1.5</c:v>
                </c:pt>
              </c:numCache>
            </c:numRef>
          </c:val>
        </c:ser>
        <c:ser>
          <c:idx val="2"/>
          <c:order val="2"/>
          <c:tx>
            <c:strRef>
              <c:f>Sheet1!$A$4</c:f>
              <c:strCache>
                <c:ptCount val="1"/>
                <c:pt idx="0">
                  <c:v>Group 1 causes</c:v>
                </c:pt>
              </c:strCache>
            </c:strRef>
          </c:tx>
          <c:spPr>
            <a:solidFill>
              <a:schemeClr val="hlink"/>
            </a:solidFill>
            <a:ln w="12756">
              <a:solidFill>
                <a:schemeClr val="tx1"/>
              </a:solidFill>
              <a:prstDash val="solid"/>
            </a:ln>
          </c:spPr>
          <c:cat>
            <c:strRef>
              <c:f>Sheet1!$B$1:$I$1</c:f>
              <c:strCache>
                <c:ptCount val="8"/>
                <c:pt idx="0">
                  <c:v>EME</c:v>
                </c:pt>
                <c:pt idx="1">
                  <c:v>FSE</c:v>
                </c:pt>
                <c:pt idx="2">
                  <c:v>CHN</c:v>
                </c:pt>
                <c:pt idx="3">
                  <c:v>LAC</c:v>
                </c:pt>
                <c:pt idx="4">
                  <c:v>OAI</c:v>
                </c:pt>
                <c:pt idx="5">
                  <c:v>MEC</c:v>
                </c:pt>
                <c:pt idx="6">
                  <c:v>IND</c:v>
                </c:pt>
                <c:pt idx="7">
                  <c:v>SSA</c:v>
                </c:pt>
              </c:strCache>
            </c:strRef>
          </c:cat>
          <c:val>
            <c:numRef>
              <c:f>Sheet1!$B$4:$I$4</c:f>
              <c:numCache>
                <c:formatCode>General</c:formatCode>
                <c:ptCount val="8"/>
                <c:pt idx="0">
                  <c:v>0.5</c:v>
                </c:pt>
                <c:pt idx="1">
                  <c:v>1.2</c:v>
                </c:pt>
                <c:pt idx="2">
                  <c:v>3</c:v>
                </c:pt>
                <c:pt idx="3">
                  <c:v>5</c:v>
                </c:pt>
                <c:pt idx="4">
                  <c:v>7</c:v>
                </c:pt>
                <c:pt idx="5">
                  <c:v>7.5</c:v>
                </c:pt>
                <c:pt idx="6">
                  <c:v>12</c:v>
                </c:pt>
                <c:pt idx="7">
                  <c:v>23</c:v>
                </c:pt>
              </c:numCache>
            </c:numRef>
          </c:val>
        </c:ser>
        <c:overlap val="100"/>
        <c:axId val="143188736"/>
        <c:axId val="143190272"/>
      </c:barChart>
      <c:catAx>
        <c:axId val="143188736"/>
        <c:scaling>
          <c:orientation val="minMax"/>
        </c:scaling>
        <c:axPos val="b"/>
        <c:numFmt formatCode="General" sourceLinked="1"/>
        <c:tickLblPos val="nextTo"/>
        <c:spPr>
          <a:ln w="3189">
            <a:solidFill>
              <a:schemeClr val="tx1"/>
            </a:solidFill>
            <a:prstDash val="solid"/>
          </a:ln>
        </c:spPr>
        <c:txPr>
          <a:bodyPr rot="-5400000" vert="horz"/>
          <a:lstStyle/>
          <a:p>
            <a:pPr>
              <a:defRPr sz="1100"/>
            </a:pPr>
            <a:endParaRPr lang="fr-FR"/>
          </a:p>
        </c:txPr>
        <c:crossAx val="143190272"/>
        <c:crosses val="autoZero"/>
        <c:auto val="1"/>
        <c:lblAlgn val="ctr"/>
        <c:lblOffset val="100"/>
        <c:tickLblSkip val="1"/>
        <c:tickMarkSkip val="1"/>
      </c:catAx>
      <c:valAx>
        <c:axId val="143190272"/>
        <c:scaling>
          <c:orientation val="minMax"/>
          <c:max val="40"/>
        </c:scaling>
        <c:axPos val="l"/>
        <c:majorGridlines>
          <c:spPr>
            <a:ln w="3189">
              <a:solidFill>
                <a:schemeClr val="tx1"/>
              </a:solidFill>
              <a:prstDash val="sysDash"/>
            </a:ln>
          </c:spPr>
        </c:majorGridlines>
        <c:numFmt formatCode="General" sourceLinked="1"/>
        <c:tickLblPos val="nextTo"/>
        <c:spPr>
          <a:ln w="3189">
            <a:solidFill>
              <a:schemeClr val="tx1"/>
            </a:solidFill>
            <a:prstDash val="solid"/>
          </a:ln>
        </c:spPr>
        <c:txPr>
          <a:bodyPr rot="0" vert="horz"/>
          <a:lstStyle/>
          <a:p>
            <a:pPr>
              <a:defRPr sz="1600"/>
            </a:pPr>
            <a:endParaRPr lang="fr-FR"/>
          </a:p>
        </c:txPr>
        <c:crossAx val="143188736"/>
        <c:crosses val="autoZero"/>
        <c:crossBetween val="between"/>
        <c:majorUnit val="10"/>
      </c:valAx>
      <c:spPr>
        <a:noFill/>
        <a:ln w="12756">
          <a:solidFill>
            <a:schemeClr val="tx1"/>
          </a:solidFill>
          <a:prstDash val="solid"/>
        </a:ln>
      </c:spPr>
    </c:plotArea>
    <c:legend>
      <c:legendPos val="r"/>
      <c:layout>
        <c:manualLayout>
          <c:xMode val="edge"/>
          <c:yMode val="edge"/>
          <c:x val="0.22758620689655223"/>
          <c:y val="0.18036529680365296"/>
          <c:w val="0.63103448275862073"/>
          <c:h val="0.14341406720100941"/>
        </c:manualLayout>
      </c:layout>
      <c:spPr>
        <a:noFill/>
        <a:ln w="25513">
          <a:noFill/>
        </a:ln>
      </c:spPr>
      <c:txPr>
        <a:bodyPr/>
        <a:lstStyle/>
        <a:p>
          <a:pPr>
            <a:defRPr sz="1400"/>
          </a:pPr>
          <a:endParaRPr lang="fr-FR"/>
        </a:p>
      </c:txPr>
    </c:legend>
    <c:plotVisOnly val="1"/>
    <c:dispBlanksAs val="gap"/>
  </c:chart>
  <c:spPr>
    <a:noFill/>
    <a:ln>
      <a:noFill/>
    </a:ln>
  </c:spPr>
  <c:txPr>
    <a:bodyPr/>
    <a:lstStyle/>
    <a:p>
      <a:pPr>
        <a:defRPr sz="1000" b="1" i="0" u="none" strike="noStrike" baseline="0">
          <a:solidFill>
            <a:schemeClr val="tx1"/>
          </a:solidFill>
          <a:latin typeface="+mn-lt"/>
          <a:ea typeface="Times New Roman"/>
          <a:cs typeface="Times New Roman"/>
        </a:defRPr>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CH"/>
  <c:chart>
    <c:title>
      <c:tx>
        <c:rich>
          <a:bodyPr/>
          <a:lstStyle/>
          <a:p>
            <a:pPr>
              <a:defRPr sz="1800" b="1" i="0" u="none" strike="noStrike" baseline="0">
                <a:solidFill>
                  <a:schemeClr val="tx1"/>
                </a:solidFill>
                <a:latin typeface="Arial"/>
                <a:ea typeface="Arial"/>
                <a:cs typeface="Arial"/>
              </a:defRPr>
            </a:pPr>
            <a:r>
              <a:rPr lang="fr-CH" sz="1800" dirty="0"/>
              <a:t>Age 15-60</a:t>
            </a:r>
          </a:p>
        </c:rich>
      </c:tx>
      <c:layout>
        <c:manualLayout>
          <c:xMode val="edge"/>
          <c:yMode val="edge"/>
          <c:x val="0.32186411087754563"/>
          <c:y val="1.973362054001317E-2"/>
        </c:manualLayout>
      </c:layout>
      <c:spPr>
        <a:noFill/>
        <a:ln w="26025">
          <a:noFill/>
        </a:ln>
      </c:spPr>
    </c:title>
    <c:plotArea>
      <c:layout>
        <c:manualLayout>
          <c:layoutTarget val="inner"/>
          <c:xMode val="edge"/>
          <c:yMode val="edge"/>
          <c:x val="0.19444444444444575"/>
          <c:y val="0.13876651982378838"/>
          <c:w val="0.7673611111111116"/>
          <c:h val="0.75110132158590304"/>
        </c:manualLayout>
      </c:layout>
      <c:barChart>
        <c:barDir val="col"/>
        <c:grouping val="stacked"/>
        <c:ser>
          <c:idx val="0"/>
          <c:order val="0"/>
          <c:tx>
            <c:strRef>
              <c:f>Sheet1!$A$2</c:f>
              <c:strCache>
                <c:ptCount val="1"/>
                <c:pt idx="0">
                  <c:v>Group 1</c:v>
                </c:pt>
              </c:strCache>
            </c:strRef>
          </c:tx>
          <c:spPr>
            <a:solidFill>
              <a:schemeClr val="accent1"/>
            </a:solidFill>
            <a:ln w="13013">
              <a:solidFill>
                <a:schemeClr val="tx1"/>
              </a:solidFill>
              <a:prstDash val="solid"/>
            </a:ln>
          </c:spPr>
          <c:cat>
            <c:strRef>
              <c:f>Sheet1!$B$1:$I$1</c:f>
              <c:strCache>
                <c:ptCount val="8"/>
                <c:pt idx="0">
                  <c:v>EME</c:v>
                </c:pt>
                <c:pt idx="1">
                  <c:v>FSE</c:v>
                </c:pt>
                <c:pt idx="2">
                  <c:v>CHN</c:v>
                </c:pt>
                <c:pt idx="3">
                  <c:v>LAC</c:v>
                </c:pt>
                <c:pt idx="4">
                  <c:v>OAI</c:v>
                </c:pt>
                <c:pt idx="5">
                  <c:v>MEC</c:v>
                </c:pt>
                <c:pt idx="6">
                  <c:v>IND</c:v>
                </c:pt>
                <c:pt idx="7">
                  <c:v>SSA</c:v>
                </c:pt>
              </c:strCache>
            </c:strRef>
          </c:cat>
          <c:val>
            <c:numRef>
              <c:f>Sheet1!$B$2:$I$2</c:f>
              <c:numCache>
                <c:formatCode>General</c:formatCode>
                <c:ptCount val="8"/>
                <c:pt idx="0">
                  <c:v>3</c:v>
                </c:pt>
                <c:pt idx="1">
                  <c:v>9</c:v>
                </c:pt>
                <c:pt idx="2">
                  <c:v>4</c:v>
                </c:pt>
                <c:pt idx="3">
                  <c:v>7</c:v>
                </c:pt>
                <c:pt idx="4">
                  <c:v>5</c:v>
                </c:pt>
                <c:pt idx="5">
                  <c:v>4.5</c:v>
                </c:pt>
                <c:pt idx="6">
                  <c:v>3</c:v>
                </c:pt>
                <c:pt idx="7">
                  <c:v>13</c:v>
                </c:pt>
              </c:numCache>
            </c:numRef>
          </c:val>
        </c:ser>
        <c:ser>
          <c:idx val="1"/>
          <c:order val="1"/>
          <c:tx>
            <c:strRef>
              <c:f>Sheet1!$A$3</c:f>
              <c:strCache>
                <c:ptCount val="1"/>
                <c:pt idx="0">
                  <c:v>Group 2</c:v>
                </c:pt>
              </c:strCache>
            </c:strRef>
          </c:tx>
          <c:spPr>
            <a:solidFill>
              <a:srgbClr val="FFCC00"/>
            </a:solidFill>
            <a:ln w="13013">
              <a:solidFill>
                <a:schemeClr val="tx1"/>
              </a:solidFill>
              <a:prstDash val="solid"/>
            </a:ln>
          </c:spPr>
          <c:cat>
            <c:strRef>
              <c:f>Sheet1!$B$1:$I$1</c:f>
              <c:strCache>
                <c:ptCount val="8"/>
                <c:pt idx="0">
                  <c:v>EME</c:v>
                </c:pt>
                <c:pt idx="1">
                  <c:v>FSE</c:v>
                </c:pt>
                <c:pt idx="2">
                  <c:v>CHN</c:v>
                </c:pt>
                <c:pt idx="3">
                  <c:v>LAC</c:v>
                </c:pt>
                <c:pt idx="4">
                  <c:v>OAI</c:v>
                </c:pt>
                <c:pt idx="5">
                  <c:v>MEC</c:v>
                </c:pt>
                <c:pt idx="6">
                  <c:v>IND</c:v>
                </c:pt>
                <c:pt idx="7">
                  <c:v>SSA</c:v>
                </c:pt>
              </c:strCache>
            </c:strRef>
          </c:cat>
          <c:val>
            <c:numRef>
              <c:f>Sheet1!$B$3:$I$3</c:f>
              <c:numCache>
                <c:formatCode>General</c:formatCode>
                <c:ptCount val="8"/>
                <c:pt idx="0">
                  <c:v>11</c:v>
                </c:pt>
                <c:pt idx="1">
                  <c:v>18</c:v>
                </c:pt>
                <c:pt idx="2">
                  <c:v>13.5</c:v>
                </c:pt>
                <c:pt idx="3">
                  <c:v>11</c:v>
                </c:pt>
                <c:pt idx="4">
                  <c:v>15.5</c:v>
                </c:pt>
                <c:pt idx="5">
                  <c:v>16.2</c:v>
                </c:pt>
                <c:pt idx="6">
                  <c:v>14.5</c:v>
                </c:pt>
                <c:pt idx="7">
                  <c:v>16</c:v>
                </c:pt>
              </c:numCache>
            </c:numRef>
          </c:val>
        </c:ser>
        <c:ser>
          <c:idx val="2"/>
          <c:order val="2"/>
          <c:tx>
            <c:strRef>
              <c:f>Sheet1!$A$4</c:f>
              <c:strCache>
                <c:ptCount val="1"/>
                <c:pt idx="0">
                  <c:v>Group 3</c:v>
                </c:pt>
              </c:strCache>
            </c:strRef>
          </c:tx>
          <c:spPr>
            <a:solidFill>
              <a:schemeClr val="hlink"/>
            </a:solidFill>
            <a:ln w="13013">
              <a:solidFill>
                <a:schemeClr val="tx1"/>
              </a:solidFill>
              <a:prstDash val="solid"/>
            </a:ln>
          </c:spPr>
          <c:cat>
            <c:strRef>
              <c:f>Sheet1!$B$1:$I$1</c:f>
              <c:strCache>
                <c:ptCount val="8"/>
                <c:pt idx="0">
                  <c:v>EME</c:v>
                </c:pt>
                <c:pt idx="1">
                  <c:v>FSE</c:v>
                </c:pt>
                <c:pt idx="2">
                  <c:v>CHN</c:v>
                </c:pt>
                <c:pt idx="3">
                  <c:v>LAC</c:v>
                </c:pt>
                <c:pt idx="4">
                  <c:v>OAI</c:v>
                </c:pt>
                <c:pt idx="5">
                  <c:v>MEC</c:v>
                </c:pt>
                <c:pt idx="6">
                  <c:v>IND</c:v>
                </c:pt>
                <c:pt idx="7">
                  <c:v>SSA</c:v>
                </c:pt>
              </c:strCache>
            </c:strRef>
          </c:cat>
          <c:val>
            <c:numRef>
              <c:f>Sheet1!$B$4:$I$4</c:f>
              <c:numCache>
                <c:formatCode>General</c:formatCode>
                <c:ptCount val="8"/>
                <c:pt idx="0">
                  <c:v>1</c:v>
                </c:pt>
                <c:pt idx="1">
                  <c:v>1.5</c:v>
                </c:pt>
                <c:pt idx="2">
                  <c:v>2</c:v>
                </c:pt>
                <c:pt idx="3">
                  <c:v>2</c:v>
                </c:pt>
                <c:pt idx="4">
                  <c:v>4</c:v>
                </c:pt>
                <c:pt idx="5">
                  <c:v>2.5</c:v>
                </c:pt>
                <c:pt idx="6">
                  <c:v>8</c:v>
                </c:pt>
                <c:pt idx="7">
                  <c:v>10</c:v>
                </c:pt>
              </c:numCache>
            </c:numRef>
          </c:val>
        </c:ser>
        <c:overlap val="100"/>
        <c:axId val="143670656"/>
        <c:axId val="143676544"/>
      </c:barChart>
      <c:catAx>
        <c:axId val="143670656"/>
        <c:scaling>
          <c:orientation val="minMax"/>
        </c:scaling>
        <c:axPos val="b"/>
        <c:numFmt formatCode="General" sourceLinked="1"/>
        <c:tickLblPos val="nextTo"/>
        <c:spPr>
          <a:ln w="3253">
            <a:solidFill>
              <a:schemeClr val="tx1"/>
            </a:solidFill>
            <a:prstDash val="solid"/>
          </a:ln>
        </c:spPr>
        <c:txPr>
          <a:bodyPr rot="-5400000" vert="horz"/>
          <a:lstStyle/>
          <a:p>
            <a:pPr>
              <a:defRPr sz="973" b="1" i="0" u="none" strike="noStrike" baseline="0">
                <a:solidFill>
                  <a:schemeClr val="tx1"/>
                </a:solidFill>
                <a:latin typeface="Arial"/>
                <a:ea typeface="Arial"/>
                <a:cs typeface="Arial"/>
              </a:defRPr>
            </a:pPr>
            <a:endParaRPr lang="fr-FR"/>
          </a:p>
        </c:txPr>
        <c:crossAx val="143676544"/>
        <c:crosses val="autoZero"/>
        <c:auto val="1"/>
        <c:lblAlgn val="ctr"/>
        <c:lblOffset val="100"/>
        <c:tickLblSkip val="1"/>
        <c:tickMarkSkip val="1"/>
      </c:catAx>
      <c:valAx>
        <c:axId val="143676544"/>
        <c:scaling>
          <c:orientation val="minMax"/>
          <c:max val="40"/>
        </c:scaling>
        <c:axPos val="l"/>
        <c:majorGridlines>
          <c:spPr>
            <a:ln w="3253">
              <a:solidFill>
                <a:schemeClr val="tx1"/>
              </a:solidFill>
              <a:prstDash val="sysDash"/>
            </a:ln>
          </c:spPr>
        </c:majorGridlines>
        <c:numFmt formatCode="General" sourceLinked="1"/>
        <c:tickLblPos val="nextTo"/>
        <c:spPr>
          <a:ln w="3253">
            <a:solidFill>
              <a:schemeClr val="tx1"/>
            </a:solidFill>
            <a:prstDash val="solid"/>
          </a:ln>
        </c:spPr>
        <c:txPr>
          <a:bodyPr rot="0" vert="horz"/>
          <a:lstStyle/>
          <a:p>
            <a:pPr>
              <a:defRPr sz="1639" b="0" i="0" u="none" strike="noStrike" baseline="0">
                <a:solidFill>
                  <a:schemeClr val="tx1"/>
                </a:solidFill>
                <a:latin typeface="Arial"/>
                <a:ea typeface="Arial"/>
                <a:cs typeface="Arial"/>
              </a:defRPr>
            </a:pPr>
            <a:endParaRPr lang="fr-FR"/>
          </a:p>
        </c:txPr>
        <c:crossAx val="143670656"/>
        <c:crosses val="autoZero"/>
        <c:crossBetween val="between"/>
        <c:majorUnit val="10"/>
      </c:valAx>
      <c:spPr>
        <a:noFill/>
        <a:ln w="13013">
          <a:solidFill>
            <a:schemeClr val="tx1"/>
          </a:solidFill>
          <a:prstDash val="solid"/>
        </a:ln>
      </c:spPr>
    </c:plotArea>
    <c:plotVisOnly val="1"/>
    <c:dispBlanksAs val="gap"/>
  </c:chart>
  <c:spPr>
    <a:noFill/>
    <a:ln>
      <a:noFill/>
    </a:ln>
  </c:spPr>
  <c:txPr>
    <a:bodyPr/>
    <a:lstStyle/>
    <a:p>
      <a:pPr>
        <a:defRPr sz="845" b="1" i="0" u="none" strike="noStrike" baseline="0">
          <a:solidFill>
            <a:schemeClr val="tx1"/>
          </a:solidFill>
          <a:latin typeface="Times New Roman"/>
          <a:ea typeface="Times New Roman"/>
          <a:cs typeface="Times New Roman"/>
        </a:defRPr>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CH"/>
  <c:chart>
    <c:title>
      <c:tx>
        <c:rich>
          <a:bodyPr/>
          <a:lstStyle/>
          <a:p>
            <a:pPr>
              <a:defRPr sz="1800" b="1" i="0" u="none" strike="noStrike" baseline="0">
                <a:solidFill>
                  <a:schemeClr val="tx1"/>
                </a:solidFill>
                <a:latin typeface="Arial"/>
                <a:ea typeface="Arial"/>
                <a:cs typeface="Arial"/>
              </a:defRPr>
            </a:pPr>
            <a:r>
              <a:rPr lang="fr-CH" sz="1800"/>
              <a:t>Age 60-70</a:t>
            </a:r>
          </a:p>
        </c:rich>
      </c:tx>
      <c:layout>
        <c:manualLayout>
          <c:xMode val="edge"/>
          <c:yMode val="edge"/>
          <c:x val="0.34959055118110233"/>
          <c:y val="1.4945173105139951E-2"/>
        </c:manualLayout>
      </c:layout>
      <c:spPr>
        <a:noFill/>
        <a:ln w="25471">
          <a:noFill/>
        </a:ln>
      </c:spPr>
    </c:title>
    <c:plotArea>
      <c:layout>
        <c:manualLayout>
          <c:layoutTarget val="inner"/>
          <c:xMode val="edge"/>
          <c:yMode val="edge"/>
          <c:x val="0.18661971830985916"/>
          <c:y val="0.14316239316239468"/>
          <c:w val="0.7746478873239474"/>
          <c:h val="0.75000000000000266"/>
        </c:manualLayout>
      </c:layout>
      <c:barChart>
        <c:barDir val="col"/>
        <c:grouping val="stacked"/>
        <c:ser>
          <c:idx val="0"/>
          <c:order val="0"/>
          <c:tx>
            <c:strRef>
              <c:f>Sheet1!$A$2</c:f>
              <c:strCache>
                <c:ptCount val="1"/>
                <c:pt idx="0">
                  <c:v>Group 1</c:v>
                </c:pt>
              </c:strCache>
            </c:strRef>
          </c:tx>
          <c:spPr>
            <a:solidFill>
              <a:schemeClr val="accent1"/>
            </a:solidFill>
            <a:ln w="12735">
              <a:solidFill>
                <a:schemeClr val="tx1"/>
              </a:solidFill>
              <a:prstDash val="solid"/>
            </a:ln>
          </c:spPr>
          <c:cat>
            <c:strRef>
              <c:f>Sheet1!$B$1:$I$1</c:f>
              <c:strCache>
                <c:ptCount val="8"/>
                <c:pt idx="0">
                  <c:v>EME</c:v>
                </c:pt>
                <c:pt idx="1">
                  <c:v>FSE</c:v>
                </c:pt>
                <c:pt idx="2">
                  <c:v>CHN</c:v>
                </c:pt>
                <c:pt idx="3">
                  <c:v>LAC</c:v>
                </c:pt>
                <c:pt idx="4">
                  <c:v>OAI</c:v>
                </c:pt>
                <c:pt idx="5">
                  <c:v>MEC</c:v>
                </c:pt>
                <c:pt idx="6">
                  <c:v>IND</c:v>
                </c:pt>
                <c:pt idx="7">
                  <c:v>SSA</c:v>
                </c:pt>
              </c:strCache>
            </c:strRef>
          </c:cat>
          <c:val>
            <c:numRef>
              <c:f>Sheet1!$B$2:$I$2</c:f>
              <c:numCache>
                <c:formatCode>General</c:formatCode>
                <c:ptCount val="8"/>
                <c:pt idx="0">
                  <c:v>0.8</c:v>
                </c:pt>
                <c:pt idx="1">
                  <c:v>1.2</c:v>
                </c:pt>
                <c:pt idx="2">
                  <c:v>1.5</c:v>
                </c:pt>
                <c:pt idx="3">
                  <c:v>1.6</c:v>
                </c:pt>
                <c:pt idx="4">
                  <c:v>1.5</c:v>
                </c:pt>
                <c:pt idx="5">
                  <c:v>1.5</c:v>
                </c:pt>
                <c:pt idx="6">
                  <c:v>1.6</c:v>
                </c:pt>
                <c:pt idx="7">
                  <c:v>3</c:v>
                </c:pt>
              </c:numCache>
            </c:numRef>
          </c:val>
        </c:ser>
        <c:ser>
          <c:idx val="1"/>
          <c:order val="1"/>
          <c:tx>
            <c:strRef>
              <c:f>Sheet1!$A$3</c:f>
              <c:strCache>
                <c:ptCount val="1"/>
                <c:pt idx="0">
                  <c:v>Group 2</c:v>
                </c:pt>
              </c:strCache>
            </c:strRef>
          </c:tx>
          <c:spPr>
            <a:solidFill>
              <a:srgbClr val="FFCC00"/>
            </a:solidFill>
            <a:ln w="12735">
              <a:solidFill>
                <a:schemeClr val="tx1"/>
              </a:solidFill>
              <a:prstDash val="solid"/>
            </a:ln>
          </c:spPr>
          <c:cat>
            <c:strRef>
              <c:f>Sheet1!$B$1:$I$1</c:f>
              <c:strCache>
                <c:ptCount val="8"/>
                <c:pt idx="0">
                  <c:v>EME</c:v>
                </c:pt>
                <c:pt idx="1">
                  <c:v>FSE</c:v>
                </c:pt>
                <c:pt idx="2">
                  <c:v>CHN</c:v>
                </c:pt>
                <c:pt idx="3">
                  <c:v>LAC</c:v>
                </c:pt>
                <c:pt idx="4">
                  <c:v>OAI</c:v>
                </c:pt>
                <c:pt idx="5">
                  <c:v>MEC</c:v>
                </c:pt>
                <c:pt idx="6">
                  <c:v>IND</c:v>
                </c:pt>
                <c:pt idx="7">
                  <c:v>SSA</c:v>
                </c:pt>
              </c:strCache>
            </c:strRef>
          </c:cat>
          <c:val>
            <c:numRef>
              <c:f>Sheet1!$B$3:$I$3</c:f>
              <c:numCache>
                <c:formatCode>General</c:formatCode>
                <c:ptCount val="8"/>
                <c:pt idx="0">
                  <c:v>17</c:v>
                </c:pt>
                <c:pt idx="1">
                  <c:v>25</c:v>
                </c:pt>
                <c:pt idx="2">
                  <c:v>26</c:v>
                </c:pt>
                <c:pt idx="3">
                  <c:v>20</c:v>
                </c:pt>
                <c:pt idx="4">
                  <c:v>22</c:v>
                </c:pt>
                <c:pt idx="5">
                  <c:v>22</c:v>
                </c:pt>
                <c:pt idx="6">
                  <c:v>23</c:v>
                </c:pt>
                <c:pt idx="7">
                  <c:v>22</c:v>
                </c:pt>
              </c:numCache>
            </c:numRef>
          </c:val>
        </c:ser>
        <c:ser>
          <c:idx val="2"/>
          <c:order val="2"/>
          <c:tx>
            <c:strRef>
              <c:f>Sheet1!$A$4</c:f>
              <c:strCache>
                <c:ptCount val="1"/>
                <c:pt idx="0">
                  <c:v>Group 3</c:v>
                </c:pt>
              </c:strCache>
            </c:strRef>
          </c:tx>
          <c:spPr>
            <a:solidFill>
              <a:schemeClr val="hlink"/>
            </a:solidFill>
            <a:ln w="12735">
              <a:solidFill>
                <a:schemeClr val="tx1"/>
              </a:solidFill>
              <a:prstDash val="solid"/>
            </a:ln>
          </c:spPr>
          <c:cat>
            <c:strRef>
              <c:f>Sheet1!$B$1:$I$1</c:f>
              <c:strCache>
                <c:ptCount val="8"/>
                <c:pt idx="0">
                  <c:v>EME</c:v>
                </c:pt>
                <c:pt idx="1">
                  <c:v>FSE</c:v>
                </c:pt>
                <c:pt idx="2">
                  <c:v>CHN</c:v>
                </c:pt>
                <c:pt idx="3">
                  <c:v>LAC</c:v>
                </c:pt>
                <c:pt idx="4">
                  <c:v>OAI</c:v>
                </c:pt>
                <c:pt idx="5">
                  <c:v>MEC</c:v>
                </c:pt>
                <c:pt idx="6">
                  <c:v>IND</c:v>
                </c:pt>
                <c:pt idx="7">
                  <c:v>SSA</c:v>
                </c:pt>
              </c:strCache>
            </c:strRef>
          </c:cat>
          <c:val>
            <c:numRef>
              <c:f>Sheet1!$B$4:$I$4</c:f>
              <c:numCache>
                <c:formatCode>General</c:formatCode>
                <c:ptCount val="8"/>
                <c:pt idx="0">
                  <c:v>0.8</c:v>
                </c:pt>
                <c:pt idx="1">
                  <c:v>1</c:v>
                </c:pt>
                <c:pt idx="2">
                  <c:v>1</c:v>
                </c:pt>
                <c:pt idx="3">
                  <c:v>3</c:v>
                </c:pt>
                <c:pt idx="4">
                  <c:v>5</c:v>
                </c:pt>
                <c:pt idx="5">
                  <c:v>3</c:v>
                </c:pt>
                <c:pt idx="6">
                  <c:v>6</c:v>
                </c:pt>
                <c:pt idx="7">
                  <c:v>5</c:v>
                </c:pt>
              </c:numCache>
            </c:numRef>
          </c:val>
        </c:ser>
        <c:overlap val="100"/>
        <c:axId val="143718272"/>
        <c:axId val="143719808"/>
      </c:barChart>
      <c:catAx>
        <c:axId val="143718272"/>
        <c:scaling>
          <c:orientation val="minMax"/>
        </c:scaling>
        <c:axPos val="b"/>
        <c:numFmt formatCode="General" sourceLinked="1"/>
        <c:tickLblPos val="nextTo"/>
        <c:spPr>
          <a:ln w="3184">
            <a:solidFill>
              <a:schemeClr val="tx1"/>
            </a:solidFill>
            <a:prstDash val="solid"/>
          </a:ln>
        </c:spPr>
        <c:txPr>
          <a:bodyPr rot="-5400000" vert="horz"/>
          <a:lstStyle/>
          <a:p>
            <a:pPr>
              <a:defRPr sz="1000" b="1" i="0" u="none" strike="noStrike" baseline="0">
                <a:solidFill>
                  <a:schemeClr val="tx1"/>
                </a:solidFill>
                <a:latin typeface="Arial"/>
                <a:ea typeface="Arial"/>
                <a:cs typeface="Arial"/>
              </a:defRPr>
            </a:pPr>
            <a:endParaRPr lang="fr-FR"/>
          </a:p>
        </c:txPr>
        <c:crossAx val="143719808"/>
        <c:crosses val="autoZero"/>
        <c:auto val="1"/>
        <c:lblAlgn val="ctr"/>
        <c:lblOffset val="100"/>
        <c:tickLblSkip val="1"/>
        <c:tickMarkSkip val="1"/>
      </c:catAx>
      <c:valAx>
        <c:axId val="143719808"/>
        <c:scaling>
          <c:orientation val="minMax"/>
          <c:max val="40"/>
        </c:scaling>
        <c:axPos val="l"/>
        <c:majorGridlines>
          <c:spPr>
            <a:ln w="3184">
              <a:solidFill>
                <a:schemeClr val="tx1"/>
              </a:solidFill>
              <a:prstDash val="sysDash"/>
            </a:ln>
          </c:spPr>
        </c:majorGridlines>
        <c:numFmt formatCode="General" sourceLinked="1"/>
        <c:tickLblPos val="nextTo"/>
        <c:spPr>
          <a:ln w="3184">
            <a:solidFill>
              <a:schemeClr val="tx1"/>
            </a:solidFill>
            <a:prstDash val="solid"/>
          </a:ln>
        </c:spPr>
        <c:txPr>
          <a:bodyPr rot="0" vert="horz"/>
          <a:lstStyle/>
          <a:p>
            <a:pPr>
              <a:defRPr sz="1454" b="0" i="0" u="none" strike="noStrike" baseline="0">
                <a:solidFill>
                  <a:schemeClr val="tx1"/>
                </a:solidFill>
                <a:latin typeface="Arial"/>
                <a:ea typeface="Arial"/>
                <a:cs typeface="Arial"/>
              </a:defRPr>
            </a:pPr>
            <a:endParaRPr lang="fr-FR"/>
          </a:p>
        </c:txPr>
        <c:crossAx val="143718272"/>
        <c:crosses val="autoZero"/>
        <c:crossBetween val="between"/>
        <c:majorUnit val="10"/>
      </c:valAx>
      <c:spPr>
        <a:noFill/>
        <a:ln w="12735">
          <a:solidFill>
            <a:schemeClr val="tx1"/>
          </a:solidFill>
          <a:prstDash val="solid"/>
        </a:ln>
      </c:spPr>
    </c:plotArea>
    <c:plotVisOnly val="1"/>
    <c:dispBlanksAs val="gap"/>
  </c:chart>
  <c:spPr>
    <a:noFill/>
    <a:ln>
      <a:noFill/>
    </a:ln>
  </c:spPr>
  <c:txPr>
    <a:bodyPr/>
    <a:lstStyle/>
    <a:p>
      <a:pPr>
        <a:defRPr sz="827" b="1" i="0" u="none" strike="noStrike" baseline="0">
          <a:solidFill>
            <a:schemeClr val="tx1"/>
          </a:solidFill>
          <a:latin typeface="Times New Roman"/>
          <a:ea typeface="Times New Roman"/>
          <a:cs typeface="Times New Roman"/>
        </a:defRPr>
      </a:pPr>
      <a:endParaRPr lang="fr-FR"/>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9.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1330" name="Rectangle 2"/>
          <p:cNvSpPr>
            <a:spLocks noGrp="1" noChangeArrowheads="1"/>
          </p:cNvSpPr>
          <p:nvPr>
            <p:ph type="hdr" sz="quarter"/>
          </p:nvPr>
        </p:nvSpPr>
        <p:spPr bwMode="auto">
          <a:xfrm>
            <a:off x="0" y="3"/>
            <a:ext cx="2946400" cy="49688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lvl1pPr>
          </a:lstStyle>
          <a:p>
            <a:pPr>
              <a:defRPr/>
            </a:pPr>
            <a:endParaRPr lang="en-GB"/>
          </a:p>
        </p:txBody>
      </p:sp>
      <p:sp>
        <p:nvSpPr>
          <p:cNvPr id="611331" name="Rectangle 3"/>
          <p:cNvSpPr>
            <a:spLocks noGrp="1" noChangeArrowheads="1"/>
          </p:cNvSpPr>
          <p:nvPr>
            <p:ph type="dt" sz="quarter" idx="1"/>
          </p:nvPr>
        </p:nvSpPr>
        <p:spPr bwMode="auto">
          <a:xfrm>
            <a:off x="3849691" y="3"/>
            <a:ext cx="2946400" cy="49688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vl1pPr>
          </a:lstStyle>
          <a:p>
            <a:pPr>
              <a:defRPr/>
            </a:pPr>
            <a:endParaRPr lang="en-GB"/>
          </a:p>
        </p:txBody>
      </p:sp>
      <p:sp>
        <p:nvSpPr>
          <p:cNvPr id="611332" name="Rectangle 4"/>
          <p:cNvSpPr>
            <a:spLocks noGrp="1" noChangeArrowheads="1"/>
          </p:cNvSpPr>
          <p:nvPr>
            <p:ph type="ftr" sz="quarter" idx="2"/>
          </p:nvPr>
        </p:nvSpPr>
        <p:spPr bwMode="auto">
          <a:xfrm>
            <a:off x="0" y="9428166"/>
            <a:ext cx="2946400"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lvl1pPr>
          </a:lstStyle>
          <a:p>
            <a:pPr>
              <a:defRPr/>
            </a:pPr>
            <a:endParaRPr lang="en-GB"/>
          </a:p>
        </p:txBody>
      </p:sp>
      <p:sp>
        <p:nvSpPr>
          <p:cNvPr id="611333" name="Rectangle 5"/>
          <p:cNvSpPr>
            <a:spLocks noGrp="1" noChangeArrowheads="1"/>
          </p:cNvSpPr>
          <p:nvPr>
            <p:ph type="sldNum" sz="quarter" idx="3"/>
          </p:nvPr>
        </p:nvSpPr>
        <p:spPr bwMode="auto">
          <a:xfrm>
            <a:off x="3849691" y="9428166"/>
            <a:ext cx="2946400"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vl1pPr>
          </a:lstStyle>
          <a:p>
            <a:pPr>
              <a:defRPr/>
            </a:pPr>
            <a:fld id="{E7E75887-58DF-4F93-8B49-DBDAB1A4C2C5}" type="slidenum">
              <a:rPr lang="en-GB"/>
              <a:pPr>
                <a:defRPr/>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3"/>
            <a:ext cx="2946400" cy="49688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defRPr sz="1200"/>
            </a:lvl1pPr>
          </a:lstStyle>
          <a:p>
            <a:pPr>
              <a:defRPr/>
            </a:pPr>
            <a:endParaRPr lang="en-GB"/>
          </a:p>
        </p:txBody>
      </p:sp>
      <p:sp>
        <p:nvSpPr>
          <p:cNvPr id="4099" name="Rectangle 3"/>
          <p:cNvSpPr>
            <a:spLocks noGrp="1" noChangeArrowheads="1"/>
          </p:cNvSpPr>
          <p:nvPr>
            <p:ph type="dt" idx="1"/>
          </p:nvPr>
        </p:nvSpPr>
        <p:spPr bwMode="auto">
          <a:xfrm>
            <a:off x="3849691" y="3"/>
            <a:ext cx="2946400" cy="496889"/>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defRPr sz="1200"/>
            </a:lvl1pPr>
          </a:lstStyle>
          <a:p>
            <a:pPr>
              <a:defRPr/>
            </a:pPr>
            <a:endParaRPr lang="en-GB"/>
          </a:p>
        </p:txBody>
      </p:sp>
      <p:sp>
        <p:nvSpPr>
          <p:cNvPr id="5222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3" y="4716464"/>
            <a:ext cx="5438775" cy="4465637"/>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28166"/>
            <a:ext cx="2946400"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defRPr sz="1200"/>
            </a:lvl1pPr>
          </a:lstStyle>
          <a:p>
            <a:pPr>
              <a:defRPr/>
            </a:pPr>
            <a:endParaRPr lang="en-GB"/>
          </a:p>
        </p:txBody>
      </p:sp>
      <p:sp>
        <p:nvSpPr>
          <p:cNvPr id="4103" name="Rectangle 7"/>
          <p:cNvSpPr>
            <a:spLocks noGrp="1" noChangeArrowheads="1"/>
          </p:cNvSpPr>
          <p:nvPr>
            <p:ph type="sldNum" sz="quarter" idx="5"/>
          </p:nvPr>
        </p:nvSpPr>
        <p:spPr bwMode="auto">
          <a:xfrm>
            <a:off x="3849691" y="9428166"/>
            <a:ext cx="2946400" cy="496887"/>
          </a:xfrm>
          <a:prstGeom prst="rect">
            <a:avLst/>
          </a:prstGeom>
          <a:noFill/>
          <a:ln w="9525">
            <a:noFill/>
            <a:miter lim="800000"/>
            <a:headEnd/>
            <a:tailEnd/>
          </a:ln>
          <a:effectLst/>
        </p:spPr>
        <p:txBody>
          <a:bodyPr vert="horz" wrap="square" lIns="91424" tIns="45712" rIns="91424" bIns="45712" numCol="1" anchor="b" anchorCtr="0" compatLnSpc="1">
            <a:prstTxWarp prst="textNoShape">
              <a:avLst/>
            </a:prstTxWarp>
          </a:bodyPr>
          <a:lstStyle>
            <a:lvl1pPr algn="r">
              <a:defRPr sz="1200"/>
            </a:lvl1pPr>
          </a:lstStyle>
          <a:p>
            <a:pPr>
              <a:defRPr/>
            </a:pPr>
            <a:fld id="{E8FD9D04-D8EB-4981-9D39-7D08EBE4DB7B}"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NHL_All-Star_Gam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en.wikipedia.org/wiki/Jersey_number"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a:ln/>
        </p:spPr>
      </p:sp>
      <p:sp>
        <p:nvSpPr>
          <p:cNvPr id="88067" name="Espace réservé des commentaires 2"/>
          <p:cNvSpPr>
            <a:spLocks noGrp="1"/>
          </p:cNvSpPr>
          <p:nvPr>
            <p:ph type="body" idx="1"/>
          </p:nvPr>
        </p:nvSpPr>
        <p:spPr>
          <a:noFill/>
          <a:ln/>
        </p:spPr>
        <p:txBody>
          <a:bodyPr/>
          <a:lstStyle/>
          <a:p>
            <a:endParaRPr lang="fr-FR" smtClean="0"/>
          </a:p>
        </p:txBody>
      </p:sp>
      <p:sp>
        <p:nvSpPr>
          <p:cNvPr id="88068" name="Espace réservé du numéro de diapositive 3"/>
          <p:cNvSpPr>
            <a:spLocks noGrp="1"/>
          </p:cNvSpPr>
          <p:nvPr>
            <p:ph type="sldNum" sz="quarter" idx="5"/>
          </p:nvPr>
        </p:nvSpPr>
        <p:spPr>
          <a:noFill/>
        </p:spPr>
        <p:txBody>
          <a:bodyPr/>
          <a:lstStyle/>
          <a:p>
            <a:fld id="{B6AD25E1-3FF8-44B2-BC1C-7699DC0D94DE}" type="slidenum">
              <a:rPr lang="en-US" smtClean="0"/>
              <a:pPr/>
              <a:t>1</a:t>
            </a:fld>
            <a:endParaRPr lang="en-US" smtClean="0"/>
          </a:p>
        </p:txBody>
      </p:sp>
      <p:sp>
        <p:nvSpPr>
          <p:cNvPr id="88069" name="Espace réservé du pied de page 4"/>
          <p:cNvSpPr>
            <a:spLocks noGrp="1"/>
          </p:cNvSpPr>
          <p:nvPr>
            <p:ph type="ftr" sz="quarter" idx="4"/>
          </p:nvPr>
        </p:nvSpPr>
        <p:spPr>
          <a:noFill/>
        </p:spPr>
        <p:txBody>
          <a:bodyPr/>
          <a:lstStyle/>
          <a:p>
            <a:r>
              <a:rPr lang="en-US"/>
              <a:t>IUMSP -PB - 12 Aug 2011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Espace réservé de l'image des diapositives 1"/>
          <p:cNvSpPr>
            <a:spLocks noGrp="1" noRot="1" noChangeAspect="1" noTextEdit="1"/>
          </p:cNvSpPr>
          <p:nvPr>
            <p:ph type="sldImg"/>
          </p:nvPr>
        </p:nvSpPr>
        <p:spPr>
          <a:ln/>
        </p:spPr>
      </p:sp>
      <p:sp>
        <p:nvSpPr>
          <p:cNvPr id="268291" name="Espace réservé des commentaires 2"/>
          <p:cNvSpPr>
            <a:spLocks noGrp="1"/>
          </p:cNvSpPr>
          <p:nvPr>
            <p:ph type="body" idx="1"/>
          </p:nvPr>
        </p:nvSpPr>
        <p:spPr>
          <a:noFill/>
          <a:ln/>
        </p:spPr>
        <p:txBody>
          <a:bodyPr/>
          <a:lstStyle/>
          <a:p>
            <a:r>
              <a:rPr lang="en-US" smtClean="0"/>
              <a:t>L’etude GBD a aussi permi de voir les deces (ou DALY) “due” aux facteurs de risque </a:t>
            </a:r>
          </a:p>
          <a:p>
            <a:r>
              <a:rPr lang="en-US" smtClean="0"/>
              <a:t>On voit le role majeur de HBP, tbabac, chol, surpoids, activie physique, etc</a:t>
            </a:r>
          </a:p>
          <a:p>
            <a:r>
              <a:rPr lang="en-US" smtClean="0"/>
              <a:t>Ceci dans tous les pays</a:t>
            </a:r>
          </a:p>
          <a:p>
            <a:r>
              <a:rPr lang="en-US" smtClean="0"/>
              <a:t>Ceci montre le potentiel de “preventabilite” et sur quels facteurs il faut agir</a:t>
            </a:r>
          </a:p>
        </p:txBody>
      </p:sp>
      <p:sp>
        <p:nvSpPr>
          <p:cNvPr id="268292" name="Espace réservé du numéro de diapositive 3"/>
          <p:cNvSpPr>
            <a:spLocks noGrp="1"/>
          </p:cNvSpPr>
          <p:nvPr>
            <p:ph type="sldNum" sz="quarter" idx="5"/>
          </p:nvPr>
        </p:nvSpPr>
        <p:spPr>
          <a:noFill/>
        </p:spPr>
        <p:txBody>
          <a:bodyPr/>
          <a:lstStyle/>
          <a:p>
            <a:pPr defTabSz="922113"/>
            <a:fld id="{0AF75E4C-C5C4-415A-9D70-4CD161E577F3}" type="slidenum">
              <a:rPr lang="en-US" smtClean="0"/>
              <a:pPr defTabSz="922113"/>
              <a:t>20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altLang="ja-JP" dirty="0" smtClean="0"/>
              <a:t>"Understanding the reasons for the contrasting changes in obesity, blood pressure, and total cholesterol will provide useful insights that could help to mitigate the adverse effects of the epidemic of obesity more rapidly than the necessary societal and structural changes needed to reverse the prevalence of obesity itself.</a:t>
            </a:r>
            <a:r>
              <a:rPr lang="en-US" dirty="0" smtClean="0"/>
              <a:t>" and "[...] </a:t>
            </a:r>
            <a:r>
              <a:rPr lang="en-US" altLang="ja-JP" dirty="0" smtClean="0"/>
              <a:t>directly controlling blood pressure, total cholesterol, and smoking will lead to rapid and substantial reductions in cardiovascular disease rates even while obesity (and diabetes) might be increasing.12,13 Therefore focusing on controlling these three risk factors (blood pressure, total cholesterol, and smoking) will rapidly and to a large extent reduce cardiovascular disease globally within a few years, while we continue our efforts to stem and ultimately reverse the tide of obesity, which will need more prolonged and societal-based interventions over decades</a:t>
            </a:r>
            <a:endParaRPr lang="fr-CH" dirty="0"/>
          </a:p>
        </p:txBody>
      </p:sp>
      <p:sp>
        <p:nvSpPr>
          <p:cNvPr id="4" name="Espace réservé du numéro de diapositive 3"/>
          <p:cNvSpPr>
            <a:spLocks noGrp="1"/>
          </p:cNvSpPr>
          <p:nvPr>
            <p:ph type="sldNum" sz="quarter" idx="10"/>
          </p:nvPr>
        </p:nvSpPr>
        <p:spPr/>
        <p:txBody>
          <a:bodyPr/>
          <a:lstStyle/>
          <a:p>
            <a:fld id="{C8FD3130-1352-4AA1-87FA-89904804DDAE}" type="slidenum">
              <a:rPr lang="en-GB" smtClean="0"/>
              <a:pPr/>
              <a:t>21</a:t>
            </a:fld>
            <a:endParaRPr lang="en-GB"/>
          </a:p>
        </p:txBody>
      </p:sp>
      <p:sp>
        <p:nvSpPr>
          <p:cNvPr id="5" name="Espace réservé de la date 4"/>
          <p:cNvSpPr>
            <a:spLocks noGrp="1"/>
          </p:cNvSpPr>
          <p:nvPr>
            <p:ph type="dt" idx="1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882213">
              <a:defRPr/>
            </a:pPr>
            <a:r>
              <a:rPr lang="en-US" dirty="0" smtClean="0"/>
              <a:t>Projections based on 4 variables (time-demography, income, education, smoking): should other variables be considered?</a:t>
            </a:r>
          </a:p>
          <a:p>
            <a:endParaRPr lang="en-US" dirty="0"/>
          </a:p>
        </p:txBody>
      </p:sp>
      <p:sp>
        <p:nvSpPr>
          <p:cNvPr id="4" name="Espace réservé du numéro de diapositive 3"/>
          <p:cNvSpPr>
            <a:spLocks noGrp="1"/>
          </p:cNvSpPr>
          <p:nvPr>
            <p:ph type="sldNum" sz="quarter" idx="10"/>
          </p:nvPr>
        </p:nvSpPr>
        <p:spPr/>
        <p:txBody>
          <a:bodyPr/>
          <a:lstStyle/>
          <a:p>
            <a:pPr>
              <a:defRPr/>
            </a:pPr>
            <a:fld id="{E8FD9D04-D8EB-4981-9D39-7D08EBE4DB7B}" type="slidenum">
              <a:rPr lang="en-GB" smtClean="0"/>
              <a:pPr>
                <a:defRPr/>
              </a:pPr>
              <a:t>23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r>
              <a:rPr lang="en-US" sz="1300" dirty="0" smtClean="0"/>
              <a:t>Communicable, maternal, neonatal, and nutritional causes are </a:t>
            </a:r>
            <a:r>
              <a:rPr lang="en-US" sz="1300" dirty="0" err="1" smtClean="0"/>
              <a:t>coloured</a:t>
            </a:r>
            <a:r>
              <a:rPr lang="en-US" sz="1300" dirty="0" smtClean="0"/>
              <a:t> red; non-communicable causes are blue; and injuries are green. The shading of each </a:t>
            </a:r>
            <a:r>
              <a:rPr lang="en-US" sz="1300" dirty="0" err="1" smtClean="0"/>
              <a:t>colour</a:t>
            </a:r>
            <a:endParaRPr lang="en-US" sz="1300" dirty="0" smtClean="0"/>
          </a:p>
          <a:p>
            <a:r>
              <a:rPr lang="en-US" sz="1300" dirty="0" smtClean="0"/>
              <a:t>can be altered to convey information about rates of change from 1990 to 2010, or the size of uncertainty intervals; in this figure, shading is according to rates of</a:t>
            </a:r>
          </a:p>
          <a:p>
            <a:r>
              <a:rPr lang="en-US" sz="1300" dirty="0" smtClean="0"/>
              <a:t>change. In some cases the labels for the boxes are not visible, but hovering over each rectangle provides full detail. This figure illustrates how, despite substantial</a:t>
            </a:r>
          </a:p>
          <a:p>
            <a:r>
              <a:rPr lang="en-US" sz="1300" dirty="0" smtClean="0"/>
              <a:t>reductions in mortality of children younger than 5 years and adults, communicable, maternal, neonatal, and nutritional disorders still account for 50·4% of YLLs.</a:t>
            </a:r>
          </a:p>
          <a:p>
            <a:r>
              <a:rPr lang="en-US" sz="1300" dirty="0" smtClean="0"/>
              <a:t>Results are for the fourth level of disease disaggregation.10 YLLs=years of life lost due to premature mortality.</a:t>
            </a:r>
            <a:endParaRPr lang="en-US" dirty="0"/>
          </a:p>
        </p:txBody>
      </p:sp>
      <p:sp>
        <p:nvSpPr>
          <p:cNvPr id="4" name="Espace réservé du numéro de diapositive 3"/>
          <p:cNvSpPr>
            <a:spLocks noGrp="1"/>
          </p:cNvSpPr>
          <p:nvPr>
            <p:ph type="sldNum" sz="quarter" idx="10"/>
          </p:nvPr>
        </p:nvSpPr>
        <p:spPr/>
        <p:txBody>
          <a:bodyPr/>
          <a:lstStyle/>
          <a:p>
            <a:pPr>
              <a:defRPr/>
            </a:pPr>
            <a:fld id="{0B487722-A3EF-4722-8E5E-40EA5BE2FA3F}" type="slidenum">
              <a:rPr lang="en-GB" smtClean="0"/>
              <a:pPr>
                <a:defRPr/>
              </a:pPr>
              <a:t>24</a:t>
            </a:fld>
            <a:endParaRPr lang="en-GB"/>
          </a:p>
        </p:txBody>
      </p:sp>
      <p:sp>
        <p:nvSpPr>
          <p:cNvPr id="5" name="Espace réservé du pied de page 4"/>
          <p:cNvSpPr>
            <a:spLocks noGrp="1"/>
          </p:cNvSpPr>
          <p:nvPr>
            <p:ph type="ftr" sz="quarter" idx="11"/>
          </p:nvPr>
        </p:nvSpPr>
        <p:spPr/>
        <p:txBody>
          <a:bodyPr/>
          <a:lstStyle/>
          <a:p>
            <a:r>
              <a:rPr lang="en-US" smtClean="0"/>
              <a:t>IUMSP- August 2013</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BE960B9-C726-48C8-A457-41C333572712}" type="slidenum">
              <a:rPr lang="en-GB" smtClean="0"/>
              <a:pPr/>
              <a:t>28</a:t>
            </a:fld>
            <a:endParaRPr lang="en-GB" smtClean="0"/>
          </a:p>
        </p:txBody>
      </p:sp>
      <p:sp>
        <p:nvSpPr>
          <p:cNvPr id="63491" name="Rectangle 2"/>
          <p:cNvSpPr>
            <a:spLocks noGrp="1" noRot="1" noChangeAspect="1" noChangeArrowheads="1" noTextEdit="1"/>
          </p:cNvSpPr>
          <p:nvPr>
            <p:ph type="sldImg"/>
          </p:nvPr>
        </p:nvSpPr>
        <p:spPr>
          <a:xfrm>
            <a:off x="927100" y="754063"/>
            <a:ext cx="4941888" cy="3706812"/>
          </a:xfrm>
          <a:ln w="12700" cap="flat">
            <a:solidFill>
              <a:schemeClr val="tx1"/>
            </a:solidFill>
          </a:ln>
        </p:spPr>
      </p:sp>
      <p:sp>
        <p:nvSpPr>
          <p:cNvPr id="63492" name="Rectangle 3"/>
          <p:cNvSpPr>
            <a:spLocks noGrp="1" noChangeArrowheads="1"/>
          </p:cNvSpPr>
          <p:nvPr>
            <p:ph type="body" idx="1"/>
          </p:nvPr>
        </p:nvSpPr>
        <p:spPr>
          <a:xfrm>
            <a:off x="904877" y="4716464"/>
            <a:ext cx="4986338" cy="4465637"/>
          </a:xfrm>
          <a:noFill/>
          <a:ln/>
        </p:spPr>
        <p:txBody>
          <a:bodyPr lIns="88558" tIns="44279" rIns="88558" bIns="44279"/>
          <a:lstStyle/>
          <a:p>
            <a:pPr defTabSz="761877" eaLnBrk="1" hangingPunct="1"/>
            <a:r>
              <a:rPr lang="en-GB" dirty="0" smtClean="0"/>
              <a:t>Nicknamed "</a:t>
            </a:r>
            <a:r>
              <a:rPr lang="en-GB" b="1" dirty="0" smtClean="0"/>
              <a:t>The Great One</a:t>
            </a:r>
            <a:r>
              <a:rPr lang="en-GB" dirty="0" smtClean="0"/>
              <a:t>", Gretzky was called "the greatest player of all time" in </a:t>
            </a:r>
            <a:r>
              <a:rPr lang="en-GB" i="1" dirty="0" smtClean="0"/>
              <a:t>Total Hockey: The Official </a:t>
            </a:r>
            <a:r>
              <a:rPr lang="en-GB" i="1" dirty="0" err="1" smtClean="0"/>
              <a:t>Encyclopedia</a:t>
            </a:r>
            <a:r>
              <a:rPr lang="en-GB" i="1" dirty="0" smtClean="0"/>
              <a:t> of the NHL</a:t>
            </a:r>
            <a:r>
              <a:rPr lang="en-GB" dirty="0" smtClean="0"/>
              <a:t>.</a:t>
            </a:r>
            <a:r>
              <a:rPr lang="en-GB" dirty="0" smtClean="0">
                <a:hlinkClick r:id="" action="ppaction://noaction"/>
              </a:rPr>
              <a:t>[3]</a:t>
            </a:r>
            <a:r>
              <a:rPr lang="en-GB" dirty="0" smtClean="0"/>
              <a:t> He is generally regarded as the best player in the history of the NHL,</a:t>
            </a:r>
            <a:r>
              <a:rPr lang="en-GB" dirty="0" smtClean="0">
                <a:hlinkClick r:id="" action="ppaction://noaction"/>
              </a:rPr>
              <a:t>[4][5]</a:t>
            </a:r>
            <a:r>
              <a:rPr lang="en-GB" dirty="0" smtClean="0"/>
              <a:t> and has been called "the greatest hockey player ever" by many sportswriters,</a:t>
            </a:r>
            <a:r>
              <a:rPr lang="en-GB" dirty="0" smtClean="0">
                <a:hlinkClick r:id="" action="ppaction://noaction"/>
              </a:rPr>
              <a:t>[6]</a:t>
            </a:r>
            <a:r>
              <a:rPr lang="en-GB" dirty="0" smtClean="0"/>
              <a:t> players,</a:t>
            </a:r>
            <a:r>
              <a:rPr lang="en-GB" dirty="0" smtClean="0">
                <a:hlinkClick r:id="" action="ppaction://noaction"/>
              </a:rPr>
              <a:t>[7]</a:t>
            </a:r>
            <a:r>
              <a:rPr lang="en-GB" dirty="0" smtClean="0"/>
              <a:t> and coaches. Upon his retirement on April 18, 1999, he held forty regular-season records, fifteen playoff records, and six </a:t>
            </a:r>
            <a:r>
              <a:rPr lang="en-GB" dirty="0" smtClean="0">
                <a:hlinkClick r:id="rId3" tooltip="NHL All-Star Game"/>
              </a:rPr>
              <a:t>All-Star</a:t>
            </a:r>
            <a:r>
              <a:rPr lang="en-GB" dirty="0" smtClean="0"/>
              <a:t> records.</a:t>
            </a:r>
            <a:r>
              <a:rPr lang="en-GB" dirty="0" smtClean="0">
                <a:hlinkClick r:id="" action="ppaction://noaction"/>
              </a:rPr>
              <a:t>[8]</a:t>
            </a:r>
            <a:r>
              <a:rPr lang="en-GB" dirty="0" smtClean="0"/>
              <a:t> He is the only NHL player to total over 200 points in one season—a feat he accomplished four times. In addition, he tallied over 100 points in 15 NHL seasons, 13 of them consecutive. Gretzky's </a:t>
            </a:r>
            <a:r>
              <a:rPr lang="en-GB" dirty="0" smtClean="0">
                <a:hlinkClick r:id="rId4" tooltip="Jersey number"/>
              </a:rPr>
              <a:t>jersey number</a:t>
            </a:r>
            <a:r>
              <a:rPr lang="en-GB" dirty="0" smtClean="0"/>
              <a:t>, 99, has been retired by all teams in the National Hockey League. </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49953" y="9428802"/>
            <a:ext cx="2946636" cy="495522"/>
          </a:xfrm>
          <a:prstGeom prst="rect">
            <a:avLst/>
          </a:prstGeom>
          <a:noFill/>
          <a:ln w="9525">
            <a:noFill/>
            <a:miter lim="800000"/>
            <a:headEnd/>
            <a:tailEnd/>
          </a:ln>
        </p:spPr>
        <p:txBody>
          <a:bodyPr lIns="91306" tIns="45653" rIns="91306" bIns="45653" anchor="b"/>
          <a:lstStyle/>
          <a:p>
            <a:pPr algn="r"/>
            <a:fld id="{483F470F-593A-4423-A654-2583B78C17D7}" type="slidenum">
              <a:rPr lang="en-US" sz="1200"/>
              <a:pPr algn="r"/>
              <a:t>29</a:t>
            </a:fld>
            <a:endParaRPr lang="en-US" sz="1200" dirty="0"/>
          </a:p>
        </p:txBody>
      </p:sp>
      <p:sp>
        <p:nvSpPr>
          <p:cNvPr id="208899" name="Rectangle 2"/>
          <p:cNvSpPr>
            <a:spLocks noGrp="1" noRot="1" noChangeAspect="1" noChangeArrowheads="1" noTextEdit="1"/>
          </p:cNvSpPr>
          <p:nvPr>
            <p:ph type="sldImg"/>
          </p:nvPr>
        </p:nvSpPr>
        <p:spPr>
          <a:xfrm>
            <a:off x="917575" y="744538"/>
            <a:ext cx="4962525" cy="3722687"/>
          </a:xfrm>
          <a:ln/>
        </p:spPr>
      </p:sp>
      <p:sp>
        <p:nvSpPr>
          <p:cNvPr id="208900" name="Rectangle 3"/>
          <p:cNvSpPr>
            <a:spLocks noGrp="1" noChangeArrowheads="1"/>
          </p:cNvSpPr>
          <p:nvPr>
            <p:ph type="body" idx="1"/>
          </p:nvPr>
        </p:nvSpPr>
        <p:spPr>
          <a:noFill/>
          <a:ln/>
        </p:spPr>
        <p:txBody>
          <a:bodyPr/>
          <a:lstStyle/>
          <a:p>
            <a:r>
              <a:rPr lang="fr-FR" b="1" smtClean="0">
                <a:latin typeface="Arial" pitchFamily="34" charset="0"/>
                <a:ea typeface="ＭＳ Ｐゴシック" pitchFamily="-105" charset="-128"/>
              </a:rPr>
              <a:t>Le rapport mondial sur l’ampleur des maladies paru en 2008, montrait qu’en plus de la charge des maladies transmissibles dans les pays, environ 6 millions et 8 millions de décès prématurés dus aux MNT sont survenus dans les pays à ressources faibles et à ressources modérés respectivement, comparés aux 2 millions dans les pays à ressources élevées.</a:t>
            </a:r>
          </a:p>
        </p:txBody>
      </p:sp>
      <p:sp>
        <p:nvSpPr>
          <p:cNvPr id="6" name="Espace réservé du pied de page 5"/>
          <p:cNvSpPr>
            <a:spLocks noGrp="1"/>
          </p:cNvSpPr>
          <p:nvPr>
            <p:ph type="ftr" sz="quarter" idx="10"/>
          </p:nvPr>
        </p:nvSpPr>
        <p:spPr/>
        <p:txBody>
          <a:bodyPr/>
          <a:lstStyle/>
          <a:p>
            <a:r>
              <a:rPr lang="en-US" smtClean="0"/>
              <a:t>IUMSP- August 2013</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28987CA-3119-4D72-8B72-12806DE92D50}" type="slidenum">
              <a:rPr lang="en-GB" smtClean="0"/>
              <a:pPr/>
              <a:t>34</a:t>
            </a:fld>
            <a:endParaRPr lang="en-GB"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smtClean="0"/>
              <a:t>Background</a:t>
            </a:r>
          </a:p>
          <a:p>
            <a:pPr eaLnBrk="1" hangingPunct="1"/>
            <a:r>
              <a:rPr lang="en-GB" smtClean="0"/>
              <a:t>Cardiovascular diseases and their nutritional risk factors—including overweight and obesity,</a:t>
            </a:r>
          </a:p>
          <a:p>
            <a:pPr eaLnBrk="1" hangingPunct="1"/>
            <a:r>
              <a:rPr lang="en-GB" smtClean="0"/>
              <a:t>elevated blood pressure, and cholesterol—are among the leading causes of global mortality</a:t>
            </a:r>
          </a:p>
          <a:p>
            <a:pPr eaLnBrk="1" hangingPunct="1"/>
            <a:r>
              <a:rPr lang="en-GB" smtClean="0"/>
              <a:t>and morbidity, and have been predicted to rise with economic development.</a:t>
            </a:r>
          </a:p>
          <a:p>
            <a:pPr eaLnBrk="1" hangingPunct="1"/>
            <a:r>
              <a:rPr lang="en-GB" smtClean="0"/>
              <a:t>Methods and Findings</a:t>
            </a:r>
          </a:p>
          <a:p>
            <a:pPr eaLnBrk="1" hangingPunct="1"/>
            <a:r>
              <a:rPr lang="en-GB" smtClean="0"/>
              <a:t>We examined age-standardized mean population levels of body mass index (BMI), systolic</a:t>
            </a:r>
          </a:p>
          <a:p>
            <a:pPr eaLnBrk="1" hangingPunct="1"/>
            <a:r>
              <a:rPr lang="en-GB" smtClean="0"/>
              <a:t>blood pressure, and total cholesterol in relation to national income, food share of household</a:t>
            </a:r>
          </a:p>
          <a:p>
            <a:pPr eaLnBrk="1" hangingPunct="1"/>
            <a:r>
              <a:rPr lang="en-GB" smtClean="0"/>
              <a:t>expenditure, and urbanization in a cross-country analysis. Data were from a total of over 100</a:t>
            </a:r>
          </a:p>
          <a:p>
            <a:pPr eaLnBrk="1" hangingPunct="1"/>
            <a:r>
              <a:rPr lang="en-GB" smtClean="0"/>
              <a:t>countries and were obtained from systematic reviews of published literature, and from national</a:t>
            </a:r>
          </a:p>
          <a:p>
            <a:pPr eaLnBrk="1" hangingPunct="1"/>
            <a:r>
              <a:rPr lang="en-GB" smtClean="0"/>
              <a:t>and international health agencies.</a:t>
            </a:r>
          </a:p>
          <a:p>
            <a:pPr eaLnBrk="1" hangingPunct="1"/>
            <a:r>
              <a:rPr lang="en-GB" smtClean="0"/>
              <a:t>BMI and cholesterol increased rapidly in relation to national income, then flattened, and</a:t>
            </a:r>
          </a:p>
          <a:p>
            <a:pPr eaLnBrk="1" hangingPunct="1"/>
            <a:r>
              <a:rPr lang="en-GB" smtClean="0"/>
              <a:t>eventually declined. BMI increased most rapidly until an income of about I$5,000 (international</a:t>
            </a:r>
          </a:p>
          <a:p>
            <a:pPr eaLnBrk="1" hangingPunct="1"/>
            <a:r>
              <a:rPr lang="en-GB" smtClean="0"/>
              <a:t>dollars) and peaked at about I$12,500 for females and I$17,000 for males. Cholesterol’s point of</a:t>
            </a:r>
          </a:p>
          <a:p>
            <a:pPr eaLnBrk="1" hangingPunct="1"/>
            <a:r>
              <a:rPr lang="en-GB" smtClean="0"/>
              <a:t>inflection and peak were at higher income levels than those of BMI (about I$8,000 and I$18,000,</a:t>
            </a:r>
          </a:p>
          <a:p>
            <a:pPr eaLnBrk="1" hangingPunct="1"/>
            <a:r>
              <a:rPr lang="en-GB" smtClean="0"/>
              <a:t>respectively). There was an inverse relationship between BMI/cholesterol and the food share of</a:t>
            </a:r>
          </a:p>
          <a:p>
            <a:pPr eaLnBrk="1" hangingPunct="1"/>
            <a:r>
              <a:rPr lang="en-GB" smtClean="0"/>
              <a:t>household expenditure, and a positive relationship with proportion of population in urban</a:t>
            </a:r>
          </a:p>
          <a:p>
            <a:pPr eaLnBrk="1" hangingPunct="1"/>
            <a:r>
              <a:rPr lang="en-GB" smtClean="0"/>
              <a:t>areas. Mean population blood pressure was not correlated or only weakly correlated with the</a:t>
            </a:r>
          </a:p>
          <a:p>
            <a:pPr eaLnBrk="1" hangingPunct="1"/>
            <a:r>
              <a:rPr lang="en-GB" smtClean="0"/>
              <a:t>economic factors considered, or with cholesterol and BMI.</a:t>
            </a:r>
          </a:p>
          <a:p>
            <a:pPr eaLnBrk="1" hangingPunct="1"/>
            <a:r>
              <a:rPr lang="en-GB" smtClean="0"/>
              <a:t>Conclusions</a:t>
            </a:r>
          </a:p>
          <a:p>
            <a:pPr eaLnBrk="1" hangingPunct="1"/>
            <a:r>
              <a:rPr lang="en-GB" smtClean="0"/>
              <a:t>When considered together with evidence on shifts in income–risk relationships within</a:t>
            </a:r>
          </a:p>
          <a:p>
            <a:pPr eaLnBrk="1" hangingPunct="1"/>
            <a:r>
              <a:rPr lang="en-GB" smtClean="0"/>
              <a:t>developed countries, the results indicate that cardiovascular disease risks are expected to</a:t>
            </a:r>
          </a:p>
          <a:p>
            <a:pPr eaLnBrk="1" hangingPunct="1"/>
            <a:r>
              <a:rPr lang="en-GB" smtClean="0"/>
              <a:t>systematically shift to low-income and middle-income countries and, together with the</a:t>
            </a:r>
          </a:p>
          <a:p>
            <a:pPr eaLnBrk="1" hangingPunct="1"/>
            <a:r>
              <a:rPr lang="en-GB" smtClean="0"/>
              <a:t>persistent burden of infectious diseases, further increase global health inequalities. Preventing</a:t>
            </a:r>
          </a:p>
          <a:p>
            <a:pPr eaLnBrk="1" hangingPunct="1"/>
            <a:r>
              <a:rPr lang="en-GB" smtClean="0"/>
              <a:t>obesity should be a priority from early stages of economic development, accompanied by</a:t>
            </a:r>
          </a:p>
          <a:p>
            <a:pPr eaLnBrk="1" hangingPunct="1"/>
            <a:r>
              <a:rPr lang="en-GB" smtClean="0"/>
              <a:t>population-level and personal interventions for blood pressure and cholesterol.</a:t>
            </a:r>
          </a:p>
        </p:txBody>
      </p:sp>
      <p:sp>
        <p:nvSpPr>
          <p:cNvPr id="5" name="Espace réservé de la date 4"/>
          <p:cNvSpPr>
            <a:spLocks noGrp="1"/>
          </p:cNvSpPr>
          <p:nvPr>
            <p:ph type="dt"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err="1" smtClean="0"/>
              <a:t>difflérer</a:t>
            </a:r>
            <a:endParaRPr lang="en-US" dirty="0"/>
          </a:p>
        </p:txBody>
      </p:sp>
      <p:sp>
        <p:nvSpPr>
          <p:cNvPr id="4" name="Espace réservé du numéro de diapositive 3"/>
          <p:cNvSpPr>
            <a:spLocks noGrp="1"/>
          </p:cNvSpPr>
          <p:nvPr>
            <p:ph type="sldNum" sz="quarter" idx="10"/>
          </p:nvPr>
        </p:nvSpPr>
        <p:spPr/>
        <p:txBody>
          <a:bodyPr/>
          <a:lstStyle/>
          <a:p>
            <a:pPr>
              <a:defRPr/>
            </a:pPr>
            <a:fld id="{E8FD9D04-D8EB-4981-9D39-7D08EBE4DB7B}" type="slidenum">
              <a:rPr lang="en-GB" smtClean="0"/>
              <a:pPr>
                <a:defRPr/>
              </a:pPr>
              <a:t>50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8E71887-6AF6-4E1C-8F43-23A5CBF9998B}" type="slidenum">
              <a:rPr lang="en-GB" smtClean="0"/>
              <a:pPr/>
              <a:t>53</a:t>
            </a:fld>
            <a:endParaRPr lang="en-GB"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06463" y="4716464"/>
            <a:ext cx="4984750" cy="4465637"/>
          </a:xfrm>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23513E7-DDB1-4764-A927-14182E0354A8}" type="slidenum">
              <a:rPr lang="en-GB" smtClean="0"/>
              <a:pPr/>
              <a:t>54</a:t>
            </a:fld>
            <a:endParaRPr lang="en-GB"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06463" y="4716464"/>
            <a:ext cx="4984750" cy="4465637"/>
          </a:xfrm>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093B7-7A21-403F-B2E6-DB43646A04DB}" type="slidenum">
              <a:rPr lang="en-US"/>
              <a:pPr/>
              <a:t>6</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94E31F9-706C-4AB7-9780-31B762F6E890}" type="slidenum">
              <a:rPr lang="en-GB" smtClean="0"/>
              <a:pPr/>
              <a:t>55</a:t>
            </a:fld>
            <a:endParaRPr lang="en-GB"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06463" y="4716464"/>
            <a:ext cx="4984750" cy="4465637"/>
          </a:xfrm>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E6D435B-4BBD-4DE3-BE57-711BC1FCE501}" type="slidenum">
              <a:rPr lang="en-US"/>
              <a:pPr/>
              <a:t>57</a:t>
            </a:fld>
            <a:endParaRPr lang="en-US"/>
          </a:p>
        </p:txBody>
      </p:sp>
      <p:sp>
        <p:nvSpPr>
          <p:cNvPr id="84995" name="Rectangle 2"/>
          <p:cNvSpPr>
            <a:spLocks noGrp="1" noRot="1" noChangeAspect="1" noChangeArrowheads="1" noTextEdit="1"/>
          </p:cNvSpPr>
          <p:nvPr>
            <p:ph type="sldImg"/>
          </p:nvPr>
        </p:nvSpPr>
        <p:spPr>
          <a:xfrm>
            <a:off x="915988" y="744538"/>
            <a:ext cx="4965700" cy="3724275"/>
          </a:xfrm>
          <a:ln/>
        </p:spPr>
      </p:sp>
      <p:sp>
        <p:nvSpPr>
          <p:cNvPr id="84996" name="Rectangle 3"/>
          <p:cNvSpPr>
            <a:spLocks noGrp="1" noChangeArrowheads="1"/>
          </p:cNvSpPr>
          <p:nvPr>
            <p:ph type="body" idx="1"/>
          </p:nvPr>
        </p:nvSpPr>
        <p:spPr>
          <a:noFill/>
          <a:ln/>
        </p:spPr>
        <p:txBody>
          <a:bodyPr/>
          <a:lstStyle/>
          <a:p>
            <a:pPr eaLnBrk="1" hangingPunct="1"/>
            <a:r>
              <a:rPr lang="en-GB" dirty="0" err="1" smtClean="0"/>
              <a:t>Crise</a:t>
            </a:r>
            <a:r>
              <a:rPr lang="en-GB" dirty="0" smtClean="0"/>
              <a:t> </a:t>
            </a:r>
            <a:r>
              <a:rPr lang="en-GB" dirty="0" err="1" smtClean="0"/>
              <a:t>finacniere</a:t>
            </a:r>
            <a:endParaRPr lang="en-GB" dirty="0" smtClean="0"/>
          </a:p>
        </p:txBody>
      </p:sp>
      <p:sp>
        <p:nvSpPr>
          <p:cNvPr id="6" name="Espace réservé du pied de page 5"/>
          <p:cNvSpPr>
            <a:spLocks noGrp="1"/>
          </p:cNvSpPr>
          <p:nvPr>
            <p:ph type="ftr" sz="quarter" idx="10"/>
          </p:nvPr>
        </p:nvSpPr>
        <p:spPr/>
        <p:txBody>
          <a:bodyPr/>
          <a:lstStyle/>
          <a:p>
            <a:r>
              <a:rPr lang="en-US" smtClean="0"/>
              <a:t>IUMSP- August 2013</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ChangeArrowheads="1"/>
          </p:cNvSpPr>
          <p:nvPr>
            <p:ph type="sldNum" sz="quarter" idx="5"/>
          </p:nvPr>
        </p:nvSpPr>
        <p:spPr>
          <a:ln/>
        </p:spPr>
        <p:txBody>
          <a:bodyPr/>
          <a:lstStyle/>
          <a:p>
            <a:fld id="{E0E90535-FF41-4AC6-9106-A7EAF9713E5C}" type="slidenum">
              <a:rPr lang="en-GB"/>
              <a:pPr/>
              <a:t>60</a:t>
            </a:fld>
            <a:endParaRPr lang="en-GB"/>
          </a:p>
        </p:txBody>
      </p:sp>
      <p:sp>
        <p:nvSpPr>
          <p:cNvPr id="665602" name="Rectangle 2"/>
          <p:cNvSpPr txBox="1">
            <a:spLocks noGrp="1" noChangeArrowheads="1"/>
          </p:cNvSpPr>
          <p:nvPr/>
        </p:nvSpPr>
        <p:spPr bwMode="auto">
          <a:xfrm>
            <a:off x="2" y="2"/>
            <a:ext cx="2945659" cy="498055"/>
          </a:xfrm>
          <a:prstGeom prst="rect">
            <a:avLst/>
          </a:prstGeom>
          <a:noFill/>
          <a:ln w="9525">
            <a:noFill/>
            <a:miter lim="800000"/>
            <a:headEnd/>
            <a:tailEnd/>
          </a:ln>
        </p:spPr>
        <p:txBody>
          <a:bodyPr lIns="87215" tIns="43611" rIns="87215" bIns="43611"/>
          <a:lstStyle/>
          <a:p>
            <a:pPr defTabSz="871396" eaLnBrk="0" hangingPunct="0"/>
            <a:r>
              <a:rPr lang="de-DE" sz="1100" dirty="0">
                <a:latin typeface="Times New Roman" pitchFamily="18" charset="0"/>
              </a:rPr>
              <a:t>1</a:t>
            </a:r>
          </a:p>
        </p:txBody>
      </p:sp>
      <p:sp>
        <p:nvSpPr>
          <p:cNvPr id="665603" name="Rectangle 7"/>
          <p:cNvSpPr txBox="1">
            <a:spLocks noGrp="1" noChangeArrowheads="1"/>
          </p:cNvSpPr>
          <p:nvPr/>
        </p:nvSpPr>
        <p:spPr bwMode="auto">
          <a:xfrm>
            <a:off x="3852018" y="9428586"/>
            <a:ext cx="2945659" cy="498055"/>
          </a:xfrm>
          <a:prstGeom prst="rect">
            <a:avLst/>
          </a:prstGeom>
          <a:noFill/>
          <a:ln w="9525">
            <a:noFill/>
            <a:miter lim="800000"/>
            <a:headEnd/>
            <a:tailEnd/>
          </a:ln>
        </p:spPr>
        <p:txBody>
          <a:bodyPr lIns="87215" tIns="43611" rIns="87215" bIns="43611" anchor="b"/>
          <a:lstStyle/>
          <a:p>
            <a:pPr algn="r" defTabSz="871396" eaLnBrk="0" hangingPunct="0"/>
            <a:fld id="{B1C62EEC-43FF-4DA3-B371-FE6A10787CBF}" type="slidenum">
              <a:rPr lang="de-DE" sz="1100">
                <a:latin typeface="Times New Roman" pitchFamily="18" charset="0"/>
              </a:rPr>
              <a:pPr algn="r" defTabSz="871396" eaLnBrk="0" hangingPunct="0"/>
              <a:t>60</a:t>
            </a:fld>
            <a:endParaRPr lang="de-DE" sz="1100" dirty="0">
              <a:latin typeface="Times New Roman" pitchFamily="18" charset="0"/>
            </a:endParaRPr>
          </a:p>
        </p:txBody>
      </p:sp>
      <p:sp>
        <p:nvSpPr>
          <p:cNvPr id="665604" name="Rectangle 2"/>
          <p:cNvSpPr>
            <a:spLocks noChangeArrowheads="1"/>
          </p:cNvSpPr>
          <p:nvPr/>
        </p:nvSpPr>
        <p:spPr bwMode="auto">
          <a:xfrm>
            <a:off x="3852018" y="8621"/>
            <a:ext cx="2945659" cy="465311"/>
          </a:xfrm>
          <a:prstGeom prst="rect">
            <a:avLst/>
          </a:prstGeom>
          <a:noFill/>
          <a:ln w="12700">
            <a:noFill/>
            <a:miter lim="800000"/>
            <a:headEnd/>
            <a:tailEnd/>
          </a:ln>
        </p:spPr>
        <p:txBody>
          <a:bodyPr wrap="none" lIns="87466" tIns="43732" rIns="87466" bIns="43732" anchor="ctr"/>
          <a:lstStyle/>
          <a:p>
            <a:pPr defTabSz="874571" eaLnBrk="0" hangingPunct="0"/>
            <a:endParaRPr lang="de-DE" sz="1800" dirty="0">
              <a:solidFill>
                <a:schemeClr val="bg1"/>
              </a:solidFill>
            </a:endParaRPr>
          </a:p>
        </p:txBody>
      </p:sp>
      <p:sp>
        <p:nvSpPr>
          <p:cNvPr id="665605" name="Rectangle 3"/>
          <p:cNvSpPr>
            <a:spLocks noChangeArrowheads="1"/>
          </p:cNvSpPr>
          <p:nvPr/>
        </p:nvSpPr>
        <p:spPr bwMode="auto">
          <a:xfrm>
            <a:off x="3852018" y="9449267"/>
            <a:ext cx="2945659" cy="463587"/>
          </a:xfrm>
          <a:prstGeom prst="rect">
            <a:avLst/>
          </a:prstGeom>
          <a:noFill/>
          <a:ln w="12700">
            <a:noFill/>
            <a:miter lim="800000"/>
            <a:headEnd/>
            <a:tailEnd/>
          </a:ln>
        </p:spPr>
        <p:txBody>
          <a:bodyPr lIns="18597" tIns="0" rIns="18597" bIns="0" anchor="b"/>
          <a:lstStyle/>
          <a:p>
            <a:pPr algn="r" defTabSz="744417" eaLnBrk="0" hangingPunct="0"/>
            <a:r>
              <a:rPr lang="en-GB" sz="900" i="1" dirty="0">
                <a:latin typeface="Times New Roman" pitchFamily="18" charset="0"/>
              </a:rPr>
              <a:t>4</a:t>
            </a:r>
          </a:p>
        </p:txBody>
      </p:sp>
      <p:sp>
        <p:nvSpPr>
          <p:cNvPr id="665606" name="Rectangle 4"/>
          <p:cNvSpPr>
            <a:spLocks noChangeArrowheads="1"/>
          </p:cNvSpPr>
          <p:nvPr/>
        </p:nvSpPr>
        <p:spPr bwMode="auto">
          <a:xfrm>
            <a:off x="2" y="9449267"/>
            <a:ext cx="2945659" cy="463587"/>
          </a:xfrm>
          <a:prstGeom prst="rect">
            <a:avLst/>
          </a:prstGeom>
          <a:noFill/>
          <a:ln w="12700">
            <a:noFill/>
            <a:miter lim="800000"/>
            <a:headEnd/>
            <a:tailEnd/>
          </a:ln>
        </p:spPr>
        <p:txBody>
          <a:bodyPr wrap="none" lIns="87466" tIns="43732" rIns="87466" bIns="43732" anchor="ctr"/>
          <a:lstStyle/>
          <a:p>
            <a:pPr defTabSz="874571" eaLnBrk="0" hangingPunct="0"/>
            <a:endParaRPr lang="de-DE" sz="1800" dirty="0">
              <a:solidFill>
                <a:schemeClr val="bg1"/>
              </a:solidFill>
            </a:endParaRPr>
          </a:p>
        </p:txBody>
      </p:sp>
      <p:sp>
        <p:nvSpPr>
          <p:cNvPr id="665607" name="Rectangle 5"/>
          <p:cNvSpPr>
            <a:spLocks noChangeArrowheads="1"/>
          </p:cNvSpPr>
          <p:nvPr/>
        </p:nvSpPr>
        <p:spPr bwMode="auto">
          <a:xfrm>
            <a:off x="2" y="8621"/>
            <a:ext cx="2945659" cy="465311"/>
          </a:xfrm>
          <a:prstGeom prst="rect">
            <a:avLst/>
          </a:prstGeom>
          <a:noFill/>
          <a:ln w="12700">
            <a:noFill/>
            <a:miter lim="800000"/>
            <a:headEnd/>
            <a:tailEnd/>
          </a:ln>
        </p:spPr>
        <p:txBody>
          <a:bodyPr wrap="none" lIns="87466" tIns="43732" rIns="87466" bIns="43732" anchor="ctr"/>
          <a:lstStyle/>
          <a:p>
            <a:pPr defTabSz="874571" eaLnBrk="0" hangingPunct="0"/>
            <a:endParaRPr lang="de-DE" sz="1800" dirty="0">
              <a:solidFill>
                <a:schemeClr val="bg1"/>
              </a:solidFill>
            </a:endParaRPr>
          </a:p>
        </p:txBody>
      </p:sp>
      <p:sp>
        <p:nvSpPr>
          <p:cNvPr id="665608" name="Rectangle 6"/>
          <p:cNvSpPr>
            <a:spLocks noGrp="1" noRot="1" noChangeAspect="1" noChangeArrowheads="1" noTextEdit="1"/>
          </p:cNvSpPr>
          <p:nvPr>
            <p:ph type="sldImg"/>
          </p:nvPr>
        </p:nvSpPr>
        <p:spPr>
          <a:xfrm>
            <a:off x="1085850" y="871538"/>
            <a:ext cx="4624388" cy="3470275"/>
          </a:xfrm>
          <a:ln w="12700" cap="flat">
            <a:solidFill>
              <a:schemeClr val="tx1"/>
            </a:solidFill>
          </a:ln>
        </p:spPr>
      </p:sp>
      <p:sp>
        <p:nvSpPr>
          <p:cNvPr id="665609" name="Rectangle 7"/>
          <p:cNvSpPr>
            <a:spLocks noGrp="1" noChangeArrowheads="1"/>
          </p:cNvSpPr>
          <p:nvPr>
            <p:ph type="body" idx="1"/>
          </p:nvPr>
        </p:nvSpPr>
        <p:spPr>
          <a:xfrm>
            <a:off x="906357" y="4728942"/>
            <a:ext cx="4984962" cy="4198141"/>
          </a:xfrm>
        </p:spPr>
        <p:txBody>
          <a:bodyPr lIns="88338" tIns="43394" rIns="88338" bIns="43394"/>
          <a:lstStyle/>
          <a:p>
            <a:pPr defTabSz="761877"/>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4726B84B-E339-46C7-A32A-6CFC5466A2E1}" type="slidenum">
              <a:rPr lang="en-GB">
                <a:latin typeface="Arial" pitchFamily="34" charset="0"/>
              </a:rPr>
              <a:pPr/>
              <a:t>66</a:t>
            </a:fld>
            <a:endParaRPr lang="en-GB">
              <a:latin typeface="Arial" pitchFamily="34" charset="0"/>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r>
              <a:rPr lang="en-GB" b="1" dirty="0" smtClean="0"/>
              <a:t>Quality Adjusted Life Years (QALYs)</a:t>
            </a:r>
            <a:r>
              <a:rPr lang="en-GB" dirty="0" smtClean="0"/>
              <a:t> =  Number of fully healthy years lost to a particular disease or risk factor</a:t>
            </a:r>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43B31B12-02C0-4187-89B2-757ED51AEC60}" type="slidenum">
              <a:rPr lang="en-GB">
                <a:latin typeface="Arial" pitchFamily="34" charset="0"/>
              </a:rPr>
              <a:pPr/>
              <a:t>70</a:t>
            </a:fld>
            <a:endParaRPr lang="en-GB">
              <a:latin typeface="Arial" pitchFamily="34" charset="0"/>
            </a:endParaRPr>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r>
              <a:rPr lang="en-GB" smtClean="0">
                <a:latin typeface="Arial" pitchFamily="34" charset="0"/>
              </a:rPr>
              <a:t>Disability-Adjusted Life Expectancy (DALE), an indicator</a:t>
            </a:r>
          </a:p>
          <a:p>
            <a:pPr eaLnBrk="1" hangingPunct="1"/>
            <a:r>
              <a:rPr lang="en-GB" smtClean="0">
                <a:latin typeface="Arial" pitchFamily="34" charset="0"/>
              </a:rPr>
              <a:t>in which period life expectancy is corrected for the</a:t>
            </a:r>
          </a:p>
          <a:p>
            <a:pPr eaLnBrk="1" hangingPunct="1"/>
            <a:r>
              <a:rPr lang="en-GB" smtClean="0">
                <a:latin typeface="Arial" pitchFamily="34" charset="0"/>
              </a:rPr>
              <a:t>number of years lived with disability, adjusted for the</a:t>
            </a:r>
          </a:p>
          <a:p>
            <a:pPr eaLnBrk="1" hangingPunct="1"/>
            <a:r>
              <a:rPr lang="en-GB" smtClean="0">
                <a:latin typeface="Arial" pitchFamily="34" charset="0"/>
              </a:rPr>
              <a:t>severity of disability (black area in Fig. 3da concept similar</a:t>
            </a:r>
          </a:p>
          <a:p>
            <a:pPr eaLnBrk="1" hangingPunct="1"/>
            <a:r>
              <a:rPr lang="en-GB" smtClean="0">
                <a:latin typeface="Arial" pitchFamily="34" charset="0"/>
              </a:rPr>
              <a:t>to the Quality-Adjusted Life Years [QALYs]);</a:t>
            </a:r>
          </a:p>
          <a:p>
            <a:pPr eaLnBrk="1" hangingPunct="1"/>
            <a:r>
              <a:rPr lang="en-GB" smtClean="0">
                <a:latin typeface="Arial" pitchFamily="34" charset="0"/>
              </a:rPr>
              <a:t> YLD, gray area, the equivalent years of life lost due to</a:t>
            </a:r>
          </a:p>
          <a:p>
            <a:pPr eaLnBrk="1" hangingPunct="1"/>
            <a:r>
              <a:rPr lang="en-GB" smtClean="0">
                <a:latin typeface="Arial" pitchFamily="34" charset="0"/>
              </a:rPr>
              <a:t>disability, and</a:t>
            </a:r>
          </a:p>
          <a:p>
            <a:pPr eaLnBrk="1" hangingPunct="1"/>
            <a:r>
              <a:rPr lang="en-GB" smtClean="0">
                <a:latin typeface="Arial" pitchFamily="34" charset="0"/>
              </a:rPr>
              <a:t> YLL, the dotted area, the years of life lost.</a:t>
            </a:r>
          </a:p>
          <a:p>
            <a:pPr eaLnBrk="1" hangingPunct="1"/>
            <a:endParaRPr lang="en-GB" smtClean="0">
              <a:latin typeface="Arial" pitchFamily="34" charset="0"/>
            </a:endParaRPr>
          </a:p>
          <a:p>
            <a:pPr eaLnBrk="1" hangingPunct="1"/>
            <a:r>
              <a:rPr lang="en-GB" smtClean="0">
                <a:latin typeface="Arial" pitchFamily="34" charset="0"/>
              </a:rPr>
              <a:t>U.S. Burden of Disease–Past, Present and Future</a:t>
            </a:r>
          </a:p>
          <a:p>
            <a:pPr eaLnBrk="1" hangingPunct="1"/>
            <a:r>
              <a:rPr lang="en-GB" smtClean="0">
                <a:latin typeface="Arial" pitchFamily="34" charset="0"/>
              </a:rPr>
              <a:t>MATTHEW T. MCKENNA, MD, MPH, AND ARMINEH ZOHRABIAN, PHD</a:t>
            </a:r>
          </a:p>
          <a:p>
            <a:pPr eaLnBrk="1" hangingPunct="1"/>
            <a:r>
              <a:rPr lang="en-GB" smtClean="0">
                <a:latin typeface="Arial" pitchFamily="34" charset="0"/>
              </a:rPr>
              <a:t>PURPOSE: To review the history and challenges of ‘‘burden of disease’’ studies, how these are dependent</a:t>
            </a:r>
          </a:p>
          <a:p>
            <a:pPr eaLnBrk="1" hangingPunct="1"/>
            <a:r>
              <a:rPr lang="en-GB" smtClean="0">
                <a:latin typeface="Arial" pitchFamily="34" charset="0"/>
              </a:rPr>
              <a:t>on robust epidemiologic data as well as complex conceptual constructions, and to identify the public health</a:t>
            </a:r>
          </a:p>
          <a:p>
            <a:pPr eaLnBrk="1" hangingPunct="1"/>
            <a:r>
              <a:rPr lang="en-GB" smtClean="0">
                <a:latin typeface="Arial" pitchFamily="34" charset="0"/>
              </a:rPr>
              <a:t>policy issues these studies can most usefully inform.</a:t>
            </a:r>
          </a:p>
          <a:p>
            <a:pPr eaLnBrk="1" hangingPunct="1"/>
            <a:r>
              <a:rPr lang="en-GB" smtClean="0">
                <a:latin typeface="Arial" pitchFamily="34" charset="0"/>
              </a:rPr>
              <a:t>METHODS: The emergence of the concept of the ‘‘burden of disease’’ in the public health literature is</a:t>
            </a:r>
          </a:p>
          <a:p>
            <a:pPr eaLnBrk="1" hangingPunct="1"/>
            <a:r>
              <a:rPr lang="en-GB" smtClean="0">
                <a:latin typeface="Arial" pitchFamily="34" charset="0"/>
              </a:rPr>
              <a:t>reviewed, with a focus on the results of an analysis of data from the United States that used the methodology</a:t>
            </a:r>
          </a:p>
          <a:p>
            <a:pPr eaLnBrk="1" hangingPunct="1"/>
            <a:r>
              <a:rPr lang="en-GB" smtClean="0">
                <a:latin typeface="Arial" pitchFamily="34" charset="0"/>
              </a:rPr>
              <a:t>presented in the Global Burden of Disease Study.</a:t>
            </a:r>
          </a:p>
          <a:p>
            <a:pPr eaLnBrk="1" hangingPunct="1"/>
            <a:r>
              <a:rPr lang="en-GB" smtClean="0">
                <a:latin typeface="Arial" pitchFamily="34" charset="0"/>
              </a:rPr>
              <a:t>RESULTS: The systematic analysis of public health mortality data to identify major health problems was</a:t>
            </a:r>
          </a:p>
          <a:p>
            <a:pPr eaLnBrk="1" hangingPunct="1"/>
            <a:r>
              <a:rPr lang="en-GB" smtClean="0">
                <a:latin typeface="Arial" pitchFamily="34" charset="0"/>
              </a:rPr>
              <a:t>conducted by Graunt in 16th-century London. He found that many of the predominant sources of mortality</a:t>
            </a:r>
          </a:p>
          <a:p>
            <a:pPr eaLnBrk="1" hangingPunct="1"/>
            <a:r>
              <a:rPr lang="en-GB" smtClean="0">
                <a:latin typeface="Arial" pitchFamily="34" charset="0"/>
              </a:rPr>
              <a:t>were not the focus of public attention. Today, despite refinements in epidemiologic measurement methods</a:t>
            </a:r>
          </a:p>
          <a:p>
            <a:pPr eaLnBrk="1" hangingPunct="1"/>
            <a:r>
              <a:rPr lang="en-GB" smtClean="0">
                <a:latin typeface="Arial" pitchFamily="34" charset="0"/>
              </a:rPr>
              <a:t>designed to capture the impact of non-fatal health conditions, there are similar incongruities between the</a:t>
            </a:r>
          </a:p>
          <a:p>
            <a:pPr eaLnBrk="1" hangingPunct="1"/>
            <a:r>
              <a:rPr lang="en-GB" smtClean="0">
                <a:latin typeface="Arial" pitchFamily="34" charset="0"/>
              </a:rPr>
              <a:t>major public health problems and expenditures on prevention interventions.</a:t>
            </a:r>
          </a:p>
          <a:p>
            <a:pPr eaLnBrk="1" hangingPunct="1"/>
            <a:r>
              <a:rPr lang="en-GB" smtClean="0">
                <a:latin typeface="Arial" pitchFamily="34" charset="0"/>
              </a:rPr>
              <a:t>CONCLUSIONS: Controversies surrounding the interpretation of ‘‘burden of disease’’ studies are not</a:t>
            </a:r>
          </a:p>
          <a:p>
            <a:pPr eaLnBrk="1" hangingPunct="1"/>
            <a:r>
              <a:rPr lang="en-GB" smtClean="0">
                <a:latin typeface="Arial" pitchFamily="34" charset="0"/>
              </a:rPr>
              <a:t>new. Particularly in developed countries, these studies appear more useful for setting research priorities</a:t>
            </a:r>
          </a:p>
          <a:p>
            <a:pPr eaLnBrk="1" hangingPunct="1"/>
            <a:r>
              <a:rPr lang="en-GB" smtClean="0">
                <a:latin typeface="Arial" pitchFamily="34" charset="0"/>
              </a:rPr>
              <a:t>rather than allocating resources to support prevention efforts. Such investigations are not possible without</a:t>
            </a:r>
          </a:p>
          <a:p>
            <a:pPr eaLnBrk="1" hangingPunct="1"/>
            <a:r>
              <a:rPr lang="en-GB" smtClean="0">
                <a:latin typeface="Arial" pitchFamily="34" charset="0"/>
              </a:rPr>
              <a:t>ongoing support for systematic collection and analysis of descriptive epidemiologic data.</a:t>
            </a:r>
          </a:p>
          <a:p>
            <a:pPr eaLnBrk="1" hangingPunct="1"/>
            <a:r>
              <a:rPr lang="en-GB" smtClean="0">
                <a:latin typeface="Arial" pitchFamily="34" charset="0"/>
              </a:rPr>
              <a:t>Ann Epidemiol 2009;19:212–219.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1 WHO methods and data sources for global burden of disease</a:t>
            </a:r>
          </a:p>
          <a:p>
            <a:r>
              <a:rPr lang="en-US" dirty="0" smtClean="0"/>
              <a:t>estimates 2000–2011. Global Health Estimates Technical</a:t>
            </a:r>
          </a:p>
          <a:p>
            <a:r>
              <a:rPr lang="en-US" dirty="0" smtClean="0"/>
              <a:t>Paper WHO/HIS/HSI/GHE/2013.4. Geneva: World Health</a:t>
            </a:r>
          </a:p>
          <a:p>
            <a:r>
              <a:rPr lang="en-US" dirty="0" smtClean="0"/>
              <a:t>Organization; 2013 (http://www.who.int/healthinfo/statistics/</a:t>
            </a:r>
          </a:p>
          <a:p>
            <a:r>
              <a:rPr lang="en-US" dirty="0" err="1" smtClean="0"/>
              <a:t>GlobalDALYmethods.pdf?ua</a:t>
            </a:r>
            <a:r>
              <a:rPr lang="en-US" dirty="0" smtClean="0"/>
              <a:t>=1, accessed 11 March 2014).</a:t>
            </a:r>
          </a:p>
          <a:p>
            <a:endParaRPr lang="en-US" dirty="0" smtClean="0"/>
          </a:p>
          <a:p>
            <a:r>
              <a:rPr lang="en-US" dirty="0" smtClean="0"/>
              <a:t> 2. Global Health Observatory [online database]. Geneva: World</a:t>
            </a:r>
          </a:p>
          <a:p>
            <a:r>
              <a:rPr lang="en-US" dirty="0" smtClean="0"/>
              <a:t>Health Organization (http://apps.who.int/gho/data/node.</a:t>
            </a:r>
          </a:p>
          <a:p>
            <a:r>
              <a:rPr lang="en-US" dirty="0" smtClean="0"/>
              <a:t>main.686?lang=en, accessed 6 March 2014).</a:t>
            </a:r>
            <a:endParaRPr lang="en-US" dirty="0"/>
          </a:p>
        </p:txBody>
      </p:sp>
      <p:sp>
        <p:nvSpPr>
          <p:cNvPr id="4" name="Espace réservé du numéro de diapositive 3"/>
          <p:cNvSpPr>
            <a:spLocks noGrp="1"/>
          </p:cNvSpPr>
          <p:nvPr>
            <p:ph type="sldNum" sz="quarter" idx="10"/>
          </p:nvPr>
        </p:nvSpPr>
        <p:spPr/>
        <p:txBody>
          <a:bodyPr/>
          <a:lstStyle/>
          <a:p>
            <a:pPr>
              <a:defRPr/>
            </a:pPr>
            <a:fld id="{E8FD9D04-D8EB-4981-9D39-7D08EBE4DB7B}" type="slidenum">
              <a:rPr lang="en-GB" smtClean="0"/>
              <a:pPr>
                <a:defRPr/>
              </a:pPr>
              <a:t>71</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en-US"/>
          </a:p>
        </p:txBody>
      </p:sp>
      <p:sp>
        <p:nvSpPr>
          <p:cNvPr id="4" name="Espace réservé du numéro de diapositive 3"/>
          <p:cNvSpPr>
            <a:spLocks noGrp="1"/>
          </p:cNvSpPr>
          <p:nvPr>
            <p:ph type="sldNum" sz="quarter" idx="10"/>
          </p:nvPr>
        </p:nvSpPr>
        <p:spPr/>
        <p:txBody>
          <a:bodyPr/>
          <a:lstStyle/>
          <a:p>
            <a:fld id="{8E0D18C6-FC05-418D-8FDE-742755C99FDC}" type="slidenum">
              <a:rPr lang="en-US" smtClean="0"/>
              <a:pPr/>
              <a:t>77</a:t>
            </a:fld>
            <a:endParaRPr lang="en-US"/>
          </a:p>
        </p:txBody>
      </p:sp>
      <p:sp>
        <p:nvSpPr>
          <p:cNvPr id="5" name="Espace réservé du pied de page 4"/>
          <p:cNvSpPr>
            <a:spLocks noGrp="1"/>
          </p:cNvSpPr>
          <p:nvPr>
            <p:ph type="ftr" sz="quarter" idx="11"/>
          </p:nvPr>
        </p:nvSpPr>
        <p:spPr/>
        <p:txBody>
          <a:bodyPr/>
          <a:lstStyle/>
          <a:p>
            <a:r>
              <a:rPr lang="en-US" smtClean="0"/>
              <a:t>IUMSP- August 2013</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Espace réservé de l'image des diapositives 1"/>
          <p:cNvSpPr>
            <a:spLocks noGrp="1" noRot="1" noChangeAspect="1" noTextEdit="1"/>
          </p:cNvSpPr>
          <p:nvPr>
            <p:ph type="sldImg"/>
          </p:nvPr>
        </p:nvSpPr>
        <p:spPr>
          <a:xfrm>
            <a:off x="917575" y="744538"/>
            <a:ext cx="4962525" cy="3722687"/>
          </a:xfrm>
          <a:ln/>
        </p:spPr>
      </p:sp>
      <p:sp>
        <p:nvSpPr>
          <p:cNvPr id="225283" name="Espace réservé des commentaires 2"/>
          <p:cNvSpPr>
            <a:spLocks noGrp="1"/>
          </p:cNvSpPr>
          <p:nvPr>
            <p:ph type="body" idx="1"/>
          </p:nvPr>
        </p:nvSpPr>
        <p:spPr>
          <a:noFill/>
          <a:ln/>
        </p:spPr>
        <p:txBody>
          <a:bodyPr/>
          <a:lstStyle/>
          <a:p>
            <a:r>
              <a:rPr lang="en-US" smtClean="0"/>
              <a:t>52million deaths , 17 million due to CVD</a:t>
            </a:r>
          </a:p>
          <a:p>
            <a:endParaRPr lang="en-US" smtClean="0"/>
          </a:p>
        </p:txBody>
      </p:sp>
      <p:sp>
        <p:nvSpPr>
          <p:cNvPr id="225284" name="Espace réservé du numéro de diapositive 3"/>
          <p:cNvSpPr>
            <a:spLocks noGrp="1"/>
          </p:cNvSpPr>
          <p:nvPr>
            <p:ph type="sldNum" sz="quarter" idx="5"/>
          </p:nvPr>
        </p:nvSpPr>
        <p:spPr>
          <a:noFill/>
        </p:spPr>
        <p:txBody>
          <a:bodyPr/>
          <a:lstStyle/>
          <a:p>
            <a:pPr defTabSz="922038"/>
            <a:fld id="{24C01007-F693-43AD-BC67-D6FB8ED172BB}" type="slidenum">
              <a:rPr lang="en-US" smtClean="0"/>
              <a:pPr defTabSz="922038"/>
              <a:t>79</a:t>
            </a:fld>
            <a:endParaRPr lang="en-US" dirty="0" smtClean="0"/>
          </a:p>
        </p:txBody>
      </p:sp>
      <p:sp>
        <p:nvSpPr>
          <p:cNvPr id="5" name="Espace réservé du pied de page 4"/>
          <p:cNvSpPr>
            <a:spLocks noGrp="1"/>
          </p:cNvSpPr>
          <p:nvPr>
            <p:ph type="ftr" sz="quarter" idx="10"/>
          </p:nvPr>
        </p:nvSpPr>
        <p:spPr/>
        <p:txBody>
          <a:bodyPr/>
          <a:lstStyle/>
          <a:p>
            <a:r>
              <a:rPr lang="en-US" smtClean="0"/>
              <a:t>IUMSP- August 2013</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B665F0B-0840-4E63-B175-1306BF60E4EA}" type="slidenum">
              <a:rPr lang="en-US" smtClean="0">
                <a:latin typeface="Arial" pitchFamily="34" charset="0"/>
                <a:cs typeface="Arial" pitchFamily="34" charset="0"/>
              </a:rPr>
              <a:pPr/>
              <a:t>80</a:t>
            </a:fld>
            <a:endParaRPr lang="en-US" smtClean="0">
              <a:latin typeface="Arial" pitchFamily="34" charset="0"/>
              <a:cs typeface="Arial" pitchFamily="34" charset="0"/>
            </a:endParaRPr>
          </a:p>
        </p:txBody>
      </p:sp>
      <p:sp>
        <p:nvSpPr>
          <p:cNvPr id="77827" name="Rectangle 2"/>
          <p:cNvSpPr>
            <a:spLocks noGrp="1" noRot="1" noChangeAspect="1" noChangeArrowheads="1" noTextEdit="1"/>
          </p:cNvSpPr>
          <p:nvPr>
            <p:ph type="sldImg"/>
          </p:nvPr>
        </p:nvSpPr>
        <p:spPr>
          <a:xfrm>
            <a:off x="920750" y="746125"/>
            <a:ext cx="4959350" cy="3721100"/>
          </a:xfrm>
          <a:ln/>
        </p:spPr>
      </p:sp>
      <p:sp>
        <p:nvSpPr>
          <p:cNvPr id="77828" name="Rectangle 3"/>
          <p:cNvSpPr>
            <a:spLocks noGrp="1" noChangeArrowheads="1"/>
          </p:cNvSpPr>
          <p:nvPr>
            <p:ph type="body" idx="1"/>
          </p:nvPr>
        </p:nvSpPr>
        <p:spPr>
          <a:xfrm>
            <a:off x="906357" y="4716857"/>
            <a:ext cx="4984962" cy="4463262"/>
          </a:xfrm>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xfrm>
            <a:off x="917575" y="744538"/>
            <a:ext cx="4962525" cy="3722687"/>
          </a:xfrm>
          <a:ln/>
        </p:spPr>
      </p:sp>
      <p:sp>
        <p:nvSpPr>
          <p:cNvPr id="3" name="Espace réservé des commentaires 2"/>
          <p:cNvSpPr>
            <a:spLocks noGrp="1"/>
          </p:cNvSpPr>
          <p:nvPr>
            <p:ph type="body" idx="1"/>
          </p:nvPr>
        </p:nvSpPr>
        <p:spPr/>
        <p:txBody>
          <a:bodyPr>
            <a:normAutofit fontScale="70000" lnSpcReduction="20000"/>
          </a:bodyPr>
          <a:lstStyle/>
          <a:p>
            <a:pPr>
              <a:defRPr/>
            </a:pPr>
            <a:r>
              <a:rPr lang="fr-CH" b="1" dirty="0" err="1" smtClean="0"/>
              <a:t>Mortality</a:t>
            </a:r>
            <a:endParaRPr lang="fr-CH" b="1" dirty="0" smtClean="0"/>
          </a:p>
          <a:p>
            <a:pPr>
              <a:defRPr/>
            </a:pPr>
            <a:r>
              <a:rPr lang="en-US" dirty="0" smtClean="0"/>
              <a:t>A total of 57 million deaths occurred in the world during 2008; 36 million (63%) were due to</a:t>
            </a:r>
          </a:p>
          <a:p>
            <a:pPr>
              <a:defRPr/>
            </a:pPr>
            <a:r>
              <a:rPr lang="en-US" dirty="0" smtClean="0"/>
              <a:t>NCDs, principally cardiovascular diseases, diabetes, cancer and chronic respiratory diseases (1).</a:t>
            </a:r>
          </a:p>
          <a:p>
            <a:pPr>
              <a:defRPr/>
            </a:pPr>
            <a:r>
              <a:rPr lang="en-US" dirty="0" smtClean="0"/>
              <a:t>Nearly 80% of these NCD deaths (29 million) occurred in low- and middle-income countries.</a:t>
            </a:r>
          </a:p>
          <a:p>
            <a:pPr>
              <a:defRPr/>
            </a:pPr>
            <a:r>
              <a:rPr lang="en-US" dirty="0" smtClean="0"/>
              <a:t>NCDs are the most frequent causes of death in most countries in the Americas, South-East Asia</a:t>
            </a:r>
          </a:p>
          <a:p>
            <a:pPr>
              <a:defRPr/>
            </a:pPr>
            <a:r>
              <a:rPr lang="en-US" dirty="0" smtClean="0"/>
              <a:t>and the Eastern Mediterranean and the Western </a:t>
            </a:r>
            <a:r>
              <a:rPr lang="en-US" dirty="0" err="1" smtClean="0"/>
              <a:t>Pacif</a:t>
            </a:r>
            <a:r>
              <a:rPr lang="en-US" dirty="0" smtClean="0"/>
              <a:t> c In the African Region, there are still more</a:t>
            </a:r>
          </a:p>
          <a:p>
            <a:pPr>
              <a:defRPr/>
            </a:pPr>
            <a:r>
              <a:rPr lang="en-US" dirty="0" smtClean="0"/>
              <a:t>deaths from infectious diseases than NCDs. Even there, however, the prevalence of NCDs is rising</a:t>
            </a:r>
          </a:p>
          <a:p>
            <a:pPr>
              <a:defRPr/>
            </a:pPr>
            <a:r>
              <a:rPr lang="en-US" dirty="0" smtClean="0"/>
              <a:t>rapidly and is projected to cause almost three-quarters as many deaths as communicable, maternal,</a:t>
            </a:r>
          </a:p>
          <a:p>
            <a:pPr>
              <a:defRPr/>
            </a:pPr>
            <a:r>
              <a:rPr lang="en-US" dirty="0" err="1" smtClean="0"/>
              <a:t>perinatal</a:t>
            </a:r>
            <a:r>
              <a:rPr lang="en-US" dirty="0" smtClean="0"/>
              <a:t>, and nutritional diseases by 2020, and to almost equal them as the most common causes</a:t>
            </a:r>
          </a:p>
          <a:p>
            <a:pPr>
              <a:defRPr/>
            </a:pPr>
            <a:r>
              <a:rPr lang="en-US" dirty="0" smtClean="0"/>
              <a:t>of death by 2030 (2).</a:t>
            </a:r>
          </a:p>
          <a:p>
            <a:pPr>
              <a:defRPr/>
            </a:pPr>
            <a:r>
              <a:rPr lang="en-US" dirty="0" smtClean="0"/>
              <a:t>WHO projections show that NCDs will be responsible for a </a:t>
            </a:r>
            <a:r>
              <a:rPr lang="en-US" dirty="0" err="1" smtClean="0"/>
              <a:t>signif</a:t>
            </a:r>
            <a:r>
              <a:rPr lang="en-US" dirty="0" smtClean="0"/>
              <a:t> </a:t>
            </a:r>
            <a:r>
              <a:rPr lang="en-US" dirty="0" err="1" smtClean="0"/>
              <a:t>cantly</a:t>
            </a:r>
            <a:r>
              <a:rPr lang="en-US" dirty="0" smtClean="0"/>
              <a:t> increased total number of deaths</a:t>
            </a:r>
          </a:p>
          <a:p>
            <a:pPr>
              <a:defRPr/>
            </a:pPr>
            <a:r>
              <a:rPr lang="en-US" dirty="0" smtClean="0"/>
              <a:t>in the next decade. NCD deaths are projected to increase by 15% globally between 2010 and 2020 (to</a:t>
            </a:r>
          </a:p>
          <a:p>
            <a:pPr>
              <a:defRPr/>
            </a:pPr>
            <a:r>
              <a:rPr lang="en-US" dirty="0" smtClean="0"/>
              <a:t>44 million deaths). The greatest increases will be in the WHO regions of Africa, South-East Asia and the</a:t>
            </a:r>
          </a:p>
          <a:p>
            <a:pPr>
              <a:defRPr/>
            </a:pPr>
            <a:r>
              <a:rPr lang="en-US" dirty="0" smtClean="0"/>
              <a:t>Eastern Mediterranean, where they will increase by over 20%. In contrast, for in the European Region,</a:t>
            </a:r>
          </a:p>
          <a:p>
            <a:pPr>
              <a:defRPr/>
            </a:pPr>
            <a:r>
              <a:rPr lang="en-US" dirty="0" smtClean="0"/>
              <a:t>WHO estimates there will be no increase. In the African Region, NCDs will cause around 3.9 million deaths</a:t>
            </a:r>
          </a:p>
          <a:p>
            <a:pPr>
              <a:defRPr/>
            </a:pPr>
            <a:r>
              <a:rPr lang="en-US" dirty="0" smtClean="0"/>
              <a:t>by 2020. The regions that are projected to have the greatest total number of NCD deaths in 2020 are South-</a:t>
            </a:r>
          </a:p>
          <a:p>
            <a:pPr>
              <a:defRPr/>
            </a:pPr>
            <a:r>
              <a:rPr lang="en-US" dirty="0" smtClean="0"/>
              <a:t>East Asia (10.4 million deaths) and the Western </a:t>
            </a:r>
            <a:r>
              <a:rPr lang="en-US" dirty="0" err="1" smtClean="0"/>
              <a:t>Pacif</a:t>
            </a:r>
            <a:r>
              <a:rPr lang="en-US" dirty="0" smtClean="0"/>
              <a:t> c (12.3 million deaths) (2).</a:t>
            </a:r>
          </a:p>
          <a:p>
            <a:pPr>
              <a:defRPr/>
            </a:pPr>
            <a:r>
              <a:rPr lang="en-US" dirty="0" smtClean="0"/>
              <a:t>With the exception of the African region, NCD mortality exceeds that of communicable, maternal,</a:t>
            </a:r>
          </a:p>
          <a:p>
            <a:pPr>
              <a:defRPr/>
            </a:pPr>
            <a:r>
              <a:rPr lang="en-US" dirty="0" err="1" smtClean="0"/>
              <a:t>perinatal</a:t>
            </a:r>
            <a:r>
              <a:rPr lang="en-US" dirty="0" smtClean="0"/>
              <a:t> and nutritional conditions combined. For men in the European Region, deaths from NCDs</a:t>
            </a:r>
          </a:p>
          <a:p>
            <a:pPr>
              <a:defRPr/>
            </a:pPr>
            <a:r>
              <a:rPr lang="en-US" dirty="0" smtClean="0"/>
              <a:t>are estimated to be 13 times higher than these other causes combined, and for men in the WHO</a:t>
            </a:r>
          </a:p>
          <a:p>
            <a:pPr>
              <a:defRPr/>
            </a:pPr>
            <a:r>
              <a:rPr lang="en-US" dirty="0" smtClean="0"/>
              <a:t>Western </a:t>
            </a:r>
            <a:r>
              <a:rPr lang="en-US" dirty="0" err="1" smtClean="0"/>
              <a:t>Pacif</a:t>
            </a:r>
            <a:r>
              <a:rPr lang="en-US" dirty="0" smtClean="0"/>
              <a:t> c Region, they are estimated to be eight times higher (Figure 1).</a:t>
            </a:r>
          </a:p>
          <a:p>
            <a:pPr>
              <a:defRPr/>
            </a:pPr>
            <a:r>
              <a:rPr lang="en-US" dirty="0" smtClean="0"/>
              <a:t>In 2008, the overall NCD age-standardized death rates in low- and middle-income countries were 756 per</a:t>
            </a:r>
          </a:p>
          <a:p>
            <a:pPr>
              <a:defRPr/>
            </a:pPr>
            <a:r>
              <a:rPr lang="en-US" dirty="0" smtClean="0"/>
              <a:t>100 000 for males and 565 per 100 000 for females – respectively 65% and 85% higher than for men and</a:t>
            </a:r>
          </a:p>
          <a:p>
            <a:pPr>
              <a:defRPr/>
            </a:pPr>
            <a:r>
              <a:rPr lang="en-US" dirty="0" smtClean="0"/>
              <a:t>women in high-income countries. Age-standardized male NCD mortality rates for all ages were highest</a:t>
            </a:r>
          </a:p>
          <a:p>
            <a:pPr>
              <a:defRPr/>
            </a:pPr>
            <a:r>
              <a:rPr lang="en-US" dirty="0" smtClean="0"/>
              <a:t>in the African Region for males (844 per 100 000) and for females (724 per 100 000).</a:t>
            </a:r>
          </a:p>
          <a:p>
            <a:pPr>
              <a:defRPr/>
            </a:pPr>
            <a:r>
              <a:rPr lang="en-US" dirty="0" err="1" smtClean="0"/>
              <a:t>cerebrovascular</a:t>
            </a:r>
            <a:r>
              <a:rPr lang="en-US" dirty="0" smtClean="0"/>
              <a:t> disease (3). These important </a:t>
            </a:r>
            <a:r>
              <a:rPr lang="en-US" dirty="0" err="1" smtClean="0"/>
              <a:t>behavioural</a:t>
            </a:r>
            <a:r>
              <a:rPr lang="en-US" dirty="0" smtClean="0"/>
              <a:t> risk factors of heart disease and stroke are</a:t>
            </a:r>
          </a:p>
          <a:p>
            <a:pPr>
              <a:defRPr/>
            </a:pPr>
            <a:r>
              <a:rPr lang="en-US" dirty="0" smtClean="0"/>
              <a:t>discussed in detail later in this chapter.</a:t>
            </a:r>
          </a:p>
          <a:p>
            <a:pPr>
              <a:defRPr/>
            </a:pPr>
            <a:r>
              <a:rPr lang="en-US" dirty="0" smtClean="0"/>
              <a:t>More than two thirds of all cancer deaths occur in low- and middle-income countries. Lung, breast,</a:t>
            </a:r>
          </a:p>
          <a:p>
            <a:pPr>
              <a:defRPr/>
            </a:pPr>
            <a:r>
              <a:rPr lang="en-US" dirty="0" smtClean="0"/>
              <a:t>colorectal, stomach and liver cancers cause the majority of cancer deaths. In high-income countries,</a:t>
            </a:r>
          </a:p>
          <a:p>
            <a:pPr>
              <a:defRPr/>
            </a:pPr>
            <a:r>
              <a:rPr lang="en-US" dirty="0" smtClean="0"/>
              <a:t>the leading causes of cancer deaths are lung cancer among men and breast cancer among women. In</a:t>
            </a:r>
          </a:p>
          <a:p>
            <a:pPr>
              <a:defRPr/>
            </a:pPr>
            <a:r>
              <a:rPr lang="en-US" dirty="0" smtClean="0"/>
              <a:t>low- and middle-income countries cancer levels vary according to the prevailing underlying risks.</a:t>
            </a:r>
          </a:p>
          <a:p>
            <a:pPr>
              <a:defRPr/>
            </a:pPr>
            <a:r>
              <a:rPr lang="en-US" dirty="0" smtClean="0"/>
              <a:t>In sub-Saharan Africa, for example, cervical cancer is the leading cause of cancer death among</a:t>
            </a:r>
          </a:p>
          <a:p>
            <a:pPr>
              <a:defRPr/>
            </a:pPr>
            <a:r>
              <a:rPr lang="en-US" dirty="0" smtClean="0"/>
              <a:t>women. Risk factors for cancer include the four shared </a:t>
            </a:r>
            <a:r>
              <a:rPr lang="en-US" dirty="0" err="1" smtClean="0"/>
              <a:t>behavioural</a:t>
            </a:r>
            <a:r>
              <a:rPr lang="en-US" dirty="0" smtClean="0"/>
              <a:t> factors (tobacco use, unhealthy</a:t>
            </a:r>
          </a:p>
          <a:p>
            <a:pPr>
              <a:defRPr/>
            </a:pPr>
            <a:r>
              <a:rPr lang="en-US" dirty="0" smtClean="0"/>
              <a:t>diet, physical inactivity and the harmful use of alcohol), but infections such as hepatitis B, hepatitis</a:t>
            </a:r>
          </a:p>
          <a:p>
            <a:pPr>
              <a:defRPr/>
            </a:pPr>
            <a:r>
              <a:rPr lang="fr-CH" dirty="0" smtClean="0"/>
              <a:t>C (</a:t>
            </a:r>
            <a:r>
              <a:rPr lang="fr-CH" dirty="0" err="1" smtClean="0"/>
              <a:t>liver</a:t>
            </a:r>
            <a:r>
              <a:rPr lang="fr-CH" dirty="0" smtClean="0"/>
              <a:t> cancer), </a:t>
            </a:r>
            <a:r>
              <a:rPr lang="fr-CH" dirty="0" err="1" smtClean="0"/>
              <a:t>human</a:t>
            </a:r>
            <a:r>
              <a:rPr lang="fr-CH" dirty="0" smtClean="0"/>
              <a:t> papillomavirus (HPV; cervical cancer) and </a:t>
            </a:r>
            <a:r>
              <a:rPr lang="fr-CH" i="1" dirty="0" err="1" smtClean="0"/>
              <a:t>Helicobacter</a:t>
            </a:r>
            <a:r>
              <a:rPr lang="fr-CH" i="1" dirty="0" smtClean="0"/>
              <a:t> </a:t>
            </a:r>
            <a:r>
              <a:rPr lang="fr-CH" i="1" dirty="0" err="1" smtClean="0"/>
              <a:t>pylori</a:t>
            </a:r>
            <a:r>
              <a:rPr lang="fr-CH" i="1" dirty="0" smtClean="0"/>
              <a:t> (</a:t>
            </a:r>
            <a:r>
              <a:rPr lang="fr-CH" i="1" dirty="0" err="1" smtClean="0"/>
              <a:t>stomach</a:t>
            </a:r>
            <a:endParaRPr lang="fr-CH" i="1" dirty="0" smtClean="0"/>
          </a:p>
          <a:p>
            <a:pPr>
              <a:defRPr/>
            </a:pPr>
            <a:r>
              <a:rPr lang="en-US" dirty="0" smtClean="0"/>
              <a:t>cancer) also cause up to 18% of cancer burden (4). In addition, cancers are also caused by radiation</a:t>
            </a:r>
          </a:p>
          <a:p>
            <a:pPr>
              <a:defRPr/>
            </a:pPr>
            <a:r>
              <a:rPr lang="en-US" dirty="0" smtClean="0"/>
              <a:t>and a variety of environmental and occupational exposures of varying importance, depending on the</a:t>
            </a:r>
          </a:p>
          <a:p>
            <a:pPr>
              <a:defRPr/>
            </a:pPr>
            <a:r>
              <a:rPr lang="en-US" dirty="0" err="1" smtClean="0"/>
              <a:t>specif</a:t>
            </a:r>
            <a:r>
              <a:rPr lang="en-US" dirty="0" smtClean="0"/>
              <a:t> c geographical region and cancer site.</a:t>
            </a:r>
          </a:p>
          <a:p>
            <a:pPr>
              <a:defRPr/>
            </a:pPr>
            <a:r>
              <a:rPr lang="en-US" dirty="0" smtClean="0"/>
              <a:t>Premature death is a major consideration when evaluating the impact of NCDs on a given population,</a:t>
            </a:r>
          </a:p>
          <a:p>
            <a:pPr>
              <a:defRPr/>
            </a:pPr>
            <a:r>
              <a:rPr lang="en-US" dirty="0" smtClean="0"/>
              <a:t>with approximately 44% of all NCD deaths occurring before the age of 70. In low- and </a:t>
            </a:r>
            <a:r>
              <a:rPr lang="en-US" dirty="0" err="1" smtClean="0"/>
              <a:t>middleincome</a:t>
            </a:r>
            <a:endParaRPr lang="en-US" dirty="0" smtClean="0"/>
          </a:p>
          <a:p>
            <a:pPr>
              <a:defRPr/>
            </a:pPr>
            <a:r>
              <a:rPr lang="en-US" dirty="0" smtClean="0"/>
              <a:t>countries, a higher proportion (48%) of all NCD deaths are estimated to occur in people</a:t>
            </a:r>
          </a:p>
          <a:p>
            <a:pPr>
              <a:defRPr/>
            </a:pPr>
            <a:r>
              <a:rPr lang="en-US" dirty="0" smtClean="0"/>
              <a:t>under the age of 70, compared with high-income countries (26%). The difference is even more</a:t>
            </a:r>
          </a:p>
          <a:p>
            <a:pPr>
              <a:defRPr/>
            </a:pPr>
            <a:r>
              <a:rPr lang="en-US" dirty="0" smtClean="0"/>
              <a:t>marked for NCD deaths in younger age ranges: in low- and middle-income countries, 29% of NCD</a:t>
            </a:r>
          </a:p>
          <a:p>
            <a:pPr>
              <a:defRPr/>
            </a:pPr>
            <a:r>
              <a:rPr lang="en-US" dirty="0" smtClean="0"/>
              <a:t>deaths occur among people under the age of 60, compared to 13% in high-income countries</a:t>
            </a:r>
          </a:p>
          <a:p>
            <a:pPr>
              <a:defRPr/>
            </a:pPr>
            <a:r>
              <a:rPr lang="en-US" dirty="0" smtClean="0"/>
              <a:t>Alwan A et al. Monitoring and surveillance of chronic </a:t>
            </a:r>
            <a:r>
              <a:rPr lang="en-US" dirty="0" err="1" smtClean="0"/>
              <a:t>noncommunicable</a:t>
            </a:r>
            <a:r>
              <a:rPr lang="en-US" dirty="0" smtClean="0"/>
              <a:t> diseases: progress and</a:t>
            </a:r>
          </a:p>
          <a:p>
            <a:pPr>
              <a:defRPr/>
            </a:pPr>
            <a:r>
              <a:rPr lang="en-US" dirty="0" smtClean="0"/>
              <a:t>capacity in high-burden countries. </a:t>
            </a:r>
            <a:r>
              <a:rPr lang="en-US" i="1" dirty="0" smtClean="0"/>
              <a:t>The Lancet, 2010, 376:1861–1868.</a:t>
            </a:r>
          </a:p>
          <a:p>
            <a:pPr>
              <a:defRPr/>
            </a:pPr>
            <a:r>
              <a:rPr lang="en-US" dirty="0" smtClean="0"/>
              <a:t>2) </a:t>
            </a:r>
            <a:r>
              <a:rPr lang="en-US" i="1" dirty="0" smtClean="0"/>
              <a:t>The global burden of disease: 2004 update. Geneva, World Health Organization, 2009.</a:t>
            </a:r>
          </a:p>
          <a:p>
            <a:pPr>
              <a:defRPr/>
            </a:pPr>
            <a:r>
              <a:rPr lang="en-US" dirty="0" smtClean="0"/>
              <a:t>3) </a:t>
            </a:r>
            <a:r>
              <a:rPr lang="en-US" i="1" dirty="0" smtClean="0"/>
              <a:t>Comparative </a:t>
            </a:r>
            <a:r>
              <a:rPr lang="en-US" i="1" dirty="0" err="1" smtClean="0"/>
              <a:t>quantifi</a:t>
            </a:r>
            <a:r>
              <a:rPr lang="en-US" i="1" dirty="0" smtClean="0"/>
              <a:t> </a:t>
            </a:r>
            <a:r>
              <a:rPr lang="en-US" i="1" dirty="0" err="1" smtClean="0"/>
              <a:t>cation</a:t>
            </a:r>
            <a:r>
              <a:rPr lang="en-US" i="1" dirty="0" smtClean="0"/>
              <a:t> of health risks: Global and regional burden of disease attributable to selected</a:t>
            </a:r>
          </a:p>
          <a:p>
            <a:pPr>
              <a:defRPr/>
            </a:pPr>
            <a:r>
              <a:rPr lang="en-US" i="1" dirty="0" smtClean="0"/>
              <a:t>major risk factors. Geneva, World Health Organization, 2004.</a:t>
            </a:r>
          </a:p>
          <a:p>
            <a:pPr>
              <a:defRPr/>
            </a:pPr>
            <a:r>
              <a:rPr lang="en-US" dirty="0" smtClean="0"/>
              <a:t>4) </a:t>
            </a:r>
            <a:r>
              <a:rPr lang="en-US" dirty="0" err="1" smtClean="0"/>
              <a:t>Parkin</a:t>
            </a:r>
            <a:r>
              <a:rPr lang="en-US" dirty="0" smtClean="0"/>
              <a:t> DM. The global health burden of infection-associated cancers in the year 2002. </a:t>
            </a:r>
            <a:r>
              <a:rPr lang="en-US" i="1" dirty="0" smtClean="0"/>
              <a:t>International</a:t>
            </a:r>
          </a:p>
          <a:p>
            <a:pPr>
              <a:defRPr/>
            </a:pPr>
            <a:r>
              <a:rPr lang="en-US" i="1" dirty="0" smtClean="0"/>
              <a:t>Journal of Cancer, 2006; 118:3030–3044</a:t>
            </a:r>
            <a:endParaRPr lang="fr-CH" dirty="0"/>
          </a:p>
        </p:txBody>
      </p:sp>
      <p:sp>
        <p:nvSpPr>
          <p:cNvPr id="69636" name="Espace réservé du numéro de diapositive 3"/>
          <p:cNvSpPr>
            <a:spLocks noGrp="1"/>
          </p:cNvSpPr>
          <p:nvPr>
            <p:ph type="sldNum" sz="quarter" idx="5"/>
          </p:nvPr>
        </p:nvSpPr>
        <p:spPr>
          <a:noFill/>
        </p:spPr>
        <p:txBody>
          <a:bodyPr/>
          <a:lstStyle/>
          <a:p>
            <a:fld id="{03591FDE-07EB-4266-AEBB-677718F9CF7D}" type="slidenum">
              <a:rPr lang="en-GB" smtClean="0">
                <a:latin typeface="Arial" pitchFamily="34" charset="0"/>
              </a:rPr>
              <a:pPr/>
              <a:t>82</a:t>
            </a:fld>
            <a:endParaRPr lang="en-GB" smtClean="0">
              <a:latin typeface="Arial" pitchFamily="34" charset="0"/>
            </a:endParaRPr>
          </a:p>
        </p:txBody>
      </p:sp>
      <p:sp>
        <p:nvSpPr>
          <p:cNvPr id="6" name="Espace réservé du pied de page 5"/>
          <p:cNvSpPr>
            <a:spLocks noGrp="1"/>
          </p:cNvSpPr>
          <p:nvPr>
            <p:ph type="ftr" sz="quarter" idx="10"/>
          </p:nvPr>
        </p:nvSpPr>
        <p:spPr/>
        <p:txBody>
          <a:bodyPr/>
          <a:lstStyle/>
          <a:p>
            <a:r>
              <a:rPr lang="en-US" smtClean="0"/>
              <a:t>IUMSP- August 2013</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pPr defTabSz="922038"/>
            <a:fld id="{7F848F5D-D133-4C4F-B3CE-044FEFE41497}" type="slidenum">
              <a:rPr lang="en-GB" smtClean="0">
                <a:latin typeface="Arial" pitchFamily="34" charset="0"/>
              </a:rPr>
              <a:pPr defTabSz="922038"/>
              <a:t>8</a:t>
            </a:fld>
            <a:endParaRPr lang="en-GB" dirty="0" smtClean="0">
              <a:latin typeface="Arial" pitchFamily="34" charset="0"/>
            </a:endParaRPr>
          </a:p>
        </p:txBody>
      </p:sp>
      <p:sp>
        <p:nvSpPr>
          <p:cNvPr id="227331" name="Rectangle 2"/>
          <p:cNvSpPr>
            <a:spLocks noGrp="1" noRot="1" noChangeAspect="1" noChangeArrowheads="1" noTextEdit="1"/>
          </p:cNvSpPr>
          <p:nvPr>
            <p:ph type="sldImg"/>
          </p:nvPr>
        </p:nvSpPr>
        <p:spPr>
          <a:xfrm>
            <a:off x="958850" y="769938"/>
            <a:ext cx="4913313" cy="3686175"/>
          </a:xfrm>
          <a:ln/>
        </p:spPr>
      </p:sp>
      <p:sp>
        <p:nvSpPr>
          <p:cNvPr id="227332" name="Rectangle 3"/>
          <p:cNvSpPr>
            <a:spLocks noGrp="1" noChangeArrowheads="1"/>
          </p:cNvSpPr>
          <p:nvPr>
            <p:ph type="body" idx="1"/>
          </p:nvPr>
        </p:nvSpPr>
        <p:spPr>
          <a:xfrm>
            <a:off x="920750" y="4684713"/>
            <a:ext cx="4992688" cy="4527550"/>
          </a:xfrm>
          <a:noFill/>
          <a:ln/>
        </p:spPr>
        <p:txBody>
          <a:bodyPr lIns="91402" tIns="45702" rIns="91402" bIns="45702"/>
          <a:lstStyle/>
          <a:p>
            <a:pPr eaLnBrk="1" hangingPunct="1"/>
            <a:endParaRPr lang="fr-FR" smtClean="0">
              <a:latin typeface="Arial" pitchFamily="34" charset="0"/>
            </a:endParaRPr>
          </a:p>
        </p:txBody>
      </p:sp>
      <p:sp>
        <p:nvSpPr>
          <p:cNvPr id="5" name="Espace réservé du pied de page 4"/>
          <p:cNvSpPr>
            <a:spLocks noGrp="1"/>
          </p:cNvSpPr>
          <p:nvPr>
            <p:ph type="ftr" sz="quarter" idx="10"/>
          </p:nvPr>
        </p:nvSpPr>
        <p:spPr/>
        <p:txBody>
          <a:bodyPr/>
          <a:lstStyle/>
          <a:p>
            <a:r>
              <a:rPr lang="en-US" smtClean="0"/>
              <a:t>IUMSP- August 2013</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8E0D18C6-FC05-418D-8FDE-742755C99FDC}" type="slidenum">
              <a:rPr lang="en-US" smtClean="0"/>
              <a:pPr/>
              <a:t>83</a:t>
            </a:fld>
            <a:endParaRPr lang="en-US"/>
          </a:p>
        </p:txBody>
      </p:sp>
      <p:sp>
        <p:nvSpPr>
          <p:cNvPr id="6" name="Espace réservé du pied de page 5"/>
          <p:cNvSpPr>
            <a:spLocks noGrp="1"/>
          </p:cNvSpPr>
          <p:nvPr>
            <p:ph type="ftr" sz="quarter" idx="11"/>
          </p:nvPr>
        </p:nvSpPr>
        <p:spPr/>
        <p:txBody>
          <a:bodyPr/>
          <a:lstStyle/>
          <a:p>
            <a:r>
              <a:rPr lang="en-US" smtClean="0"/>
              <a:t>IUMSP- August 2013</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32500" lnSpcReduction="20000"/>
          </a:bodyPr>
          <a:lstStyle/>
          <a:p>
            <a:r>
              <a:rPr lang="en-US" b="1" dirty="0" smtClean="0"/>
              <a:t>Global, regional, and national age–sex specific all-cause and</a:t>
            </a:r>
          </a:p>
          <a:p>
            <a:r>
              <a:rPr lang="en-US" b="1" dirty="0" smtClean="0"/>
              <a:t>cause-</a:t>
            </a:r>
            <a:r>
              <a:rPr lang="en-US" b="1" dirty="0" err="1" smtClean="0"/>
              <a:t>specifi</a:t>
            </a:r>
            <a:r>
              <a:rPr lang="en-US" b="1" dirty="0" smtClean="0"/>
              <a:t> c mortality for 240 causes of death, 1990–2013:</a:t>
            </a:r>
          </a:p>
          <a:p>
            <a:r>
              <a:rPr lang="en-US" b="1" dirty="0" smtClean="0"/>
              <a:t>a systematic analysis for the Global Burden of Disease</a:t>
            </a:r>
          </a:p>
          <a:p>
            <a:r>
              <a:rPr lang="fr-FR" b="1" dirty="0" err="1" smtClean="0"/>
              <a:t>Study</a:t>
            </a:r>
            <a:r>
              <a:rPr lang="fr-FR" b="1" dirty="0" smtClean="0"/>
              <a:t> 2013</a:t>
            </a:r>
          </a:p>
          <a:p>
            <a:r>
              <a:rPr lang="en-US" i="1" dirty="0" smtClean="0"/>
              <a:t>GBD 2013 Mortality and Causes of Death Collaborators*</a:t>
            </a:r>
          </a:p>
          <a:p>
            <a:r>
              <a:rPr lang="fr-FR" b="1" dirty="0" err="1" smtClean="0"/>
              <a:t>Summary</a:t>
            </a:r>
            <a:endParaRPr lang="fr-FR" b="1" dirty="0" smtClean="0"/>
          </a:p>
          <a:p>
            <a:r>
              <a:rPr lang="en-US" b="1" dirty="0" smtClean="0"/>
              <a:t>Background Up-to-date evidence on levels and trends for age-sex-</a:t>
            </a:r>
            <a:r>
              <a:rPr lang="en-US" b="1" dirty="0" err="1" smtClean="0"/>
              <a:t>specifi</a:t>
            </a:r>
            <a:r>
              <a:rPr lang="en-US" b="1" dirty="0" smtClean="0"/>
              <a:t> c all-cause and cause-</a:t>
            </a:r>
            <a:r>
              <a:rPr lang="en-US" b="1" dirty="0" err="1" smtClean="0"/>
              <a:t>specifi</a:t>
            </a:r>
            <a:r>
              <a:rPr lang="en-US" b="1" dirty="0" smtClean="0"/>
              <a:t> c mortality is</a:t>
            </a:r>
          </a:p>
          <a:p>
            <a:r>
              <a:rPr lang="en-US" b="1" dirty="0" smtClean="0"/>
              <a:t>essential for the formation of global, regional, and national health policies. In the Global Burden of Disease Study</a:t>
            </a:r>
          </a:p>
          <a:p>
            <a:r>
              <a:rPr lang="en-US" b="1" dirty="0" smtClean="0"/>
              <a:t>2013 (GBD 2013) we estimated yearly deaths for 188 countries between 1990, and 2013. We used the results to assess</a:t>
            </a:r>
          </a:p>
          <a:p>
            <a:r>
              <a:rPr lang="en-US" b="1" dirty="0" smtClean="0"/>
              <a:t>whether there is epidemiological convergence across countries.</a:t>
            </a:r>
          </a:p>
          <a:p>
            <a:r>
              <a:rPr lang="en-US" b="1" dirty="0" smtClean="0"/>
              <a:t>Methods We estimated age-sex-</a:t>
            </a:r>
            <a:r>
              <a:rPr lang="en-US" b="1" dirty="0" err="1" smtClean="0"/>
              <a:t>specifi</a:t>
            </a:r>
            <a:r>
              <a:rPr lang="en-US" b="1" dirty="0" smtClean="0"/>
              <a:t> c all-cause mortality using the GBD 2010 methods with some </a:t>
            </a:r>
            <a:r>
              <a:rPr lang="en-US" b="1" dirty="0" err="1" smtClean="0"/>
              <a:t>refi</a:t>
            </a:r>
            <a:r>
              <a:rPr lang="en-US" b="1" dirty="0" smtClean="0"/>
              <a:t> </a:t>
            </a:r>
            <a:r>
              <a:rPr lang="en-US" b="1" dirty="0" err="1" smtClean="0"/>
              <a:t>nements</a:t>
            </a:r>
            <a:r>
              <a:rPr lang="en-US" b="1" dirty="0" smtClean="0"/>
              <a:t> to improve</a:t>
            </a:r>
          </a:p>
          <a:p>
            <a:r>
              <a:rPr lang="en-US" b="1" dirty="0" smtClean="0"/>
              <a:t>accuracy applied to an updated database of vital registration, survey, and census data. We generally estimated cause of</a:t>
            </a:r>
          </a:p>
          <a:p>
            <a:r>
              <a:rPr lang="en-US" b="1" dirty="0" smtClean="0"/>
              <a:t>death as in the GBD 2010. Key improvements included the addition of more recent vital registration data for 72 countries,</a:t>
            </a:r>
          </a:p>
          <a:p>
            <a:r>
              <a:rPr lang="en-US" b="1" dirty="0" smtClean="0"/>
              <a:t>an updated verbal autopsy literature review, two new and detailed data systems for China, and more detail for Mexico, UK,</a:t>
            </a:r>
          </a:p>
          <a:p>
            <a:r>
              <a:rPr lang="en-US" b="1" dirty="0" smtClean="0"/>
              <a:t>Turkey, and Russia. We improved statistical models for garbage code redistribution. We used six diff </a:t>
            </a:r>
            <a:r>
              <a:rPr lang="en-US" b="1" dirty="0" err="1" smtClean="0"/>
              <a:t>erent</a:t>
            </a:r>
            <a:r>
              <a:rPr lang="en-US" b="1" dirty="0" smtClean="0"/>
              <a:t> </a:t>
            </a:r>
            <a:r>
              <a:rPr lang="en-US" b="1" dirty="0" err="1" smtClean="0"/>
              <a:t>modelling</a:t>
            </a:r>
            <a:endParaRPr lang="en-US" b="1" dirty="0" smtClean="0"/>
          </a:p>
          <a:p>
            <a:r>
              <a:rPr lang="en-US" b="1" dirty="0" smtClean="0"/>
              <a:t>strategies across the 240 causes; cause of death ensemble </a:t>
            </a:r>
            <a:r>
              <a:rPr lang="en-US" b="1" dirty="0" err="1" smtClean="0"/>
              <a:t>modelling</a:t>
            </a:r>
            <a:r>
              <a:rPr lang="en-US" b="1" dirty="0" smtClean="0"/>
              <a:t> (</a:t>
            </a:r>
            <a:r>
              <a:rPr lang="en-US" b="1" dirty="0" err="1" smtClean="0"/>
              <a:t>CODEm</a:t>
            </a:r>
            <a:r>
              <a:rPr lang="en-US" b="1" dirty="0" smtClean="0"/>
              <a:t>) was the dominant strategy for causes with</a:t>
            </a:r>
          </a:p>
          <a:p>
            <a:r>
              <a:rPr lang="en-US" b="1" dirty="0" err="1" smtClean="0"/>
              <a:t>suffi</a:t>
            </a:r>
            <a:r>
              <a:rPr lang="en-US" b="1" dirty="0" smtClean="0"/>
              <a:t> </a:t>
            </a:r>
            <a:r>
              <a:rPr lang="en-US" b="1" dirty="0" err="1" smtClean="0"/>
              <a:t>cient</a:t>
            </a:r>
            <a:r>
              <a:rPr lang="en-US" b="1" dirty="0" smtClean="0"/>
              <a:t> information. Trends for Alzheimer’s disease and other dementias were informed by meta-regression of</a:t>
            </a:r>
          </a:p>
          <a:p>
            <a:r>
              <a:rPr lang="en-US" b="1" dirty="0" smtClean="0"/>
              <a:t>prevalence studies. For pathogen-</a:t>
            </a:r>
            <a:r>
              <a:rPr lang="en-US" b="1" dirty="0" err="1" smtClean="0"/>
              <a:t>specifi</a:t>
            </a:r>
            <a:r>
              <a:rPr lang="en-US" b="1" dirty="0" smtClean="0"/>
              <a:t> c causes of </a:t>
            </a:r>
            <a:r>
              <a:rPr lang="en-US" b="1" dirty="0" err="1" smtClean="0"/>
              <a:t>diarrhoea</a:t>
            </a:r>
            <a:r>
              <a:rPr lang="en-US" b="1" dirty="0" smtClean="0"/>
              <a:t> and lower respiratory infections we used a counterfactual</a:t>
            </a:r>
          </a:p>
          <a:p>
            <a:r>
              <a:rPr lang="en-US" b="1" dirty="0" smtClean="0"/>
              <a:t>approach. We computed two measures of convergence (inequality) across countries: the average relative diff </a:t>
            </a:r>
            <a:r>
              <a:rPr lang="en-US" b="1" dirty="0" err="1" smtClean="0"/>
              <a:t>erence</a:t>
            </a:r>
            <a:r>
              <a:rPr lang="en-US" b="1" dirty="0" smtClean="0"/>
              <a:t> across</a:t>
            </a:r>
          </a:p>
          <a:p>
            <a:r>
              <a:rPr lang="en-US" b="1" dirty="0" smtClean="0"/>
              <a:t>all pairs of countries (</a:t>
            </a:r>
            <a:r>
              <a:rPr lang="en-US" b="1" dirty="0" err="1" smtClean="0"/>
              <a:t>Gini</a:t>
            </a:r>
            <a:r>
              <a:rPr lang="en-US" b="1" dirty="0" smtClean="0"/>
              <a:t> </a:t>
            </a:r>
            <a:r>
              <a:rPr lang="en-US" b="1" dirty="0" err="1" smtClean="0"/>
              <a:t>coeffi</a:t>
            </a:r>
            <a:r>
              <a:rPr lang="en-US" b="1" dirty="0" smtClean="0"/>
              <a:t> </a:t>
            </a:r>
            <a:r>
              <a:rPr lang="en-US" b="1" dirty="0" err="1" smtClean="0"/>
              <a:t>cient</a:t>
            </a:r>
            <a:r>
              <a:rPr lang="en-US" b="1" dirty="0" smtClean="0"/>
              <a:t>) and the average absolute diff </a:t>
            </a:r>
            <a:r>
              <a:rPr lang="en-US" b="1" dirty="0" err="1" smtClean="0"/>
              <a:t>erence</a:t>
            </a:r>
            <a:r>
              <a:rPr lang="en-US" b="1" dirty="0" smtClean="0"/>
              <a:t> across countries. To </a:t>
            </a:r>
            <a:r>
              <a:rPr lang="en-US" b="1" dirty="0" err="1" smtClean="0"/>
              <a:t>summarise</a:t>
            </a:r>
            <a:r>
              <a:rPr lang="en-US" b="1" dirty="0" smtClean="0"/>
              <a:t> broad </a:t>
            </a:r>
            <a:r>
              <a:rPr lang="en-US" b="1" dirty="0" err="1" smtClean="0"/>
              <a:t>fi</a:t>
            </a:r>
            <a:r>
              <a:rPr lang="en-US" b="1" dirty="0" smtClean="0"/>
              <a:t> </a:t>
            </a:r>
            <a:r>
              <a:rPr lang="en-US" b="1" dirty="0" err="1" smtClean="0"/>
              <a:t>ndings</a:t>
            </a:r>
            <a:r>
              <a:rPr lang="en-US" b="1" dirty="0" smtClean="0"/>
              <a:t>,</a:t>
            </a:r>
          </a:p>
          <a:p>
            <a:r>
              <a:rPr lang="en-US" b="1" dirty="0" smtClean="0"/>
              <a:t>we used multiple decrement life-tables to decompose probabilities of death from birth to exact age 15 years, from exact age</a:t>
            </a:r>
          </a:p>
          <a:p>
            <a:r>
              <a:rPr lang="en-US" b="1" dirty="0" smtClean="0"/>
              <a:t>15 years to exact age 50 years, and from exact age 50 years to exact age 75 years, and life expectancy at birth into major</a:t>
            </a:r>
          </a:p>
          <a:p>
            <a:r>
              <a:rPr lang="en-US" b="1" dirty="0" smtClean="0"/>
              <a:t>causes. For all quantities reported, we computed 95% uncertainty intervals (UIs). We constrained cause-</a:t>
            </a:r>
            <a:r>
              <a:rPr lang="en-US" b="1" dirty="0" err="1" smtClean="0"/>
              <a:t>specifi</a:t>
            </a:r>
            <a:r>
              <a:rPr lang="en-US" b="1" dirty="0" smtClean="0"/>
              <a:t> c fractions</a:t>
            </a:r>
          </a:p>
          <a:p>
            <a:r>
              <a:rPr lang="en-US" b="1" dirty="0" smtClean="0"/>
              <a:t>within each age-sex-country-year group to sum to all-cause mortality based on draws from the uncertainty distributions.</a:t>
            </a:r>
          </a:p>
          <a:p>
            <a:r>
              <a:rPr lang="en-US" b="1" dirty="0" smtClean="0"/>
              <a:t>Findings Global life expectancy for both sexes increased from 65·3 years (UI 65·0–65·6) in 1990, to 71·5 years</a:t>
            </a:r>
          </a:p>
          <a:p>
            <a:r>
              <a:rPr lang="en-US" b="1" dirty="0" smtClean="0"/>
              <a:t>(UI 71·0–71·9) in 2013, while the number of deaths increased from 47·5 million (UI 46·8–48·2) to 54·9 million</a:t>
            </a:r>
          </a:p>
          <a:p>
            <a:r>
              <a:rPr lang="en-US" b="1" dirty="0" smtClean="0"/>
              <a:t>(UI 53·6–56·3) over the same interval. Global progress masked variation by age and sex: for children, average absolute</a:t>
            </a:r>
          </a:p>
          <a:p>
            <a:r>
              <a:rPr lang="en-US" b="1" dirty="0" smtClean="0"/>
              <a:t>diff </a:t>
            </a:r>
            <a:r>
              <a:rPr lang="en-US" b="1" dirty="0" err="1" smtClean="0"/>
              <a:t>erences</a:t>
            </a:r>
            <a:r>
              <a:rPr lang="en-US" b="1" dirty="0" smtClean="0"/>
              <a:t> between countries decreased but relative diff </a:t>
            </a:r>
            <a:r>
              <a:rPr lang="en-US" b="1" dirty="0" err="1" smtClean="0"/>
              <a:t>erences</a:t>
            </a:r>
            <a:r>
              <a:rPr lang="en-US" b="1" dirty="0" smtClean="0"/>
              <a:t> increased. For women aged 25–39 years and older than</a:t>
            </a:r>
          </a:p>
          <a:p>
            <a:r>
              <a:rPr lang="en-US" b="1" dirty="0" smtClean="0"/>
              <a:t>75 years and for men aged 20–49 years and 65 years and older, both absolute and relative diff </a:t>
            </a:r>
            <a:r>
              <a:rPr lang="en-US" b="1" dirty="0" err="1" smtClean="0"/>
              <a:t>erences</a:t>
            </a:r>
            <a:r>
              <a:rPr lang="en-US" b="1" dirty="0" smtClean="0"/>
              <a:t> increased.</a:t>
            </a:r>
          </a:p>
          <a:p>
            <a:r>
              <a:rPr lang="en-US" b="1" dirty="0" smtClean="0"/>
              <a:t>Decomposition of global and regional life expectancy showed the prominent role of reductions in age-</a:t>
            </a:r>
            <a:r>
              <a:rPr lang="en-US" b="1" dirty="0" err="1" smtClean="0"/>
              <a:t>standardised</a:t>
            </a:r>
            <a:r>
              <a:rPr lang="en-US" b="1" dirty="0" smtClean="0"/>
              <a:t> death</a:t>
            </a:r>
          </a:p>
          <a:p>
            <a:r>
              <a:rPr lang="en-US" b="1" dirty="0" smtClean="0"/>
              <a:t>rates for cardiovascular diseases and cancers in high-income regions, and reductions in child deaths from </a:t>
            </a:r>
            <a:r>
              <a:rPr lang="en-US" b="1" dirty="0" err="1" smtClean="0"/>
              <a:t>diarrhoea</a:t>
            </a:r>
            <a:r>
              <a:rPr lang="en-US" b="1" dirty="0" smtClean="0"/>
              <a:t>,</a:t>
            </a:r>
          </a:p>
          <a:p>
            <a:r>
              <a:rPr lang="en-US" b="1" dirty="0" smtClean="0"/>
              <a:t>lower respiratory infections, and neonatal causes in low-income regions. HIV/AIDS reduced life expectancy in southern</a:t>
            </a:r>
          </a:p>
          <a:p>
            <a:r>
              <a:rPr lang="en-US" b="1" dirty="0" smtClean="0"/>
              <a:t>sub-Saharan Africa. For most communicable causes of death both numbers of deaths and age-</a:t>
            </a:r>
            <a:r>
              <a:rPr lang="en-US" b="1" dirty="0" err="1" smtClean="0"/>
              <a:t>standardised</a:t>
            </a:r>
            <a:r>
              <a:rPr lang="en-US" b="1" dirty="0" smtClean="0"/>
              <a:t> death rates fell</a:t>
            </a:r>
          </a:p>
          <a:p>
            <a:r>
              <a:rPr lang="en-US" b="1" dirty="0" smtClean="0"/>
              <a:t>whereas for most non-communicable causes, demographic shifts have increased numbers of deaths but decreased </a:t>
            </a:r>
            <a:r>
              <a:rPr lang="en-US" b="1" dirty="0" err="1" smtClean="0"/>
              <a:t>agestandardised</a:t>
            </a:r>
            <a:endParaRPr lang="en-US" b="1" dirty="0" smtClean="0"/>
          </a:p>
          <a:p>
            <a:r>
              <a:rPr lang="en-US" b="1" dirty="0" smtClean="0"/>
              <a:t>death rates. Global deaths from injury increased by 10·7%, from 4·3 million deaths in 1990 to 4·8 million in</a:t>
            </a:r>
          </a:p>
          <a:p>
            <a:r>
              <a:rPr lang="en-US" b="1" dirty="0" smtClean="0"/>
              <a:t>2013; but age-</a:t>
            </a:r>
            <a:r>
              <a:rPr lang="en-US" b="1" dirty="0" err="1" smtClean="0"/>
              <a:t>standardised</a:t>
            </a:r>
            <a:r>
              <a:rPr lang="en-US" b="1" dirty="0" smtClean="0"/>
              <a:t> rates declined over the same period by 21%. For some causes of more than 100 000 deaths per</a:t>
            </a:r>
          </a:p>
          <a:p>
            <a:r>
              <a:rPr lang="en-US" b="1" dirty="0" smtClean="0"/>
              <a:t>year in 2013, age-</a:t>
            </a:r>
            <a:r>
              <a:rPr lang="en-US" b="1" dirty="0" err="1" smtClean="0"/>
              <a:t>standardised</a:t>
            </a:r>
            <a:r>
              <a:rPr lang="en-US" b="1" dirty="0" smtClean="0"/>
              <a:t> death rates increased between 1990 and 2013, including HIV/AIDS, pancreatic cancer, </a:t>
            </a:r>
            <a:r>
              <a:rPr lang="en-US" b="1" dirty="0" err="1" smtClean="0"/>
              <a:t>atrial</a:t>
            </a:r>
            <a:endParaRPr lang="en-US" b="1" dirty="0" smtClean="0"/>
          </a:p>
          <a:p>
            <a:r>
              <a:rPr lang="fr-FR" b="1" dirty="0" smtClean="0"/>
              <a:t>fi </a:t>
            </a:r>
            <a:r>
              <a:rPr lang="fr-FR" b="1" dirty="0" err="1" smtClean="0"/>
              <a:t>brillation</a:t>
            </a:r>
            <a:r>
              <a:rPr lang="fr-FR" b="1" dirty="0" smtClean="0"/>
              <a:t> and </a:t>
            </a:r>
            <a:r>
              <a:rPr lang="fr-FR" b="1" dirty="0" err="1" smtClean="0"/>
              <a:t>fl</a:t>
            </a:r>
            <a:r>
              <a:rPr lang="fr-FR" b="1" dirty="0" smtClean="0"/>
              <a:t> </a:t>
            </a:r>
            <a:r>
              <a:rPr lang="fr-FR" b="1" dirty="0" err="1" smtClean="0"/>
              <a:t>utter</a:t>
            </a:r>
            <a:r>
              <a:rPr lang="fr-FR" b="1" dirty="0" smtClean="0"/>
              <a:t>, </a:t>
            </a:r>
            <a:r>
              <a:rPr lang="fr-FR" b="1" dirty="0" err="1" smtClean="0"/>
              <a:t>drug</a:t>
            </a:r>
            <a:r>
              <a:rPr lang="fr-FR" b="1" dirty="0" smtClean="0"/>
              <a:t> use </a:t>
            </a:r>
            <a:r>
              <a:rPr lang="fr-FR" b="1" dirty="0" err="1" smtClean="0"/>
              <a:t>disorders</a:t>
            </a:r>
            <a:r>
              <a:rPr lang="fr-FR" b="1" dirty="0" smtClean="0"/>
              <a:t>, </a:t>
            </a:r>
            <a:r>
              <a:rPr lang="fr-FR" b="1" dirty="0" err="1" smtClean="0"/>
              <a:t>diabetes</a:t>
            </a:r>
            <a:r>
              <a:rPr lang="fr-FR" b="1" dirty="0" smtClean="0"/>
              <a:t>, </a:t>
            </a:r>
            <a:r>
              <a:rPr lang="fr-FR" b="1" dirty="0" err="1" smtClean="0"/>
              <a:t>chronic</a:t>
            </a:r>
            <a:r>
              <a:rPr lang="fr-FR" b="1" dirty="0" smtClean="0"/>
              <a:t> </a:t>
            </a:r>
            <a:r>
              <a:rPr lang="fr-FR" b="1" dirty="0" err="1" smtClean="0"/>
              <a:t>kidney</a:t>
            </a:r>
            <a:r>
              <a:rPr lang="fr-FR" b="1" dirty="0" smtClean="0"/>
              <a:t> </a:t>
            </a:r>
            <a:r>
              <a:rPr lang="fr-FR" b="1" dirty="0" err="1" smtClean="0"/>
              <a:t>disease</a:t>
            </a:r>
            <a:r>
              <a:rPr lang="fr-FR" b="1" dirty="0" smtClean="0"/>
              <a:t>, and </a:t>
            </a:r>
            <a:r>
              <a:rPr lang="fr-FR" b="1" dirty="0" err="1" smtClean="0"/>
              <a:t>sickle</a:t>
            </a:r>
            <a:r>
              <a:rPr lang="fr-FR" b="1" dirty="0" smtClean="0"/>
              <a:t>-</a:t>
            </a:r>
            <a:r>
              <a:rPr lang="fr-FR" b="1" dirty="0" err="1" smtClean="0"/>
              <a:t>cell</a:t>
            </a:r>
            <a:r>
              <a:rPr lang="fr-FR" b="1" dirty="0" smtClean="0"/>
              <a:t> </a:t>
            </a:r>
            <a:r>
              <a:rPr lang="fr-FR" b="1" dirty="0" err="1" smtClean="0"/>
              <a:t>anaemias</a:t>
            </a:r>
            <a:r>
              <a:rPr lang="fr-FR" b="1" dirty="0" smtClean="0"/>
              <a:t>. </a:t>
            </a:r>
            <a:r>
              <a:rPr lang="fr-FR" b="1" dirty="0" err="1" smtClean="0"/>
              <a:t>Diarrhoeal</a:t>
            </a:r>
            <a:r>
              <a:rPr lang="fr-FR" b="1" dirty="0" smtClean="0"/>
              <a:t> </a:t>
            </a:r>
            <a:r>
              <a:rPr lang="fr-FR" b="1" dirty="0" err="1" smtClean="0"/>
              <a:t>diseases</a:t>
            </a:r>
            <a:r>
              <a:rPr lang="fr-FR" b="1" dirty="0" smtClean="0"/>
              <a:t>,</a:t>
            </a:r>
          </a:p>
          <a:p>
            <a:r>
              <a:rPr lang="en-US" b="1" dirty="0" smtClean="0"/>
              <a:t>lower respiratory infections, neonatal causes, and malaria are still in the top </a:t>
            </a:r>
            <a:r>
              <a:rPr lang="en-US" b="1" dirty="0" err="1" smtClean="0"/>
              <a:t>fi</a:t>
            </a:r>
            <a:r>
              <a:rPr lang="en-US" b="1" dirty="0" smtClean="0"/>
              <a:t> </a:t>
            </a:r>
            <a:r>
              <a:rPr lang="en-US" b="1" dirty="0" err="1" smtClean="0"/>
              <a:t>ve</a:t>
            </a:r>
            <a:r>
              <a:rPr lang="en-US" b="1" dirty="0" smtClean="0"/>
              <a:t> causes of death in children younger than</a:t>
            </a:r>
          </a:p>
          <a:p>
            <a:r>
              <a:rPr lang="en-US" b="1" dirty="0" smtClean="0"/>
              <a:t>5 years. The most important pathogens are rotavirus for </a:t>
            </a:r>
            <a:r>
              <a:rPr lang="en-US" b="1" dirty="0" err="1" smtClean="0"/>
              <a:t>diarrhoea</a:t>
            </a:r>
            <a:r>
              <a:rPr lang="en-US" b="1" dirty="0" smtClean="0"/>
              <a:t> and </a:t>
            </a:r>
            <a:r>
              <a:rPr lang="en-US" b="1" dirty="0" err="1" smtClean="0"/>
              <a:t>pneumococcus</a:t>
            </a:r>
            <a:r>
              <a:rPr lang="en-US" b="1" dirty="0" smtClean="0"/>
              <a:t> for lower respiratory infections.</a:t>
            </a:r>
          </a:p>
          <a:p>
            <a:r>
              <a:rPr lang="en-US" b="1" dirty="0" smtClean="0"/>
              <a:t>Country-</a:t>
            </a:r>
            <a:r>
              <a:rPr lang="en-US" b="1" dirty="0" err="1" smtClean="0"/>
              <a:t>specifi</a:t>
            </a:r>
            <a:r>
              <a:rPr lang="en-US" b="1" dirty="0" smtClean="0"/>
              <a:t> c probabilities of death over three phases of life were substantially varied between and within regions.</a:t>
            </a:r>
          </a:p>
          <a:p>
            <a:r>
              <a:rPr lang="en-US" b="1" dirty="0" smtClean="0"/>
              <a:t>Interpretation For most countries, the general pattern of reductions in age-sex </a:t>
            </a:r>
            <a:r>
              <a:rPr lang="en-US" b="1" dirty="0" err="1" smtClean="0"/>
              <a:t>specifi</a:t>
            </a:r>
            <a:r>
              <a:rPr lang="en-US" b="1" dirty="0" smtClean="0"/>
              <a:t> c mortality has been associated</a:t>
            </a:r>
          </a:p>
          <a:p>
            <a:r>
              <a:rPr lang="en-US" b="1" dirty="0" smtClean="0"/>
              <a:t>with a progressive shift towards a larger share of the remaining deaths caused by non-communicable disease and</a:t>
            </a:r>
          </a:p>
          <a:p>
            <a:r>
              <a:rPr lang="en-US" b="1" dirty="0" smtClean="0"/>
              <a:t>injuries. Assessing epidemiological convergence across countries depends on whether an absolute or relative measure</a:t>
            </a:r>
          </a:p>
          <a:p>
            <a:r>
              <a:rPr lang="en-US" b="1" dirty="0" smtClean="0"/>
              <a:t>of inequality is used. Nevertheless, age-</a:t>
            </a:r>
            <a:r>
              <a:rPr lang="en-US" b="1" dirty="0" err="1" smtClean="0"/>
              <a:t>standardised</a:t>
            </a:r>
            <a:r>
              <a:rPr lang="en-US" b="1" dirty="0" smtClean="0"/>
              <a:t> death rates for seven substantial causes are increasing, suggesting</a:t>
            </a:r>
          </a:p>
          <a:p>
            <a:r>
              <a:rPr lang="en-US" b="1" dirty="0" smtClean="0"/>
              <a:t>the potential for reversals in some countries. Important gaps exist in the empirical data for cause of death estimates</a:t>
            </a:r>
          </a:p>
          <a:p>
            <a:r>
              <a:rPr lang="en-US" b="1" dirty="0" smtClean="0"/>
              <a:t>for some countries; for example, no national data for India are available for the past decade.</a:t>
            </a:r>
          </a:p>
          <a:p>
            <a:r>
              <a:rPr lang="en-US" b="1" dirty="0" smtClean="0"/>
              <a:t>Funding Bill &amp; Melinda Gates Foundation.</a:t>
            </a:r>
          </a:p>
          <a:p>
            <a:r>
              <a:rPr lang="fr-FR" dirty="0" err="1" smtClean="0"/>
              <a:t>Published</a:t>
            </a:r>
            <a:r>
              <a:rPr lang="fr-FR" dirty="0" smtClean="0"/>
              <a:t> </a:t>
            </a:r>
            <a:r>
              <a:rPr lang="fr-FR" b="1" dirty="0" smtClean="0"/>
              <a:t>Online</a:t>
            </a:r>
          </a:p>
          <a:p>
            <a:r>
              <a:rPr lang="fr-FR" dirty="0" err="1" smtClean="0"/>
              <a:t>December</a:t>
            </a:r>
            <a:r>
              <a:rPr lang="fr-FR" dirty="0" smtClean="0"/>
              <a:t> 18, 2014</a:t>
            </a:r>
          </a:p>
          <a:p>
            <a:r>
              <a:rPr lang="fr-FR" dirty="0" smtClean="0"/>
              <a:t>http://dx.doi.org/10.1016/</a:t>
            </a:r>
          </a:p>
          <a:p>
            <a:endParaRPr lang="fr-FR" dirty="0" smtClean="0"/>
          </a:p>
          <a:p>
            <a:r>
              <a:rPr lang="fr-FR" dirty="0" err="1" smtClean="0"/>
              <a:t>Correspondence</a:t>
            </a:r>
            <a:r>
              <a:rPr lang="fr-FR" dirty="0" smtClean="0"/>
              <a:t> to:</a:t>
            </a:r>
          </a:p>
          <a:p>
            <a:r>
              <a:rPr lang="en-US" dirty="0" smtClean="0"/>
              <a:t>Prof Christopher J L Murray,</a:t>
            </a:r>
          </a:p>
          <a:p>
            <a:r>
              <a:rPr lang="fr-FR" dirty="0" smtClean="0"/>
              <a:t>2301 5th Avenue, Suite 600,</a:t>
            </a:r>
          </a:p>
          <a:p>
            <a:r>
              <a:rPr lang="fr-FR" dirty="0" smtClean="0"/>
              <a:t>Seattle, WA 98121, USA</a:t>
            </a:r>
          </a:p>
          <a:p>
            <a:r>
              <a:rPr lang="fr-FR" b="1" dirty="0" smtClean="0"/>
              <a:t>cjlm@uw.edu</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0B487722-A3EF-4722-8E5E-40EA5BE2FA3F}" type="slidenum">
              <a:rPr lang="en-GB" smtClean="0"/>
              <a:pPr>
                <a:defRPr/>
              </a:pPr>
              <a:t>84</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47500" lnSpcReduction="20000"/>
          </a:bodyPr>
          <a:lstStyle/>
          <a:p>
            <a:r>
              <a:rPr lang="en-US" b="1" dirty="0" smtClean="0"/>
              <a:t>Temporal Trends in Ischemic Heart Disease Mortality</a:t>
            </a:r>
          </a:p>
          <a:p>
            <a:r>
              <a:rPr lang="en-US" b="1" dirty="0" smtClean="0"/>
              <a:t>in 21 World Regions, 1980 to 2010</a:t>
            </a:r>
          </a:p>
          <a:p>
            <a:r>
              <a:rPr lang="en-US" b="1" dirty="0" smtClean="0"/>
              <a:t>The Global Burden of Disease 2010 Study</a:t>
            </a:r>
          </a:p>
          <a:p>
            <a:r>
              <a:rPr lang="en-US" dirty="0" smtClean="0"/>
              <a:t>Andrew E. Moran, MD, MPH; Mohammad H. </a:t>
            </a:r>
            <a:r>
              <a:rPr lang="en-US" dirty="0" err="1" smtClean="0"/>
              <a:t>Forouzanfar</a:t>
            </a:r>
            <a:r>
              <a:rPr lang="en-US" dirty="0" smtClean="0"/>
              <a:t>, PhD; Gregory A. Roth, MD, MPH;</a:t>
            </a:r>
          </a:p>
          <a:p>
            <a:r>
              <a:rPr lang="en-US" dirty="0" smtClean="0"/>
              <a:t>George A. Mensah, MD; Majid Ezzati, PhD; Christopher J.L. Murray, MD, </a:t>
            </a:r>
            <a:r>
              <a:rPr lang="en-US" dirty="0" err="1" smtClean="0"/>
              <a:t>DPhil</a:t>
            </a:r>
            <a:r>
              <a:rPr lang="en-US" dirty="0" smtClean="0"/>
              <a:t>;</a:t>
            </a:r>
          </a:p>
          <a:p>
            <a:r>
              <a:rPr lang="en-US" dirty="0" err="1" smtClean="0"/>
              <a:t>Mohsen</a:t>
            </a:r>
            <a:r>
              <a:rPr lang="en-US" dirty="0" smtClean="0"/>
              <a:t> </a:t>
            </a:r>
            <a:r>
              <a:rPr lang="en-US" dirty="0" err="1" smtClean="0"/>
              <a:t>Naghavi</a:t>
            </a:r>
            <a:r>
              <a:rPr lang="en-US" dirty="0" smtClean="0"/>
              <a:t>, MD</a:t>
            </a:r>
            <a:endParaRPr lang="en-US" b="1" i="1" dirty="0" smtClean="0"/>
          </a:p>
          <a:p>
            <a:r>
              <a:rPr lang="en-US" b="1" i="1" dirty="0" smtClean="0"/>
              <a:t>Background—Ischemic heart disease (IHD) is the leading cause of death worldwide. The Global Burden of Diseases, Risk</a:t>
            </a:r>
          </a:p>
          <a:p>
            <a:r>
              <a:rPr lang="en-US" dirty="0" smtClean="0"/>
              <a:t>Factors and Injuries 2010 Study estimated global and regional IHD mortality from 1980 to 2010.</a:t>
            </a:r>
          </a:p>
          <a:p>
            <a:r>
              <a:rPr lang="en-US" b="1" i="1" dirty="0" smtClean="0"/>
              <a:t>Methods and Results—Sources for IHD mortality estimates were country-level surveillance, verbal autopsy, and vital</a:t>
            </a:r>
          </a:p>
          <a:p>
            <a:r>
              <a:rPr lang="en-US" dirty="0" smtClean="0"/>
              <a:t>registration data. Regional income, metabolic and nutritional risk factors, and other covariates were estimated from surveys</a:t>
            </a:r>
          </a:p>
          <a:p>
            <a:r>
              <a:rPr lang="en-US" dirty="0" smtClean="0"/>
              <a:t>and a systematic review. An estimation and validation process led to an ensemble model of IHD mortality for 21 world</a:t>
            </a:r>
          </a:p>
          <a:p>
            <a:r>
              <a:rPr lang="en-US" dirty="0" smtClean="0"/>
              <a:t>regions. Globally, age-standardized IHD mortality has declined since the 1980s, and high-income regions (especially</a:t>
            </a:r>
          </a:p>
          <a:p>
            <a:r>
              <a:rPr lang="en-US" dirty="0" smtClean="0"/>
              <a:t>Australasia, Western Europe, and North America) experienced the most remarkable declines. Age-standardized IHD</a:t>
            </a:r>
          </a:p>
          <a:p>
            <a:r>
              <a:rPr lang="en-US" dirty="0" smtClean="0"/>
              <a:t>mortality increased in former Soviet Union countries and South Asia in the 1990s and attenuated after 2000. In 2010,</a:t>
            </a:r>
          </a:p>
          <a:p>
            <a:r>
              <a:rPr lang="en-US" dirty="0" smtClean="0"/>
              <a:t>Eastern Europe and Central Asia had the highest age-standardized IHD mortality rates. More IHD deaths occurred in</a:t>
            </a:r>
          </a:p>
          <a:p>
            <a:r>
              <a:rPr lang="en-US" dirty="0" smtClean="0"/>
              <a:t>South Asia in 2010 than in any other region. On average, IHD deaths in South Asia, North Africa and the Middle East,</a:t>
            </a:r>
          </a:p>
          <a:p>
            <a:r>
              <a:rPr lang="en-US" dirty="0" smtClean="0"/>
              <a:t>and sub-Saharan Africa occurred at younger ages in comparison with most other regions.</a:t>
            </a:r>
          </a:p>
          <a:p>
            <a:r>
              <a:rPr lang="en-US" b="1" i="1" dirty="0" smtClean="0"/>
              <a:t>Conclusions—In most world regions, particularly in high-income regions, age-standardized IHD mortality rates have</a:t>
            </a:r>
          </a:p>
          <a:p>
            <a:r>
              <a:rPr lang="en-US" dirty="0" smtClean="0"/>
              <a:t>declined significantly since 1980. High age-standardized IHD mortality in Eastern Europe, Central Asia, and South Asia</a:t>
            </a:r>
          </a:p>
          <a:p>
            <a:r>
              <a:rPr lang="en-US" dirty="0" smtClean="0"/>
              <a:t>point to the need to prevent and control established risk factors in those regions and to research the unique behavioral and</a:t>
            </a:r>
          </a:p>
          <a:p>
            <a:r>
              <a:rPr lang="en-US" dirty="0" smtClean="0"/>
              <a:t>environmental determinants of higher IHD mortality. </a:t>
            </a:r>
            <a:r>
              <a:rPr lang="en-US" b="1" dirty="0" smtClean="0"/>
              <a:t>(</a:t>
            </a:r>
            <a:r>
              <a:rPr lang="en-US" b="1" i="1" dirty="0" smtClean="0"/>
              <a:t>Circulation. 2014;129:1483-1492.)</a:t>
            </a:r>
          </a:p>
          <a:p>
            <a:r>
              <a:rPr lang="en-US" b="1" dirty="0" smtClean="0"/>
              <a:t>Key Words: epidemiology ◼ mortality ◼ myocardial ischemia ◼ trends ◼ world health</a:t>
            </a:r>
          </a:p>
          <a:p>
            <a:r>
              <a:rPr lang="en-US" dirty="0" smtClean="0"/>
              <a:t>© 2014 American Heart Association, Inc.</a:t>
            </a:r>
          </a:p>
          <a:p>
            <a:r>
              <a:rPr lang="en-US" b="1" i="1" dirty="0" smtClean="0"/>
              <a:t>Circulation is available at http://circ.ahajournals.org DOI: 10.1161/CIRCULATIONAHA.113.004042</a:t>
            </a:r>
          </a:p>
          <a:p>
            <a:r>
              <a:rPr lang="en-US" dirty="0" smtClean="0"/>
              <a:t>Received May 24, 2013; accepted November 4, 2013.</a:t>
            </a:r>
          </a:p>
          <a:p>
            <a:r>
              <a:rPr lang="en-US" dirty="0" smtClean="0"/>
              <a:t>From the Division of General Medicine, Department of Medicine, Columbia University Medical Center, New York, NY (A.E.M.); Institute for Health</a:t>
            </a:r>
          </a:p>
          <a:p>
            <a:r>
              <a:rPr lang="en-US" dirty="0" smtClean="0"/>
              <a:t>Metrics and Evaluation, University of Washington, Seattle, WA (M.H.F., G.A.R., C.J.L.M., M.N.); Division of Cardiology, Department of Medicine,</a:t>
            </a:r>
          </a:p>
          <a:p>
            <a:r>
              <a:rPr lang="en-US" dirty="0" smtClean="0"/>
              <a:t>University of Washington, Seattle, WA (G.A.R.); Center for Translation Research and Implementation Science (CTRIS), National Heart, Lung, and Blood</a:t>
            </a:r>
          </a:p>
          <a:p>
            <a:r>
              <a:rPr lang="en-US" dirty="0" smtClean="0"/>
              <a:t>Institute, National Institutes of Health, Bethesda, MD (G.A.M.); and MRC-HPA Centre for Environment and Health and Department of Epidemiology and</a:t>
            </a:r>
          </a:p>
          <a:p>
            <a:r>
              <a:rPr lang="en-US" dirty="0" smtClean="0"/>
              <a:t>Biostatistics, Imperial College London, London, UK (M.E.).</a:t>
            </a:r>
          </a:p>
          <a:p>
            <a:r>
              <a:rPr lang="en-US" b="1" dirty="0" smtClean="0"/>
              <a:t>The online-only Data Supplement is available with this article at http://circ.ahajournals.org/lookup/suppl/doi:10.1161/CIRCULATIONAHA.</a:t>
            </a:r>
          </a:p>
          <a:p>
            <a:r>
              <a:rPr lang="en-US" b="1" dirty="0" smtClean="0"/>
              <a:t>113.004042/-/DC1.</a:t>
            </a:r>
          </a:p>
          <a:p>
            <a:r>
              <a:rPr lang="en-US" dirty="0" smtClean="0"/>
              <a:t>Correspondence to Andrew Moran, MD, MPH, Herbert Irving Assistant Professor of Medicine, Columbia University, Division of General Medicine.</a:t>
            </a:r>
          </a:p>
          <a:p>
            <a:r>
              <a:rPr lang="en-US" dirty="0" smtClean="0"/>
              <a:t>Presbyterian Hospital East room 105, 622 West 168th St, New York, NY 10032. E-mail aem35@cumc.columbia.edu</a:t>
            </a:r>
          </a:p>
          <a:p>
            <a:endParaRPr lang="en-US" dirty="0"/>
          </a:p>
        </p:txBody>
      </p:sp>
      <p:sp>
        <p:nvSpPr>
          <p:cNvPr id="4" name="Espace réservé du numéro de diapositive 3"/>
          <p:cNvSpPr>
            <a:spLocks noGrp="1"/>
          </p:cNvSpPr>
          <p:nvPr>
            <p:ph type="sldNum" sz="quarter" idx="10"/>
          </p:nvPr>
        </p:nvSpPr>
        <p:spPr/>
        <p:txBody>
          <a:bodyPr/>
          <a:lstStyle/>
          <a:p>
            <a:fld id="{C8FD3130-1352-4AA1-87FA-89904804DDAE}" type="slidenum">
              <a:rPr lang="en-GB" smtClean="0"/>
              <a:pPr/>
              <a:t>85</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normAutofit fontScale="40000" lnSpcReduction="20000"/>
          </a:bodyPr>
          <a:lstStyle/>
          <a:p>
            <a:r>
              <a:rPr lang="en-US" b="1" dirty="0" smtClean="0"/>
              <a:t>UK health performance: findings of the Global Burden of</a:t>
            </a:r>
          </a:p>
          <a:p>
            <a:r>
              <a:rPr lang="en-US" b="1" dirty="0" smtClean="0"/>
              <a:t>Disease Study 2010</a:t>
            </a:r>
          </a:p>
          <a:p>
            <a:r>
              <a:rPr lang="en-US" i="1" dirty="0" smtClean="0"/>
              <a:t>Christopher J L Murray†, Michael A Richards, John N Newton, Kevin A Fenton, H Ross Anderson*, Charles Atkinson*, Derrick Bennett*,</a:t>
            </a:r>
          </a:p>
          <a:p>
            <a:r>
              <a:rPr lang="en-US" i="1" dirty="0" smtClean="0"/>
              <a:t>Eduardo </a:t>
            </a:r>
            <a:r>
              <a:rPr lang="en-US" i="1" dirty="0" err="1" smtClean="0"/>
              <a:t>Bernabé</a:t>
            </a:r>
            <a:r>
              <a:rPr lang="en-US" i="1" dirty="0" smtClean="0"/>
              <a:t>*, Hannah </a:t>
            </a:r>
            <a:r>
              <a:rPr lang="en-US" i="1" dirty="0" err="1" smtClean="0"/>
              <a:t>Blencowe</a:t>
            </a:r>
            <a:r>
              <a:rPr lang="en-US" i="1" dirty="0" smtClean="0"/>
              <a:t>*, Rupert Bourne*, </a:t>
            </a:r>
            <a:r>
              <a:rPr lang="en-US" i="1" dirty="0" err="1" smtClean="0"/>
              <a:t>Tasanee</a:t>
            </a:r>
            <a:r>
              <a:rPr lang="en-US" i="1" dirty="0" smtClean="0"/>
              <a:t> Braithwaite*, Carol </a:t>
            </a:r>
            <a:r>
              <a:rPr lang="en-US" i="1" dirty="0" err="1" smtClean="0"/>
              <a:t>Brayne</a:t>
            </a:r>
            <a:r>
              <a:rPr lang="en-US" i="1" dirty="0" smtClean="0"/>
              <a:t>*, Nigel G Bruce*, </a:t>
            </a:r>
            <a:r>
              <a:rPr lang="en-US" i="1" dirty="0" err="1" smtClean="0"/>
              <a:t>Traolach</a:t>
            </a:r>
            <a:r>
              <a:rPr lang="en-US" i="1" dirty="0" smtClean="0"/>
              <a:t> S </a:t>
            </a:r>
            <a:r>
              <a:rPr lang="en-US" i="1" dirty="0" err="1" smtClean="0"/>
              <a:t>Brugha</a:t>
            </a:r>
            <a:r>
              <a:rPr lang="en-US" i="1" dirty="0" smtClean="0"/>
              <a:t>*, Peter Burney*,</a:t>
            </a:r>
          </a:p>
          <a:p>
            <a:r>
              <a:rPr lang="en-US" i="1" dirty="0" err="1" smtClean="0"/>
              <a:t>Mukesh</a:t>
            </a:r>
            <a:r>
              <a:rPr lang="en-US" i="1" dirty="0" smtClean="0"/>
              <a:t> </a:t>
            </a:r>
            <a:r>
              <a:rPr lang="en-US" i="1" dirty="0" err="1" smtClean="0"/>
              <a:t>Dherani</a:t>
            </a:r>
            <a:r>
              <a:rPr lang="en-US" i="1" dirty="0" smtClean="0"/>
              <a:t>*, Helen </a:t>
            </a:r>
            <a:r>
              <a:rPr lang="en-US" i="1" dirty="0" err="1" smtClean="0"/>
              <a:t>Dolk</a:t>
            </a:r>
            <a:r>
              <a:rPr lang="en-US" i="1" dirty="0" smtClean="0"/>
              <a:t>*, Karen Edmond*, Majid Ezzati*, Abraham D Flaxman*, Tom D Fleming*, Greg Freedman*, David </a:t>
            </a:r>
            <a:r>
              <a:rPr lang="en-US" i="1" dirty="0" err="1" smtClean="0"/>
              <a:t>Gunnell</a:t>
            </a:r>
            <a:r>
              <a:rPr lang="en-US" i="1" dirty="0" smtClean="0"/>
              <a:t>*,</a:t>
            </a:r>
          </a:p>
          <a:p>
            <a:r>
              <a:rPr lang="en-US" i="1" dirty="0" smtClean="0"/>
              <a:t>Roderick J Hay*, Sally J Hutchings*, Summer Lockett </a:t>
            </a:r>
            <a:r>
              <a:rPr lang="en-US" i="1" dirty="0" err="1" smtClean="0"/>
              <a:t>Ohno</a:t>
            </a:r>
            <a:r>
              <a:rPr lang="en-US" i="1" dirty="0" smtClean="0"/>
              <a:t>*, Rafael Lozano*, Ronan A Lyons*, Wagner </a:t>
            </a:r>
            <a:r>
              <a:rPr lang="en-US" i="1" dirty="0" err="1" smtClean="0"/>
              <a:t>Marcenes</a:t>
            </a:r>
            <a:r>
              <a:rPr lang="en-US" i="1" dirty="0" smtClean="0"/>
              <a:t>*, </a:t>
            </a:r>
            <a:r>
              <a:rPr lang="en-US" i="1" dirty="0" err="1" smtClean="0"/>
              <a:t>Mohsen</a:t>
            </a:r>
            <a:r>
              <a:rPr lang="en-US" i="1" dirty="0" smtClean="0"/>
              <a:t> </a:t>
            </a:r>
            <a:r>
              <a:rPr lang="en-US" i="1" dirty="0" err="1" smtClean="0"/>
              <a:t>Naghavi</a:t>
            </a:r>
            <a:r>
              <a:rPr lang="en-US" i="1" dirty="0" smtClean="0"/>
              <a:t>*,</a:t>
            </a:r>
          </a:p>
          <a:p>
            <a:r>
              <a:rPr lang="en-US" i="1" dirty="0" smtClean="0"/>
              <a:t>Charles R Newton*, Neil Pearce*, Dan Pope*, Lesley </a:t>
            </a:r>
            <a:r>
              <a:rPr lang="en-US" i="1" dirty="0" err="1" smtClean="0"/>
              <a:t>Rushton</a:t>
            </a:r>
            <a:r>
              <a:rPr lang="en-US" i="1" dirty="0" smtClean="0"/>
              <a:t>*, Joshua A Salomon*, Kenji Shibuya*, Theo </a:t>
            </a:r>
            <a:r>
              <a:rPr lang="en-US" i="1" dirty="0" err="1" smtClean="0"/>
              <a:t>Vos</a:t>
            </a:r>
            <a:r>
              <a:rPr lang="en-US" i="1" dirty="0" smtClean="0"/>
              <a:t>*, </a:t>
            </a:r>
            <a:r>
              <a:rPr lang="en-US" i="1" dirty="0" err="1" smtClean="0"/>
              <a:t>Haidong</a:t>
            </a:r>
            <a:r>
              <a:rPr lang="en-US" i="1" dirty="0" smtClean="0"/>
              <a:t> Wang*, </a:t>
            </a:r>
            <a:r>
              <a:rPr lang="en-US" i="1" dirty="0" err="1" smtClean="0"/>
              <a:t>Hywel</a:t>
            </a:r>
            <a:r>
              <a:rPr lang="en-US" i="1" dirty="0" smtClean="0"/>
              <a:t> C Williams*,</a:t>
            </a:r>
          </a:p>
          <a:p>
            <a:r>
              <a:rPr lang="en-US" i="1" dirty="0" smtClean="0"/>
              <a:t>Anthony D Woolf*, Alan D Lopez, Adrian Davis</a:t>
            </a:r>
          </a:p>
          <a:p>
            <a:r>
              <a:rPr lang="en-US" b="1" dirty="0" smtClean="0"/>
              <a:t>Summary</a:t>
            </a:r>
          </a:p>
          <a:p>
            <a:r>
              <a:rPr lang="en-US" b="1" dirty="0" smtClean="0"/>
              <a:t>Background The UK has had universal free health care and public health </a:t>
            </a:r>
            <a:r>
              <a:rPr lang="en-US" b="1" dirty="0" err="1" smtClean="0"/>
              <a:t>programmes</a:t>
            </a:r>
            <a:r>
              <a:rPr lang="en-US" b="1" dirty="0" smtClean="0"/>
              <a:t> for more than six decades.</a:t>
            </a:r>
          </a:p>
          <a:p>
            <a:r>
              <a:rPr lang="en-US" b="1" dirty="0" smtClean="0"/>
              <a:t>Several policy initiatives and structural reforms of the health system have been undertaken. Health expenditure has</a:t>
            </a:r>
          </a:p>
          <a:p>
            <a:r>
              <a:rPr lang="en-US" b="1" dirty="0" smtClean="0"/>
              <a:t>increased substantially since 1990, albeit from relatively low levels compared with other countries. We used data from</a:t>
            </a:r>
          </a:p>
          <a:p>
            <a:r>
              <a:rPr lang="en-US" b="1" dirty="0" smtClean="0"/>
              <a:t>the Global Burden of Diseases, Injuries, and Risk Factors Study 2010 (GBD 2010) to examine the patterns of health</a:t>
            </a:r>
          </a:p>
          <a:p>
            <a:r>
              <a:rPr lang="en-US" b="1" dirty="0" smtClean="0"/>
              <a:t>loss in the UK, the leading preventable risks that explain some of these patterns, and how UK outcomes compare</a:t>
            </a:r>
          </a:p>
          <a:p>
            <a:r>
              <a:rPr lang="en-US" b="1" dirty="0" smtClean="0"/>
              <a:t>with a set of comparable countries in the European Union and elsewhere in 1990 and 2010.</a:t>
            </a:r>
          </a:p>
          <a:p>
            <a:r>
              <a:rPr lang="en-US" b="1" dirty="0" smtClean="0"/>
              <a:t>Methods We used results of GBD 2010 for 1990 and 2010 for the UK and 18 other comparator nations (the original</a:t>
            </a:r>
          </a:p>
          <a:p>
            <a:r>
              <a:rPr lang="en-US" b="1" dirty="0" smtClean="0"/>
              <a:t>15 members of the European Union, Australia, Canada, Norway, and the USA; henceforth EU15+). We present</a:t>
            </a:r>
          </a:p>
          <a:p>
            <a:r>
              <a:rPr lang="en-US" b="1" dirty="0" smtClean="0"/>
              <a:t>analyses of trends and relative performance for mortality, causes of death, years of life lost (YLLs), years lived with</a:t>
            </a:r>
          </a:p>
          <a:p>
            <a:r>
              <a:rPr lang="en-US" b="1" dirty="0" smtClean="0"/>
              <a:t>disability (YLDs), disability-adjusted life-years (DALYs), and healthy life expectancy (HALE). We present results for</a:t>
            </a:r>
          </a:p>
          <a:p>
            <a:r>
              <a:rPr lang="en-US" b="1" dirty="0" smtClean="0"/>
              <a:t>259 diseases and injuries and for 67 risk factors or clusters of risk factors relevant to the UK. We assessed the UK’s</a:t>
            </a:r>
          </a:p>
          <a:p>
            <a:r>
              <a:rPr lang="en-US" b="1" dirty="0" smtClean="0"/>
              <a:t>rank for age-</a:t>
            </a:r>
            <a:r>
              <a:rPr lang="en-US" b="1" dirty="0" err="1" smtClean="0"/>
              <a:t>standardised</a:t>
            </a:r>
            <a:r>
              <a:rPr lang="en-US" b="1" dirty="0" smtClean="0"/>
              <a:t> YLLs and DALYs for their leading causes compared with EU15+ in 1990 and 2010. We</a:t>
            </a:r>
          </a:p>
          <a:p>
            <a:r>
              <a:rPr lang="en-US" b="1" dirty="0" smtClean="0"/>
              <a:t>estimated 95% uncertainty intervals (UIs) for all measures.</a:t>
            </a:r>
          </a:p>
          <a:p>
            <a:r>
              <a:rPr lang="en-US" b="1" dirty="0" smtClean="0"/>
              <a:t>Findings For both mortality and disability, overall health has improved substantially in absolute terms in the UK from</a:t>
            </a:r>
          </a:p>
          <a:p>
            <a:r>
              <a:rPr lang="en-US" b="1" dirty="0" smtClean="0"/>
              <a:t>1990 to 2010. Life expectancy in the UK increased by 4·2 years (95% UI 4·2–4·3) from 1990 to 2010. However, the UK</a:t>
            </a:r>
          </a:p>
          <a:p>
            <a:r>
              <a:rPr lang="en-US" b="1" dirty="0" smtClean="0"/>
              <a:t>performed </a:t>
            </a:r>
            <a:r>
              <a:rPr lang="en-US" b="1" dirty="0" err="1" smtClean="0"/>
              <a:t>signifi</a:t>
            </a:r>
            <a:r>
              <a:rPr lang="en-US" b="1" dirty="0" smtClean="0"/>
              <a:t> </a:t>
            </a:r>
            <a:r>
              <a:rPr lang="en-US" b="1" dirty="0" err="1" smtClean="0"/>
              <a:t>cantly</a:t>
            </a:r>
            <a:r>
              <a:rPr lang="en-US" b="1" dirty="0" smtClean="0"/>
              <a:t> worse than the EU15+ for age-</a:t>
            </a:r>
            <a:r>
              <a:rPr lang="en-US" b="1" dirty="0" err="1" smtClean="0"/>
              <a:t>standardised</a:t>
            </a:r>
            <a:r>
              <a:rPr lang="en-US" b="1" dirty="0" smtClean="0"/>
              <a:t> death rates, age-</a:t>
            </a:r>
            <a:r>
              <a:rPr lang="en-US" b="1" dirty="0" err="1" smtClean="0"/>
              <a:t>standardised</a:t>
            </a:r>
            <a:r>
              <a:rPr lang="en-US" b="1" dirty="0" smtClean="0"/>
              <a:t> YLL rates, and life</a:t>
            </a:r>
          </a:p>
          <a:p>
            <a:r>
              <a:rPr lang="en-US" b="1" dirty="0" smtClean="0"/>
              <a:t>expectancy in 1990, and its relative position had worsened by 2010. Although in most age groups, there have been</a:t>
            </a:r>
          </a:p>
          <a:p>
            <a:r>
              <a:rPr lang="en-US" b="1" dirty="0" smtClean="0"/>
              <a:t>reductions in age-</a:t>
            </a:r>
            <a:r>
              <a:rPr lang="en-US" b="1" dirty="0" err="1" smtClean="0"/>
              <a:t>specifi</a:t>
            </a:r>
            <a:r>
              <a:rPr lang="en-US" b="1" dirty="0" smtClean="0"/>
              <a:t> c mortality, for men aged 30–34 years, mortality rates have hardly changed (reduction of 3·7%,</a:t>
            </a:r>
          </a:p>
          <a:p>
            <a:r>
              <a:rPr lang="en-US" b="1" dirty="0" smtClean="0"/>
              <a:t>95% UI 2·7–4·9). In terms of premature mortality, worsening ranks are most notable for men and women aged 20–54</a:t>
            </a:r>
          </a:p>
          <a:p>
            <a:r>
              <a:rPr lang="en-US" b="1" dirty="0" smtClean="0"/>
              <a:t>years. For all age groups, the contributions of Alzheimer’s disease (increase of 137%, 16–277), cirrhosis (65%, –15 to 107),</a:t>
            </a:r>
          </a:p>
          <a:p>
            <a:r>
              <a:rPr lang="en-US" b="1" dirty="0" smtClean="0"/>
              <a:t>and drug use disorders (577%, 71–942) to premature mortality rose from 1990 to 2010. In 2010, compared with EU15+,</a:t>
            </a:r>
          </a:p>
          <a:p>
            <a:r>
              <a:rPr lang="en-US" b="1" dirty="0" smtClean="0"/>
              <a:t>the UK had </a:t>
            </a:r>
            <a:r>
              <a:rPr lang="en-US" b="1" dirty="0" err="1" smtClean="0"/>
              <a:t>signifi</a:t>
            </a:r>
            <a:r>
              <a:rPr lang="en-US" b="1" dirty="0" smtClean="0"/>
              <a:t> </a:t>
            </a:r>
            <a:r>
              <a:rPr lang="en-US" b="1" dirty="0" err="1" smtClean="0"/>
              <a:t>cantly</a:t>
            </a:r>
            <a:r>
              <a:rPr lang="en-US" b="1" dirty="0" smtClean="0"/>
              <a:t> lower rates of age-</a:t>
            </a:r>
            <a:r>
              <a:rPr lang="en-US" b="1" dirty="0" err="1" smtClean="0"/>
              <a:t>standardised</a:t>
            </a:r>
            <a:r>
              <a:rPr lang="en-US" b="1" dirty="0" smtClean="0"/>
              <a:t> YLLs for road injury, diabetes, liver cancer, and chronic kidney</a:t>
            </a:r>
          </a:p>
          <a:p>
            <a:r>
              <a:rPr lang="en-US" b="1" dirty="0" smtClean="0"/>
              <a:t>disease, but </a:t>
            </a:r>
            <a:r>
              <a:rPr lang="en-US" b="1" dirty="0" err="1" smtClean="0"/>
              <a:t>signifi</a:t>
            </a:r>
            <a:r>
              <a:rPr lang="en-US" b="1" dirty="0" smtClean="0"/>
              <a:t> </a:t>
            </a:r>
            <a:r>
              <a:rPr lang="en-US" b="1" dirty="0" err="1" smtClean="0"/>
              <a:t>cantly</a:t>
            </a:r>
            <a:r>
              <a:rPr lang="en-US" b="1" dirty="0" smtClean="0"/>
              <a:t> greater rates for </a:t>
            </a:r>
            <a:r>
              <a:rPr lang="en-US" b="1" dirty="0" err="1" smtClean="0"/>
              <a:t>ischaemic</a:t>
            </a:r>
            <a:r>
              <a:rPr lang="en-US" b="1" dirty="0" smtClean="0"/>
              <a:t> heart disease, chronic obstructive pulmonary disease, lower</a:t>
            </a:r>
          </a:p>
          <a:p>
            <a:r>
              <a:rPr lang="en-US" b="1" dirty="0" smtClean="0"/>
              <a:t>respiratory infections, breast cancer, other cardiovascular and circulatory disorders, </a:t>
            </a:r>
            <a:r>
              <a:rPr lang="en-US" b="1" dirty="0" err="1" smtClean="0"/>
              <a:t>oesophageal</a:t>
            </a:r>
            <a:r>
              <a:rPr lang="en-US" b="1" dirty="0" smtClean="0"/>
              <a:t> cancer, preterm birth</a:t>
            </a:r>
          </a:p>
          <a:p>
            <a:r>
              <a:rPr lang="en-US" b="1" dirty="0" smtClean="0"/>
              <a:t>complications, congenital anomalies, and aortic aneurysm. Because YLDs per person by age and sex have not changed</a:t>
            </a:r>
          </a:p>
          <a:p>
            <a:r>
              <a:rPr lang="en-US" b="1" dirty="0" smtClean="0"/>
              <a:t>substantially from 1990 to 2010 but age-</a:t>
            </a:r>
            <a:r>
              <a:rPr lang="en-US" b="1" dirty="0" err="1" smtClean="0"/>
              <a:t>specifi</a:t>
            </a:r>
            <a:r>
              <a:rPr lang="en-US" b="1" dirty="0" smtClean="0"/>
              <a:t> c mortality has been falling, the importance of chronic disability is rising.</a:t>
            </a:r>
          </a:p>
          <a:p>
            <a:r>
              <a:rPr lang="en-US" b="1" dirty="0" smtClean="0"/>
              <a:t>The major causes of YLDs in 2010 were mental and </a:t>
            </a:r>
            <a:r>
              <a:rPr lang="en-US" b="1" dirty="0" err="1" smtClean="0"/>
              <a:t>behavioural</a:t>
            </a:r>
            <a:r>
              <a:rPr lang="en-US" b="1" dirty="0" smtClean="0"/>
              <a:t> disorders (including substance abuse; 21·5%</a:t>
            </a:r>
          </a:p>
          <a:p>
            <a:r>
              <a:rPr lang="en-US" b="1" dirty="0" smtClean="0"/>
              <a:t>[95 UI 17·2–26·3] of YLDs), and musculoskeletal disorders (30·5% [25·5–35·7]). The leading risk factor in the UK was</a:t>
            </a:r>
          </a:p>
          <a:p>
            <a:r>
              <a:rPr lang="en-US" b="1" dirty="0" smtClean="0"/>
              <a:t>tobacco (11·8% [10·5–13·3] of DALYs), followed by increased blood pressure (9·0 % [7·5–10·5]), and high body-mass</a:t>
            </a:r>
          </a:p>
          <a:p>
            <a:r>
              <a:rPr lang="en-US" b="1" dirty="0" smtClean="0"/>
              <a:t>index (8·6% [7·4–9·8]). Diet and physical inactivity accounted for 14·3% (95% UI 12·8–15·9) of UK DALYs in 2010.</a:t>
            </a:r>
          </a:p>
          <a:p>
            <a:r>
              <a:rPr lang="en-US" b="1" dirty="0" smtClean="0"/>
              <a:t>Interpretation The performance of the UK in terms of premature mortality is persistently and </a:t>
            </a:r>
            <a:r>
              <a:rPr lang="en-US" b="1" dirty="0" err="1" smtClean="0"/>
              <a:t>signifi</a:t>
            </a:r>
            <a:r>
              <a:rPr lang="en-US" b="1" dirty="0" smtClean="0"/>
              <a:t> </a:t>
            </a:r>
            <a:r>
              <a:rPr lang="en-US" b="1" dirty="0" err="1" smtClean="0"/>
              <a:t>cantly</a:t>
            </a:r>
            <a:r>
              <a:rPr lang="en-US" b="1" dirty="0" smtClean="0"/>
              <a:t> below the</a:t>
            </a:r>
          </a:p>
          <a:p>
            <a:r>
              <a:rPr lang="en-US" b="1" dirty="0" smtClean="0"/>
              <a:t>mean of EU15+ and requires additional concerted action. Further progress in premature mortality from several major</a:t>
            </a:r>
          </a:p>
          <a:p>
            <a:r>
              <a:rPr lang="en-US" b="1" dirty="0" smtClean="0"/>
              <a:t>causes, such as cardiovascular diseases and cancers, will probably require improved public health, prevention, early</a:t>
            </a:r>
          </a:p>
          <a:p>
            <a:r>
              <a:rPr lang="en-US" b="1" dirty="0" smtClean="0"/>
              <a:t>intervention, and treatment activities. The growing burden of disability, particularly from mental disorders, substance</a:t>
            </a:r>
          </a:p>
          <a:p>
            <a:r>
              <a:rPr lang="en-US" b="1" dirty="0" smtClean="0"/>
              <a:t>use, musculoskeletal disorders, and falls deserves an integrated and strategic response</a:t>
            </a:r>
            <a:endParaRPr lang="en-US" dirty="0"/>
          </a:p>
        </p:txBody>
      </p:sp>
      <p:sp>
        <p:nvSpPr>
          <p:cNvPr id="4" name="Espace réservé du numéro de diapositive 3"/>
          <p:cNvSpPr>
            <a:spLocks noGrp="1"/>
          </p:cNvSpPr>
          <p:nvPr>
            <p:ph type="sldNum" sz="quarter" idx="10"/>
          </p:nvPr>
        </p:nvSpPr>
        <p:spPr/>
        <p:txBody>
          <a:bodyPr/>
          <a:lstStyle/>
          <a:p>
            <a:pPr>
              <a:defRPr/>
            </a:pPr>
            <a:fld id="{0B487722-A3EF-4722-8E5E-40EA5BE2FA3F}" type="slidenum">
              <a:rPr lang="en-GB" smtClean="0"/>
              <a:pPr>
                <a:defRPr/>
              </a:pPr>
              <a:t>87</a:t>
            </a:fld>
            <a:endParaRPr lang="en-GB"/>
          </a:p>
        </p:txBody>
      </p:sp>
      <p:sp>
        <p:nvSpPr>
          <p:cNvPr id="5" name="Espace réservé du pied de page 4"/>
          <p:cNvSpPr>
            <a:spLocks noGrp="1"/>
          </p:cNvSpPr>
          <p:nvPr>
            <p:ph type="ftr" sz="quarter" idx="11"/>
          </p:nvPr>
        </p:nvSpPr>
        <p:spPr/>
        <p:txBody>
          <a:bodyPr/>
          <a:lstStyle/>
          <a:p>
            <a:r>
              <a:rPr lang="en-US" smtClean="0"/>
              <a:t>IUMSP- August 2013</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32500" lnSpcReduction="20000"/>
          </a:bodyPr>
          <a:lstStyle/>
          <a:p>
            <a:endParaRPr lang="en-US" dirty="0" smtClean="0"/>
          </a:p>
          <a:p>
            <a:r>
              <a:rPr lang="en-US" dirty="0" smtClean="0"/>
              <a:t>Global, regional, and national age–sex specific all-cause and</a:t>
            </a:r>
          </a:p>
          <a:p>
            <a:r>
              <a:rPr lang="en-US" dirty="0" smtClean="0"/>
              <a:t>cause-specific mortality for 240 causes of death, 1990–2013:</a:t>
            </a:r>
          </a:p>
          <a:p>
            <a:r>
              <a:rPr lang="en-US" dirty="0" smtClean="0"/>
              <a:t>a systematic analysis for the Global Burden of Disease</a:t>
            </a:r>
          </a:p>
          <a:p>
            <a:r>
              <a:rPr lang="fr-FR" dirty="0" err="1" smtClean="0"/>
              <a:t>Study</a:t>
            </a:r>
            <a:r>
              <a:rPr lang="fr-FR" dirty="0" smtClean="0"/>
              <a:t> 2013</a:t>
            </a:r>
          </a:p>
          <a:p>
            <a:r>
              <a:rPr lang="en-US" i="1" dirty="0" smtClean="0"/>
              <a:t>GBD 2013 Mortality and Causes of Death Collaborators*</a:t>
            </a:r>
          </a:p>
          <a:p>
            <a:r>
              <a:rPr lang="fr-FR" dirty="0" err="1" smtClean="0"/>
              <a:t>Summary</a:t>
            </a:r>
            <a:endParaRPr lang="fr-FR" dirty="0" smtClean="0"/>
          </a:p>
          <a:p>
            <a:r>
              <a:rPr lang="en-US" dirty="0" smtClean="0"/>
              <a:t>Background Up-to-date evidence on levels and trends for age-sex-</a:t>
            </a:r>
            <a:r>
              <a:rPr lang="en-US" dirty="0" err="1" smtClean="0"/>
              <a:t>specifi</a:t>
            </a:r>
            <a:r>
              <a:rPr lang="en-US" dirty="0" smtClean="0"/>
              <a:t> c all-cause and cause-</a:t>
            </a:r>
            <a:r>
              <a:rPr lang="en-US" dirty="0" err="1" smtClean="0"/>
              <a:t>specifi</a:t>
            </a:r>
            <a:r>
              <a:rPr lang="en-US" dirty="0" smtClean="0"/>
              <a:t> c mortality is</a:t>
            </a:r>
          </a:p>
          <a:p>
            <a:r>
              <a:rPr lang="en-US" dirty="0" smtClean="0"/>
              <a:t>essential for the formation of global, regional, and national health policies. In the Global Burden of Disease Study</a:t>
            </a:r>
          </a:p>
          <a:p>
            <a:r>
              <a:rPr lang="en-US" dirty="0" smtClean="0"/>
              <a:t>2013 (GBD 2013) we estimated yearly deaths for 188 countries between 1990, and 2013. We used the results to assess</a:t>
            </a:r>
          </a:p>
          <a:p>
            <a:r>
              <a:rPr lang="en-US" dirty="0" smtClean="0"/>
              <a:t>whether there is epidemiological convergence across countries.</a:t>
            </a:r>
          </a:p>
          <a:p>
            <a:r>
              <a:rPr lang="en-US" dirty="0" smtClean="0"/>
              <a:t>Methods We estimated age-sex-</a:t>
            </a:r>
            <a:r>
              <a:rPr lang="en-US" dirty="0" err="1" smtClean="0"/>
              <a:t>specifi</a:t>
            </a:r>
            <a:r>
              <a:rPr lang="en-US" dirty="0" smtClean="0"/>
              <a:t> c all-cause mortality using the GBD 2010 methods with some </a:t>
            </a:r>
            <a:r>
              <a:rPr lang="en-US" dirty="0" err="1" smtClean="0"/>
              <a:t>refi</a:t>
            </a:r>
            <a:r>
              <a:rPr lang="en-US" dirty="0" smtClean="0"/>
              <a:t> </a:t>
            </a:r>
            <a:r>
              <a:rPr lang="en-US" dirty="0" err="1" smtClean="0"/>
              <a:t>nements</a:t>
            </a:r>
            <a:r>
              <a:rPr lang="en-US" dirty="0" smtClean="0"/>
              <a:t> to improve</a:t>
            </a:r>
          </a:p>
          <a:p>
            <a:r>
              <a:rPr lang="en-US" dirty="0" smtClean="0"/>
              <a:t>accuracy applied to an updated database of vital registration, survey, and census data. We generally estimated cause of</a:t>
            </a:r>
          </a:p>
          <a:p>
            <a:r>
              <a:rPr lang="en-US" dirty="0" smtClean="0"/>
              <a:t>death as in the GBD 2010. Key improvements included the addition of more recent vital registration data for 72 countries,</a:t>
            </a:r>
          </a:p>
          <a:p>
            <a:r>
              <a:rPr lang="en-US" dirty="0" smtClean="0"/>
              <a:t>an updated verbal autopsy literature review, two new and detailed data systems for China, and more detail for Mexico, UK,</a:t>
            </a:r>
          </a:p>
          <a:p>
            <a:r>
              <a:rPr lang="en-US" dirty="0" smtClean="0"/>
              <a:t>Turkey, and Russia. We improved statistical models for garbage code redistribution. We used six diff </a:t>
            </a:r>
            <a:r>
              <a:rPr lang="en-US" dirty="0" err="1" smtClean="0"/>
              <a:t>erent</a:t>
            </a:r>
            <a:r>
              <a:rPr lang="en-US" dirty="0" smtClean="0"/>
              <a:t> </a:t>
            </a:r>
            <a:r>
              <a:rPr lang="en-US" dirty="0" err="1" smtClean="0"/>
              <a:t>modelling</a:t>
            </a:r>
            <a:endParaRPr lang="en-US" dirty="0" smtClean="0"/>
          </a:p>
          <a:p>
            <a:r>
              <a:rPr lang="en-US" dirty="0" smtClean="0"/>
              <a:t>strategies across the 240 causes; cause of death ensemble </a:t>
            </a:r>
            <a:r>
              <a:rPr lang="en-US" dirty="0" err="1" smtClean="0"/>
              <a:t>modelling</a:t>
            </a:r>
            <a:r>
              <a:rPr lang="en-US" dirty="0" smtClean="0"/>
              <a:t> (</a:t>
            </a:r>
            <a:r>
              <a:rPr lang="en-US" dirty="0" err="1" smtClean="0"/>
              <a:t>CODEm</a:t>
            </a:r>
            <a:r>
              <a:rPr lang="en-US" dirty="0" smtClean="0"/>
              <a:t>) was the dominant strategy for causes with</a:t>
            </a:r>
          </a:p>
          <a:p>
            <a:r>
              <a:rPr lang="en-US" dirty="0" err="1" smtClean="0"/>
              <a:t>suffi</a:t>
            </a:r>
            <a:r>
              <a:rPr lang="en-US" dirty="0" smtClean="0"/>
              <a:t> </a:t>
            </a:r>
            <a:r>
              <a:rPr lang="en-US" dirty="0" err="1" smtClean="0"/>
              <a:t>cient</a:t>
            </a:r>
            <a:r>
              <a:rPr lang="en-US" dirty="0" smtClean="0"/>
              <a:t> information. Trends for Alzheimer’s disease and other dementias were informed by meta-regression of</a:t>
            </a:r>
          </a:p>
          <a:p>
            <a:r>
              <a:rPr lang="en-US" dirty="0" smtClean="0"/>
              <a:t>prevalence studies. For pathogen-</a:t>
            </a:r>
            <a:r>
              <a:rPr lang="en-US" dirty="0" err="1" smtClean="0"/>
              <a:t>specifi</a:t>
            </a:r>
            <a:r>
              <a:rPr lang="en-US" dirty="0" smtClean="0"/>
              <a:t> c causes of </a:t>
            </a:r>
            <a:r>
              <a:rPr lang="en-US" dirty="0" err="1" smtClean="0"/>
              <a:t>diarrhoea</a:t>
            </a:r>
            <a:r>
              <a:rPr lang="en-US" dirty="0" smtClean="0"/>
              <a:t> and lower respiratory infections we used a counterfactual</a:t>
            </a:r>
          </a:p>
          <a:p>
            <a:r>
              <a:rPr lang="en-US" dirty="0" smtClean="0"/>
              <a:t>approach. We computed two measures of convergence (inequality) across countries: the average relative diff </a:t>
            </a:r>
            <a:r>
              <a:rPr lang="en-US" dirty="0" err="1" smtClean="0"/>
              <a:t>erence</a:t>
            </a:r>
            <a:r>
              <a:rPr lang="en-US" dirty="0" smtClean="0"/>
              <a:t> across</a:t>
            </a:r>
          </a:p>
          <a:p>
            <a:r>
              <a:rPr lang="en-US" dirty="0" smtClean="0"/>
              <a:t>all pairs of countries (</a:t>
            </a:r>
            <a:r>
              <a:rPr lang="en-US" dirty="0" err="1" smtClean="0"/>
              <a:t>Gini</a:t>
            </a:r>
            <a:r>
              <a:rPr lang="en-US" dirty="0" smtClean="0"/>
              <a:t> </a:t>
            </a:r>
            <a:r>
              <a:rPr lang="en-US" dirty="0" err="1" smtClean="0"/>
              <a:t>coeffi</a:t>
            </a:r>
            <a:r>
              <a:rPr lang="en-US" dirty="0" smtClean="0"/>
              <a:t> </a:t>
            </a:r>
            <a:r>
              <a:rPr lang="en-US" dirty="0" err="1" smtClean="0"/>
              <a:t>cient</a:t>
            </a:r>
            <a:r>
              <a:rPr lang="en-US" dirty="0" smtClean="0"/>
              <a:t>) and the average absolute diff </a:t>
            </a:r>
            <a:r>
              <a:rPr lang="en-US" dirty="0" err="1" smtClean="0"/>
              <a:t>erence</a:t>
            </a:r>
            <a:r>
              <a:rPr lang="en-US" dirty="0" smtClean="0"/>
              <a:t> across countries. To </a:t>
            </a:r>
            <a:r>
              <a:rPr lang="en-US" dirty="0" err="1" smtClean="0"/>
              <a:t>summarise</a:t>
            </a:r>
            <a:r>
              <a:rPr lang="en-US" dirty="0" smtClean="0"/>
              <a:t> broad </a:t>
            </a:r>
            <a:r>
              <a:rPr lang="en-US" dirty="0" err="1" smtClean="0"/>
              <a:t>fi</a:t>
            </a:r>
            <a:r>
              <a:rPr lang="en-US" dirty="0" smtClean="0"/>
              <a:t> </a:t>
            </a:r>
            <a:r>
              <a:rPr lang="en-US" dirty="0" err="1" smtClean="0"/>
              <a:t>ndings</a:t>
            </a:r>
            <a:r>
              <a:rPr lang="en-US" dirty="0" smtClean="0"/>
              <a:t>,</a:t>
            </a:r>
          </a:p>
          <a:p>
            <a:r>
              <a:rPr lang="en-US" dirty="0" smtClean="0"/>
              <a:t>we used multiple decrement life-tables to decompose probabilities of death from birth to exact age 15 years, from exact age</a:t>
            </a:r>
          </a:p>
          <a:p>
            <a:r>
              <a:rPr lang="en-US" dirty="0" smtClean="0"/>
              <a:t>15 years to exact age 50 years, and from exact age 50 years to exact age 75 years, and life expectancy at birth into major</a:t>
            </a:r>
          </a:p>
          <a:p>
            <a:r>
              <a:rPr lang="en-US" dirty="0" smtClean="0"/>
              <a:t>causes. For all quantities reported, we computed 95% uncertainty intervals (UIs). We constrained cause-</a:t>
            </a:r>
            <a:r>
              <a:rPr lang="en-US" dirty="0" err="1" smtClean="0"/>
              <a:t>specifi</a:t>
            </a:r>
            <a:r>
              <a:rPr lang="en-US" dirty="0" smtClean="0"/>
              <a:t> c fractions</a:t>
            </a:r>
          </a:p>
          <a:p>
            <a:r>
              <a:rPr lang="en-US" dirty="0" smtClean="0"/>
              <a:t>within each age-sex-country-year group to sum to all-cause mortality based on draws from the uncertainty distributions.</a:t>
            </a:r>
          </a:p>
          <a:p>
            <a:r>
              <a:rPr lang="en-US" dirty="0" smtClean="0"/>
              <a:t>Findings Global life expectancy for both sexes increased from 65·3 years (UI 65·0–65·6) in 1990, to 71·5 years</a:t>
            </a:r>
          </a:p>
          <a:p>
            <a:r>
              <a:rPr lang="en-US" dirty="0" smtClean="0"/>
              <a:t>(UI 71·0–71·9) in 2013, while the number of deaths increased from 47·5 million (UI 46·8–48·2) to 54·9 million</a:t>
            </a:r>
          </a:p>
          <a:p>
            <a:r>
              <a:rPr lang="en-US" dirty="0" smtClean="0"/>
              <a:t>(UI 53·6–56·3) over the same interval. Global progress masked variation by age and sex: for children, average absolute</a:t>
            </a:r>
          </a:p>
          <a:p>
            <a:r>
              <a:rPr lang="en-US" dirty="0" smtClean="0"/>
              <a:t>diff </a:t>
            </a:r>
            <a:r>
              <a:rPr lang="en-US" dirty="0" err="1" smtClean="0"/>
              <a:t>erences</a:t>
            </a:r>
            <a:r>
              <a:rPr lang="en-US" dirty="0" smtClean="0"/>
              <a:t> between countries decreased but relative diff </a:t>
            </a:r>
            <a:r>
              <a:rPr lang="en-US" dirty="0" err="1" smtClean="0"/>
              <a:t>erences</a:t>
            </a:r>
            <a:r>
              <a:rPr lang="en-US" dirty="0" smtClean="0"/>
              <a:t> increased. For women aged 25–39 years and older than</a:t>
            </a:r>
          </a:p>
          <a:p>
            <a:r>
              <a:rPr lang="en-US" dirty="0" smtClean="0"/>
              <a:t>75 years and for men aged 20–49 years and 65 years and older, both absolute and relative diff </a:t>
            </a:r>
            <a:r>
              <a:rPr lang="en-US" dirty="0" err="1" smtClean="0"/>
              <a:t>erences</a:t>
            </a:r>
            <a:r>
              <a:rPr lang="en-US" dirty="0" smtClean="0"/>
              <a:t> increased.</a:t>
            </a:r>
          </a:p>
          <a:p>
            <a:r>
              <a:rPr lang="en-US" dirty="0" smtClean="0"/>
              <a:t>Decomposition of global and regional life expectancy showed the prominent role of reductions in age-</a:t>
            </a:r>
            <a:r>
              <a:rPr lang="en-US" dirty="0" err="1" smtClean="0"/>
              <a:t>standardised</a:t>
            </a:r>
            <a:r>
              <a:rPr lang="en-US" dirty="0" smtClean="0"/>
              <a:t> death</a:t>
            </a:r>
          </a:p>
          <a:p>
            <a:r>
              <a:rPr lang="en-US" dirty="0" smtClean="0"/>
              <a:t>rates for cardiovascular diseases and cancers in high-income regions, and reductions in child deaths from </a:t>
            </a:r>
            <a:r>
              <a:rPr lang="en-US" dirty="0" err="1" smtClean="0"/>
              <a:t>diarrhoea</a:t>
            </a:r>
            <a:r>
              <a:rPr lang="en-US" dirty="0" smtClean="0"/>
              <a:t>,</a:t>
            </a:r>
          </a:p>
          <a:p>
            <a:r>
              <a:rPr lang="en-US" dirty="0" smtClean="0"/>
              <a:t>lower respiratory infections, and neonatal causes in low-income regions. HIV/AIDS reduced life expectancy in southern</a:t>
            </a:r>
          </a:p>
          <a:p>
            <a:r>
              <a:rPr lang="en-US" dirty="0" smtClean="0"/>
              <a:t>sub-Saharan Africa. For most communicable causes of death both numbers of deaths and age-</a:t>
            </a:r>
            <a:r>
              <a:rPr lang="en-US" dirty="0" err="1" smtClean="0"/>
              <a:t>standardised</a:t>
            </a:r>
            <a:r>
              <a:rPr lang="en-US" dirty="0" smtClean="0"/>
              <a:t> death rates fell</a:t>
            </a:r>
          </a:p>
          <a:p>
            <a:r>
              <a:rPr lang="en-US" dirty="0" smtClean="0"/>
              <a:t>whereas for most non-communicable causes, demographic shifts have increased numbers of deaths but decreased </a:t>
            </a:r>
            <a:r>
              <a:rPr lang="en-US" dirty="0" err="1" smtClean="0"/>
              <a:t>agestandardised</a:t>
            </a:r>
            <a:endParaRPr lang="en-US" dirty="0" smtClean="0"/>
          </a:p>
          <a:p>
            <a:r>
              <a:rPr lang="en-US" dirty="0" smtClean="0"/>
              <a:t>death rates. Global deaths from injury increased by 10·7%, from 4·3 million deaths in 1990 to 4·8 million in</a:t>
            </a:r>
          </a:p>
          <a:p>
            <a:r>
              <a:rPr lang="en-US" dirty="0" smtClean="0"/>
              <a:t>2013; but age-</a:t>
            </a:r>
            <a:r>
              <a:rPr lang="en-US" dirty="0" err="1" smtClean="0"/>
              <a:t>standardised</a:t>
            </a:r>
            <a:r>
              <a:rPr lang="en-US" dirty="0" smtClean="0"/>
              <a:t> rates declined over the same period by 21%. For some causes of more than 100 000 deaths per</a:t>
            </a:r>
          </a:p>
          <a:p>
            <a:r>
              <a:rPr lang="en-US" dirty="0" smtClean="0"/>
              <a:t>year in 2013, age-</a:t>
            </a:r>
            <a:r>
              <a:rPr lang="en-US" dirty="0" err="1" smtClean="0"/>
              <a:t>standardised</a:t>
            </a:r>
            <a:r>
              <a:rPr lang="en-US" dirty="0" smtClean="0"/>
              <a:t> death rates increased between 1990 and 2013, including HIV/AIDS, pancreatic cancer, </a:t>
            </a:r>
            <a:r>
              <a:rPr lang="en-US" dirty="0" err="1" smtClean="0"/>
              <a:t>atrial</a:t>
            </a:r>
            <a:endParaRPr lang="en-US" dirty="0" smtClean="0"/>
          </a:p>
          <a:p>
            <a:r>
              <a:rPr lang="fr-FR" dirty="0" smtClean="0"/>
              <a:t>fi </a:t>
            </a:r>
            <a:r>
              <a:rPr lang="fr-FR" dirty="0" err="1" smtClean="0"/>
              <a:t>brillation</a:t>
            </a:r>
            <a:r>
              <a:rPr lang="fr-FR" dirty="0" smtClean="0"/>
              <a:t> and </a:t>
            </a:r>
            <a:r>
              <a:rPr lang="fr-FR" dirty="0" err="1" smtClean="0"/>
              <a:t>fl</a:t>
            </a:r>
            <a:r>
              <a:rPr lang="fr-FR" dirty="0" smtClean="0"/>
              <a:t> </a:t>
            </a:r>
            <a:r>
              <a:rPr lang="fr-FR" dirty="0" err="1" smtClean="0"/>
              <a:t>utter</a:t>
            </a:r>
            <a:r>
              <a:rPr lang="fr-FR" dirty="0" smtClean="0"/>
              <a:t>, </a:t>
            </a:r>
            <a:r>
              <a:rPr lang="fr-FR" dirty="0" err="1" smtClean="0"/>
              <a:t>drug</a:t>
            </a:r>
            <a:r>
              <a:rPr lang="fr-FR" dirty="0" smtClean="0"/>
              <a:t> use </a:t>
            </a:r>
            <a:r>
              <a:rPr lang="fr-FR" dirty="0" err="1" smtClean="0"/>
              <a:t>disorders</a:t>
            </a:r>
            <a:r>
              <a:rPr lang="fr-FR" dirty="0" smtClean="0"/>
              <a:t>, </a:t>
            </a:r>
            <a:r>
              <a:rPr lang="fr-FR" dirty="0" err="1" smtClean="0"/>
              <a:t>diabetes</a:t>
            </a:r>
            <a:r>
              <a:rPr lang="fr-FR" dirty="0" smtClean="0"/>
              <a:t>, </a:t>
            </a:r>
            <a:r>
              <a:rPr lang="fr-FR" dirty="0" err="1" smtClean="0"/>
              <a:t>chronic</a:t>
            </a:r>
            <a:r>
              <a:rPr lang="fr-FR" dirty="0" smtClean="0"/>
              <a:t> </a:t>
            </a:r>
            <a:r>
              <a:rPr lang="fr-FR" dirty="0" err="1" smtClean="0"/>
              <a:t>kidney</a:t>
            </a:r>
            <a:r>
              <a:rPr lang="fr-FR" dirty="0" smtClean="0"/>
              <a:t> </a:t>
            </a:r>
            <a:r>
              <a:rPr lang="fr-FR" dirty="0" err="1" smtClean="0"/>
              <a:t>disease</a:t>
            </a:r>
            <a:r>
              <a:rPr lang="fr-FR" dirty="0" smtClean="0"/>
              <a:t>, and </a:t>
            </a:r>
            <a:r>
              <a:rPr lang="fr-FR" dirty="0" err="1" smtClean="0"/>
              <a:t>sickle</a:t>
            </a:r>
            <a:r>
              <a:rPr lang="fr-FR" dirty="0" smtClean="0"/>
              <a:t>-</a:t>
            </a:r>
            <a:r>
              <a:rPr lang="fr-FR" dirty="0" err="1" smtClean="0"/>
              <a:t>cell</a:t>
            </a:r>
            <a:r>
              <a:rPr lang="fr-FR" dirty="0" smtClean="0"/>
              <a:t> </a:t>
            </a:r>
            <a:r>
              <a:rPr lang="fr-FR" dirty="0" err="1" smtClean="0"/>
              <a:t>anaemias</a:t>
            </a:r>
            <a:r>
              <a:rPr lang="fr-FR" dirty="0" smtClean="0"/>
              <a:t>. </a:t>
            </a:r>
            <a:r>
              <a:rPr lang="fr-FR" dirty="0" err="1" smtClean="0"/>
              <a:t>Diarrhoeal</a:t>
            </a:r>
            <a:r>
              <a:rPr lang="fr-FR" dirty="0" smtClean="0"/>
              <a:t> </a:t>
            </a:r>
            <a:r>
              <a:rPr lang="fr-FR" dirty="0" err="1" smtClean="0"/>
              <a:t>diseases</a:t>
            </a:r>
            <a:r>
              <a:rPr lang="fr-FR" dirty="0" smtClean="0"/>
              <a:t>,</a:t>
            </a:r>
          </a:p>
          <a:p>
            <a:r>
              <a:rPr lang="en-US" dirty="0" smtClean="0"/>
              <a:t>lower respiratory infections, neonatal causes, and malaria are still in the top </a:t>
            </a:r>
            <a:r>
              <a:rPr lang="en-US" dirty="0" err="1" smtClean="0"/>
              <a:t>fi</a:t>
            </a:r>
            <a:r>
              <a:rPr lang="en-US" dirty="0" smtClean="0"/>
              <a:t> </a:t>
            </a:r>
            <a:r>
              <a:rPr lang="en-US" dirty="0" err="1" smtClean="0"/>
              <a:t>ve</a:t>
            </a:r>
            <a:r>
              <a:rPr lang="en-US" dirty="0" smtClean="0"/>
              <a:t> causes of death in children younger than</a:t>
            </a:r>
          </a:p>
          <a:p>
            <a:r>
              <a:rPr lang="en-US" dirty="0" smtClean="0"/>
              <a:t>5 years. The most important pathogens are rotavirus for </a:t>
            </a:r>
            <a:r>
              <a:rPr lang="en-US" dirty="0" err="1" smtClean="0"/>
              <a:t>diarrhoea</a:t>
            </a:r>
            <a:r>
              <a:rPr lang="en-US" dirty="0" smtClean="0"/>
              <a:t> and </a:t>
            </a:r>
            <a:r>
              <a:rPr lang="en-US" dirty="0" err="1" smtClean="0"/>
              <a:t>pneumococcus</a:t>
            </a:r>
            <a:r>
              <a:rPr lang="en-US" dirty="0" smtClean="0"/>
              <a:t> for lower respiratory infections.</a:t>
            </a:r>
          </a:p>
          <a:p>
            <a:r>
              <a:rPr lang="en-US" dirty="0" smtClean="0"/>
              <a:t>Country-</a:t>
            </a:r>
            <a:r>
              <a:rPr lang="en-US" dirty="0" err="1" smtClean="0"/>
              <a:t>specifi</a:t>
            </a:r>
            <a:r>
              <a:rPr lang="en-US" dirty="0" smtClean="0"/>
              <a:t> c probabilities of death over three phases of life were substantially varied between and within regions.</a:t>
            </a:r>
          </a:p>
          <a:p>
            <a:r>
              <a:rPr lang="en-US" dirty="0" smtClean="0"/>
              <a:t>Interpretation For most countries, the general pattern of reductions in age-sex </a:t>
            </a:r>
            <a:r>
              <a:rPr lang="en-US" dirty="0" err="1" smtClean="0"/>
              <a:t>specifi</a:t>
            </a:r>
            <a:r>
              <a:rPr lang="en-US" dirty="0" smtClean="0"/>
              <a:t> c mortality has been associated</a:t>
            </a:r>
          </a:p>
          <a:p>
            <a:r>
              <a:rPr lang="en-US" dirty="0" smtClean="0"/>
              <a:t>with a progressive shift towards a larger share of the remaining deaths caused by non-communicable disease and</a:t>
            </a:r>
          </a:p>
          <a:p>
            <a:r>
              <a:rPr lang="en-US" dirty="0" smtClean="0"/>
              <a:t>injuries. Assessing epidemiological convergence across countries depends on whether an absolute or relative measure</a:t>
            </a:r>
          </a:p>
          <a:p>
            <a:r>
              <a:rPr lang="en-US" dirty="0" smtClean="0"/>
              <a:t>of inequality is used. Nevertheless, age-</a:t>
            </a:r>
            <a:r>
              <a:rPr lang="en-US" dirty="0" err="1" smtClean="0"/>
              <a:t>standardised</a:t>
            </a:r>
            <a:r>
              <a:rPr lang="en-US" dirty="0" smtClean="0"/>
              <a:t> death rates for seven substantial causes are increasing, suggesting</a:t>
            </a:r>
          </a:p>
          <a:p>
            <a:r>
              <a:rPr lang="en-US" dirty="0" smtClean="0"/>
              <a:t>the potential for reversals in some countries. Important gaps exist in the empirical data for cause of death estimates</a:t>
            </a:r>
          </a:p>
          <a:p>
            <a:r>
              <a:rPr lang="en-US" dirty="0" smtClean="0"/>
              <a:t>for some countries; for example, no national data for India are available for the past decade.</a:t>
            </a:r>
          </a:p>
          <a:p>
            <a:r>
              <a:rPr lang="en-US" dirty="0" smtClean="0"/>
              <a:t>Funding Bill &amp; Melinda Gates Foundation.</a:t>
            </a:r>
          </a:p>
          <a:p>
            <a:r>
              <a:rPr lang="fr-FR" dirty="0" err="1" smtClean="0"/>
              <a:t>Published</a:t>
            </a:r>
            <a:r>
              <a:rPr lang="fr-FR" dirty="0" smtClean="0"/>
              <a:t> Online</a:t>
            </a:r>
          </a:p>
          <a:p>
            <a:r>
              <a:rPr lang="fr-FR" dirty="0" err="1" smtClean="0"/>
              <a:t>December</a:t>
            </a:r>
            <a:r>
              <a:rPr lang="fr-FR" dirty="0" smtClean="0"/>
              <a:t> 18, 2014</a:t>
            </a:r>
          </a:p>
          <a:p>
            <a:r>
              <a:rPr lang="fr-FR" dirty="0" smtClean="0"/>
              <a:t>http://dx.doi.org/10.1016/</a:t>
            </a:r>
          </a:p>
          <a:p>
            <a:endParaRPr lang="fr-FR" dirty="0" smtClean="0"/>
          </a:p>
          <a:p>
            <a:r>
              <a:rPr lang="fr-FR" dirty="0" err="1" smtClean="0"/>
              <a:t>Correspondence</a:t>
            </a:r>
            <a:r>
              <a:rPr lang="fr-FR" dirty="0" smtClean="0"/>
              <a:t> to: </a:t>
            </a:r>
            <a:r>
              <a:rPr lang="en-US" dirty="0" smtClean="0"/>
              <a:t>Prof Christopher J L Murray,</a:t>
            </a:r>
          </a:p>
          <a:p>
            <a:r>
              <a:rPr lang="fr-FR" dirty="0" smtClean="0"/>
              <a:t>2301 5th Avenue, Suite 600,</a:t>
            </a:r>
          </a:p>
          <a:p>
            <a:r>
              <a:rPr lang="fr-FR" dirty="0" smtClean="0"/>
              <a:t>Seattle, WA 98121, USA</a:t>
            </a:r>
          </a:p>
          <a:p>
            <a:r>
              <a:rPr lang="fr-FR" dirty="0" smtClean="0"/>
              <a:t>cjlm@uw.edu</a:t>
            </a:r>
          </a:p>
          <a:p>
            <a:endParaRPr lang="fr-FR" dirty="0" smtClean="0"/>
          </a:p>
          <a:p>
            <a:r>
              <a:rPr lang="en-US" dirty="0" smtClean="0"/>
              <a:t>An interactive </a:t>
            </a:r>
            <a:r>
              <a:rPr lang="en-US" dirty="0" err="1" smtClean="0"/>
              <a:t>fi</a:t>
            </a:r>
            <a:r>
              <a:rPr lang="en-US" dirty="0" smtClean="0"/>
              <a:t> </a:t>
            </a:r>
            <a:r>
              <a:rPr lang="en-US" dirty="0" err="1" smtClean="0"/>
              <a:t>gure</a:t>
            </a:r>
            <a:r>
              <a:rPr lang="en-US" dirty="0" smtClean="0"/>
              <a:t> with these data is available at http://vizhub.healthdata.org/le. Changes in life expectancy as a result of specific causes were decomposed from the difference between all-cause </a:t>
            </a:r>
            <a:r>
              <a:rPr lang="en-US" dirty="0" err="1" smtClean="0"/>
              <a:t>lifetables</a:t>
            </a:r>
            <a:r>
              <a:rPr lang="en-US" dirty="0" smtClean="0"/>
              <a:t> and cause-deleted </a:t>
            </a:r>
            <a:r>
              <a:rPr lang="en-US" dirty="0" err="1" smtClean="0"/>
              <a:t>lifetables</a:t>
            </a:r>
            <a:r>
              <a:rPr lang="en-US" dirty="0" smtClean="0"/>
              <a:t> (mortality set to zero for a specific cause). Because all changes in life expectancy are based on cross-sectional </a:t>
            </a:r>
            <a:r>
              <a:rPr lang="en-US" dirty="0" err="1" smtClean="0"/>
              <a:t>lifetables</a:t>
            </a:r>
            <a:r>
              <a:rPr lang="en-US" dirty="0" smtClean="0"/>
              <a:t>, the cause-specific changes add up to the total change in life-expectancy. NTDs=neglected tropical diseases.</a:t>
            </a:r>
            <a:endParaRPr lang="fr-FR" b="0" dirty="0" smtClean="0"/>
          </a:p>
          <a:p>
            <a:endParaRPr lang="fr-FR" b="0" dirty="0"/>
          </a:p>
        </p:txBody>
      </p:sp>
      <p:sp>
        <p:nvSpPr>
          <p:cNvPr id="4" name="Espace réservé du numéro de diapositive 3"/>
          <p:cNvSpPr>
            <a:spLocks noGrp="1"/>
          </p:cNvSpPr>
          <p:nvPr>
            <p:ph type="sldNum" sz="quarter" idx="10"/>
          </p:nvPr>
        </p:nvSpPr>
        <p:spPr/>
        <p:txBody>
          <a:bodyPr/>
          <a:lstStyle/>
          <a:p>
            <a:pPr>
              <a:defRPr/>
            </a:pPr>
            <a:fld id="{0B487722-A3EF-4722-8E5E-40EA5BE2FA3F}" type="slidenum">
              <a:rPr lang="en-GB" smtClean="0"/>
              <a:pPr>
                <a:defRPr/>
              </a:pPr>
              <a:t>96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B665F0B-0840-4E63-B175-1306BF60E4EA}"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77827" name="Rectangle 2"/>
          <p:cNvSpPr>
            <a:spLocks noGrp="1" noRot="1" noChangeAspect="1" noChangeArrowheads="1" noTextEdit="1"/>
          </p:cNvSpPr>
          <p:nvPr>
            <p:ph type="sldImg"/>
          </p:nvPr>
        </p:nvSpPr>
        <p:spPr>
          <a:xfrm>
            <a:off x="920750" y="746125"/>
            <a:ext cx="4959350" cy="3721100"/>
          </a:xfrm>
          <a:ln/>
        </p:spPr>
      </p:sp>
      <p:sp>
        <p:nvSpPr>
          <p:cNvPr id="77828" name="Rectangle 3"/>
          <p:cNvSpPr>
            <a:spLocks noGrp="1" noChangeArrowheads="1"/>
          </p:cNvSpPr>
          <p:nvPr>
            <p:ph type="body" idx="1"/>
          </p:nvPr>
        </p:nvSpPr>
        <p:spPr>
          <a:xfrm>
            <a:off x="906357" y="4716857"/>
            <a:ext cx="4984962" cy="4463262"/>
          </a:xfrm>
          <a:noFill/>
          <a:ln/>
        </p:spPr>
        <p:txBody>
          <a:bodyPr/>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E8FD9D04-D8EB-4981-9D39-7D08EBE4DB7B}" type="slidenum">
              <a:rPr lang="en-GB" smtClean="0"/>
              <a:pPr>
                <a:defRPr/>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32500" lnSpcReduction="20000"/>
          </a:bodyPr>
          <a:lstStyle/>
          <a:p>
            <a:r>
              <a:rPr lang="en-US" dirty="0" smtClean="0"/>
              <a:t>Global, regional, and national age–sex specific all-cause and cause-specific mortality for 240 causes of death, 1990–2013: a systematic analysis for the Global Burden of Disease </a:t>
            </a:r>
            <a:r>
              <a:rPr lang="fr-FR" dirty="0" err="1" smtClean="0"/>
              <a:t>Study</a:t>
            </a:r>
            <a:r>
              <a:rPr lang="fr-FR" dirty="0" smtClean="0"/>
              <a:t> 2013</a:t>
            </a:r>
          </a:p>
          <a:p>
            <a:r>
              <a:rPr lang="en-US" i="1" dirty="0" smtClean="0"/>
              <a:t>GBD 2013 Mortality and Causes of Death Collaborators*</a:t>
            </a:r>
          </a:p>
          <a:p>
            <a:r>
              <a:rPr lang="fr-FR" dirty="0" err="1" smtClean="0"/>
              <a:t>Summary</a:t>
            </a:r>
            <a:endParaRPr lang="fr-FR" dirty="0" smtClean="0"/>
          </a:p>
          <a:p>
            <a:r>
              <a:rPr lang="en-US" dirty="0" smtClean="0"/>
              <a:t>Background Up-to-date evidence on levels and trends for age-sex-</a:t>
            </a:r>
            <a:r>
              <a:rPr lang="en-US" dirty="0" err="1" smtClean="0"/>
              <a:t>specifi</a:t>
            </a:r>
            <a:r>
              <a:rPr lang="en-US" dirty="0" smtClean="0"/>
              <a:t> c all-cause and cause-</a:t>
            </a:r>
            <a:r>
              <a:rPr lang="en-US" dirty="0" err="1" smtClean="0"/>
              <a:t>specifi</a:t>
            </a:r>
            <a:r>
              <a:rPr lang="en-US" dirty="0" smtClean="0"/>
              <a:t> c mortality is</a:t>
            </a:r>
          </a:p>
          <a:p>
            <a:r>
              <a:rPr lang="en-US" dirty="0" smtClean="0"/>
              <a:t>essential for the formation of global, regional, and national health policies. In the Global Burden of Disease Study</a:t>
            </a:r>
          </a:p>
          <a:p>
            <a:r>
              <a:rPr lang="en-US" dirty="0" smtClean="0"/>
              <a:t>2013 (GBD 2013) we estimated yearly deaths for 188 countries between 1990, and 2013. We used the results to assess</a:t>
            </a:r>
          </a:p>
          <a:p>
            <a:r>
              <a:rPr lang="en-US" dirty="0" smtClean="0"/>
              <a:t>whether there is epidemiological convergence across countries.</a:t>
            </a:r>
          </a:p>
          <a:p>
            <a:r>
              <a:rPr lang="en-US" dirty="0" smtClean="0"/>
              <a:t>Methods We estimated age-sex-</a:t>
            </a:r>
            <a:r>
              <a:rPr lang="en-US" dirty="0" err="1" smtClean="0"/>
              <a:t>specifi</a:t>
            </a:r>
            <a:r>
              <a:rPr lang="en-US" dirty="0" smtClean="0"/>
              <a:t> c all-cause mortality using the GBD 2010 methods with some </a:t>
            </a:r>
            <a:r>
              <a:rPr lang="en-US" dirty="0" err="1" smtClean="0"/>
              <a:t>refi</a:t>
            </a:r>
            <a:r>
              <a:rPr lang="en-US" dirty="0" smtClean="0"/>
              <a:t> </a:t>
            </a:r>
            <a:r>
              <a:rPr lang="en-US" dirty="0" err="1" smtClean="0"/>
              <a:t>nements</a:t>
            </a:r>
            <a:r>
              <a:rPr lang="en-US" dirty="0" smtClean="0"/>
              <a:t> to improve</a:t>
            </a:r>
          </a:p>
          <a:p>
            <a:r>
              <a:rPr lang="en-US" dirty="0" smtClean="0"/>
              <a:t>accuracy applied to an updated database of vital registration, survey, and census data. We generally estimated cause of</a:t>
            </a:r>
          </a:p>
          <a:p>
            <a:r>
              <a:rPr lang="en-US" dirty="0" smtClean="0"/>
              <a:t>death as in the GBD 2010. Key improvements included the addition of more recent vital registration data for 72 countries,</a:t>
            </a:r>
          </a:p>
          <a:p>
            <a:r>
              <a:rPr lang="en-US" dirty="0" smtClean="0"/>
              <a:t>an updated verbal autopsy literature review, two new and detailed data systems for China, and more detail for Mexico, UK,</a:t>
            </a:r>
          </a:p>
          <a:p>
            <a:r>
              <a:rPr lang="en-US" dirty="0" smtClean="0"/>
              <a:t>Turkey, and Russia. We improved statistical models for garbage code redistribution. We used six diff </a:t>
            </a:r>
            <a:r>
              <a:rPr lang="en-US" dirty="0" err="1" smtClean="0"/>
              <a:t>erent</a:t>
            </a:r>
            <a:r>
              <a:rPr lang="en-US" dirty="0" smtClean="0"/>
              <a:t> </a:t>
            </a:r>
            <a:r>
              <a:rPr lang="en-US" dirty="0" err="1" smtClean="0"/>
              <a:t>modelling</a:t>
            </a:r>
            <a:endParaRPr lang="en-US" dirty="0" smtClean="0"/>
          </a:p>
          <a:p>
            <a:r>
              <a:rPr lang="en-US" dirty="0" smtClean="0"/>
              <a:t>strategies across the 240 causes; cause of death ensemble </a:t>
            </a:r>
            <a:r>
              <a:rPr lang="en-US" dirty="0" err="1" smtClean="0"/>
              <a:t>modelling</a:t>
            </a:r>
            <a:r>
              <a:rPr lang="en-US" dirty="0" smtClean="0"/>
              <a:t> (</a:t>
            </a:r>
            <a:r>
              <a:rPr lang="en-US" dirty="0" err="1" smtClean="0"/>
              <a:t>CODEm</a:t>
            </a:r>
            <a:r>
              <a:rPr lang="en-US" dirty="0" smtClean="0"/>
              <a:t>) was the dominant strategy for causes with</a:t>
            </a:r>
          </a:p>
          <a:p>
            <a:r>
              <a:rPr lang="en-US" dirty="0" err="1" smtClean="0"/>
              <a:t>suffi</a:t>
            </a:r>
            <a:r>
              <a:rPr lang="en-US" dirty="0" smtClean="0"/>
              <a:t> </a:t>
            </a:r>
            <a:r>
              <a:rPr lang="en-US" dirty="0" err="1" smtClean="0"/>
              <a:t>cient</a:t>
            </a:r>
            <a:r>
              <a:rPr lang="en-US" dirty="0" smtClean="0"/>
              <a:t> information. Trends for Alzheimer’s disease and other dementias were informed by meta-regression of</a:t>
            </a:r>
          </a:p>
          <a:p>
            <a:r>
              <a:rPr lang="en-US" dirty="0" smtClean="0"/>
              <a:t>prevalence studies. For pathogen-</a:t>
            </a:r>
            <a:r>
              <a:rPr lang="en-US" dirty="0" err="1" smtClean="0"/>
              <a:t>specifi</a:t>
            </a:r>
            <a:r>
              <a:rPr lang="en-US" dirty="0" smtClean="0"/>
              <a:t> c causes of </a:t>
            </a:r>
            <a:r>
              <a:rPr lang="en-US" dirty="0" err="1" smtClean="0"/>
              <a:t>diarrhoea</a:t>
            </a:r>
            <a:r>
              <a:rPr lang="en-US" dirty="0" smtClean="0"/>
              <a:t> and lower respiratory infections we used a counterfactual</a:t>
            </a:r>
          </a:p>
          <a:p>
            <a:r>
              <a:rPr lang="en-US" dirty="0" smtClean="0"/>
              <a:t>approach. We computed two measures of convergence (inequality) across countries: the average relative diff </a:t>
            </a:r>
            <a:r>
              <a:rPr lang="en-US" dirty="0" err="1" smtClean="0"/>
              <a:t>erence</a:t>
            </a:r>
            <a:r>
              <a:rPr lang="en-US" dirty="0" smtClean="0"/>
              <a:t> across</a:t>
            </a:r>
          </a:p>
          <a:p>
            <a:r>
              <a:rPr lang="en-US" dirty="0" smtClean="0"/>
              <a:t>all pairs of countries (</a:t>
            </a:r>
            <a:r>
              <a:rPr lang="en-US" dirty="0" err="1" smtClean="0"/>
              <a:t>Gini</a:t>
            </a:r>
            <a:r>
              <a:rPr lang="en-US" dirty="0" smtClean="0"/>
              <a:t> </a:t>
            </a:r>
            <a:r>
              <a:rPr lang="en-US" dirty="0" err="1" smtClean="0"/>
              <a:t>coeffi</a:t>
            </a:r>
            <a:r>
              <a:rPr lang="en-US" dirty="0" smtClean="0"/>
              <a:t> </a:t>
            </a:r>
            <a:r>
              <a:rPr lang="en-US" dirty="0" err="1" smtClean="0"/>
              <a:t>cient</a:t>
            </a:r>
            <a:r>
              <a:rPr lang="en-US" dirty="0" smtClean="0"/>
              <a:t>) and the average absolute diff </a:t>
            </a:r>
            <a:r>
              <a:rPr lang="en-US" dirty="0" err="1" smtClean="0"/>
              <a:t>erence</a:t>
            </a:r>
            <a:r>
              <a:rPr lang="en-US" dirty="0" smtClean="0"/>
              <a:t> across countries. To </a:t>
            </a:r>
            <a:r>
              <a:rPr lang="en-US" dirty="0" err="1" smtClean="0"/>
              <a:t>summarise</a:t>
            </a:r>
            <a:r>
              <a:rPr lang="en-US" dirty="0" smtClean="0"/>
              <a:t> broad </a:t>
            </a:r>
            <a:r>
              <a:rPr lang="en-US" dirty="0" err="1" smtClean="0"/>
              <a:t>fi</a:t>
            </a:r>
            <a:r>
              <a:rPr lang="en-US" dirty="0" smtClean="0"/>
              <a:t> </a:t>
            </a:r>
            <a:r>
              <a:rPr lang="en-US" dirty="0" err="1" smtClean="0"/>
              <a:t>ndings</a:t>
            </a:r>
            <a:r>
              <a:rPr lang="en-US" dirty="0" smtClean="0"/>
              <a:t>,</a:t>
            </a:r>
          </a:p>
          <a:p>
            <a:r>
              <a:rPr lang="en-US" dirty="0" smtClean="0"/>
              <a:t>we used multiple decrement life-tables to decompose probabilities of death from birth to exact age 15 years, from exact age</a:t>
            </a:r>
          </a:p>
          <a:p>
            <a:r>
              <a:rPr lang="en-US" dirty="0" smtClean="0"/>
              <a:t>15 years to exact age 50 years, and from exact age 50 years to exact age 75 years, and life expectancy at birth into major</a:t>
            </a:r>
          </a:p>
          <a:p>
            <a:r>
              <a:rPr lang="en-US" dirty="0" smtClean="0"/>
              <a:t>causes. For all quantities reported, we computed 95% uncertainty intervals (UIs). We constrained cause-</a:t>
            </a:r>
            <a:r>
              <a:rPr lang="en-US" dirty="0" err="1" smtClean="0"/>
              <a:t>specifi</a:t>
            </a:r>
            <a:r>
              <a:rPr lang="en-US" dirty="0" smtClean="0"/>
              <a:t> c fractions</a:t>
            </a:r>
          </a:p>
          <a:p>
            <a:r>
              <a:rPr lang="en-US" dirty="0" smtClean="0"/>
              <a:t>within each age-sex-country-year group to sum to all-cause mortality based on draws from the uncertainty distributions.</a:t>
            </a:r>
          </a:p>
          <a:p>
            <a:r>
              <a:rPr lang="en-US" dirty="0" smtClean="0"/>
              <a:t>Findings Global life expectancy for both sexes increased from 65·3 years (UI 65·0–65·6) in 1990, to 71·5 years</a:t>
            </a:r>
          </a:p>
          <a:p>
            <a:r>
              <a:rPr lang="en-US" dirty="0" smtClean="0"/>
              <a:t>(UI 71·0–71·9) in 2013, while the number of deaths increased from 47·5 million (UI 46·8–48·2) to 54·9 million</a:t>
            </a:r>
          </a:p>
          <a:p>
            <a:r>
              <a:rPr lang="en-US" dirty="0" smtClean="0"/>
              <a:t>(UI 53·6–56·3) over the same interval. Global progress masked variation by age and sex: for children, average absolute</a:t>
            </a:r>
          </a:p>
          <a:p>
            <a:r>
              <a:rPr lang="en-US" dirty="0" smtClean="0"/>
              <a:t>diff </a:t>
            </a:r>
            <a:r>
              <a:rPr lang="en-US" dirty="0" err="1" smtClean="0"/>
              <a:t>erences</a:t>
            </a:r>
            <a:r>
              <a:rPr lang="en-US" dirty="0" smtClean="0"/>
              <a:t> between countries decreased but relative diff </a:t>
            </a:r>
            <a:r>
              <a:rPr lang="en-US" dirty="0" err="1" smtClean="0"/>
              <a:t>erences</a:t>
            </a:r>
            <a:r>
              <a:rPr lang="en-US" dirty="0" smtClean="0"/>
              <a:t> increased. For women aged 25–39 years and older than</a:t>
            </a:r>
          </a:p>
          <a:p>
            <a:r>
              <a:rPr lang="en-US" dirty="0" smtClean="0"/>
              <a:t>75 years and for men aged 20–49 years and 65 years and older, both absolute and relative diff </a:t>
            </a:r>
            <a:r>
              <a:rPr lang="en-US" dirty="0" err="1" smtClean="0"/>
              <a:t>erences</a:t>
            </a:r>
            <a:r>
              <a:rPr lang="en-US" dirty="0" smtClean="0"/>
              <a:t> increased.</a:t>
            </a:r>
          </a:p>
          <a:p>
            <a:r>
              <a:rPr lang="en-US" dirty="0" smtClean="0"/>
              <a:t>Decomposition of global and regional life expectancy showed the prominent role of reductions in age-</a:t>
            </a:r>
            <a:r>
              <a:rPr lang="en-US" dirty="0" err="1" smtClean="0"/>
              <a:t>standardised</a:t>
            </a:r>
            <a:r>
              <a:rPr lang="en-US" dirty="0" smtClean="0"/>
              <a:t> death</a:t>
            </a:r>
          </a:p>
          <a:p>
            <a:r>
              <a:rPr lang="en-US" dirty="0" smtClean="0"/>
              <a:t>rates for cardiovascular diseases and cancers in high-income regions, and reductions in child deaths from </a:t>
            </a:r>
            <a:r>
              <a:rPr lang="en-US" dirty="0" err="1" smtClean="0"/>
              <a:t>diarrhoea</a:t>
            </a:r>
            <a:r>
              <a:rPr lang="en-US" dirty="0" smtClean="0"/>
              <a:t>,</a:t>
            </a:r>
          </a:p>
          <a:p>
            <a:r>
              <a:rPr lang="en-US" dirty="0" smtClean="0"/>
              <a:t>lower respiratory infections, and neonatal causes in low-income regions. HIV/AIDS reduced life expectancy in southern</a:t>
            </a:r>
          </a:p>
          <a:p>
            <a:r>
              <a:rPr lang="en-US" dirty="0" smtClean="0"/>
              <a:t>sub-Saharan Africa. For most communicable causes of death both numbers of deaths and age-</a:t>
            </a:r>
            <a:r>
              <a:rPr lang="en-US" dirty="0" err="1" smtClean="0"/>
              <a:t>standardised</a:t>
            </a:r>
            <a:r>
              <a:rPr lang="en-US" dirty="0" smtClean="0"/>
              <a:t> death rates fell</a:t>
            </a:r>
          </a:p>
          <a:p>
            <a:r>
              <a:rPr lang="en-US" dirty="0" smtClean="0"/>
              <a:t>whereas for most non-communicable causes, demographic shifts have increased numbers of deaths but decreased </a:t>
            </a:r>
            <a:r>
              <a:rPr lang="en-US" dirty="0" err="1" smtClean="0"/>
              <a:t>agestandardised</a:t>
            </a:r>
            <a:endParaRPr lang="en-US" dirty="0" smtClean="0"/>
          </a:p>
          <a:p>
            <a:r>
              <a:rPr lang="en-US" dirty="0" smtClean="0"/>
              <a:t>death rates. Global deaths from injury increased by 10·7%, from 4·3 million deaths in 1990 to 4·8 million in</a:t>
            </a:r>
          </a:p>
          <a:p>
            <a:r>
              <a:rPr lang="en-US" dirty="0" smtClean="0"/>
              <a:t>2013; but age-</a:t>
            </a:r>
            <a:r>
              <a:rPr lang="en-US" dirty="0" err="1" smtClean="0"/>
              <a:t>standardised</a:t>
            </a:r>
            <a:r>
              <a:rPr lang="en-US" dirty="0" smtClean="0"/>
              <a:t> rates declined over the same period by 21%. For some causes of more than 100 000 deaths per</a:t>
            </a:r>
          </a:p>
          <a:p>
            <a:r>
              <a:rPr lang="en-US" dirty="0" smtClean="0"/>
              <a:t>year in 2013, age-</a:t>
            </a:r>
            <a:r>
              <a:rPr lang="en-US" dirty="0" err="1" smtClean="0"/>
              <a:t>standardised</a:t>
            </a:r>
            <a:r>
              <a:rPr lang="en-US" dirty="0" smtClean="0"/>
              <a:t> death rates increased between 1990 and 2013, including HIV/AIDS, pancreatic cancer, </a:t>
            </a:r>
            <a:r>
              <a:rPr lang="en-US" dirty="0" err="1" smtClean="0"/>
              <a:t>atrial</a:t>
            </a:r>
            <a:endParaRPr lang="en-US" dirty="0" smtClean="0"/>
          </a:p>
          <a:p>
            <a:r>
              <a:rPr lang="fr-FR" dirty="0" smtClean="0"/>
              <a:t>fi </a:t>
            </a:r>
            <a:r>
              <a:rPr lang="fr-FR" dirty="0" err="1" smtClean="0"/>
              <a:t>brillation</a:t>
            </a:r>
            <a:r>
              <a:rPr lang="fr-FR" dirty="0" smtClean="0"/>
              <a:t> and </a:t>
            </a:r>
            <a:r>
              <a:rPr lang="fr-FR" dirty="0" err="1" smtClean="0"/>
              <a:t>fl</a:t>
            </a:r>
            <a:r>
              <a:rPr lang="fr-FR" dirty="0" smtClean="0"/>
              <a:t> </a:t>
            </a:r>
            <a:r>
              <a:rPr lang="fr-FR" dirty="0" err="1" smtClean="0"/>
              <a:t>utter</a:t>
            </a:r>
            <a:r>
              <a:rPr lang="fr-FR" dirty="0" smtClean="0"/>
              <a:t>, </a:t>
            </a:r>
            <a:r>
              <a:rPr lang="fr-FR" dirty="0" err="1" smtClean="0"/>
              <a:t>drug</a:t>
            </a:r>
            <a:r>
              <a:rPr lang="fr-FR" dirty="0" smtClean="0"/>
              <a:t> use </a:t>
            </a:r>
            <a:r>
              <a:rPr lang="fr-FR" dirty="0" err="1" smtClean="0"/>
              <a:t>disorders</a:t>
            </a:r>
            <a:r>
              <a:rPr lang="fr-FR" dirty="0" smtClean="0"/>
              <a:t>, </a:t>
            </a:r>
            <a:r>
              <a:rPr lang="fr-FR" dirty="0" err="1" smtClean="0"/>
              <a:t>diabetes</a:t>
            </a:r>
            <a:r>
              <a:rPr lang="fr-FR" dirty="0" smtClean="0"/>
              <a:t>, </a:t>
            </a:r>
            <a:r>
              <a:rPr lang="fr-FR" dirty="0" err="1" smtClean="0"/>
              <a:t>chronic</a:t>
            </a:r>
            <a:r>
              <a:rPr lang="fr-FR" dirty="0" smtClean="0"/>
              <a:t> </a:t>
            </a:r>
            <a:r>
              <a:rPr lang="fr-FR" dirty="0" err="1" smtClean="0"/>
              <a:t>kidney</a:t>
            </a:r>
            <a:r>
              <a:rPr lang="fr-FR" dirty="0" smtClean="0"/>
              <a:t> </a:t>
            </a:r>
            <a:r>
              <a:rPr lang="fr-FR" dirty="0" err="1" smtClean="0"/>
              <a:t>disease</a:t>
            </a:r>
            <a:r>
              <a:rPr lang="fr-FR" dirty="0" smtClean="0"/>
              <a:t>, and </a:t>
            </a:r>
            <a:r>
              <a:rPr lang="fr-FR" dirty="0" err="1" smtClean="0"/>
              <a:t>sickle</a:t>
            </a:r>
            <a:r>
              <a:rPr lang="fr-FR" dirty="0" smtClean="0"/>
              <a:t>-</a:t>
            </a:r>
            <a:r>
              <a:rPr lang="fr-FR" dirty="0" err="1" smtClean="0"/>
              <a:t>cell</a:t>
            </a:r>
            <a:r>
              <a:rPr lang="fr-FR" dirty="0" smtClean="0"/>
              <a:t> </a:t>
            </a:r>
            <a:r>
              <a:rPr lang="fr-FR" dirty="0" err="1" smtClean="0"/>
              <a:t>anaemias</a:t>
            </a:r>
            <a:r>
              <a:rPr lang="fr-FR" dirty="0" smtClean="0"/>
              <a:t>. </a:t>
            </a:r>
            <a:r>
              <a:rPr lang="fr-FR" dirty="0" err="1" smtClean="0"/>
              <a:t>Diarrhoeal</a:t>
            </a:r>
            <a:r>
              <a:rPr lang="fr-FR" dirty="0" smtClean="0"/>
              <a:t> </a:t>
            </a:r>
            <a:r>
              <a:rPr lang="fr-FR" dirty="0" err="1" smtClean="0"/>
              <a:t>diseases</a:t>
            </a:r>
            <a:r>
              <a:rPr lang="fr-FR" dirty="0" smtClean="0"/>
              <a:t>,</a:t>
            </a:r>
          </a:p>
          <a:p>
            <a:r>
              <a:rPr lang="en-US" dirty="0" smtClean="0"/>
              <a:t>lower respiratory infections, neonatal causes, and malaria are still in the top </a:t>
            </a:r>
            <a:r>
              <a:rPr lang="en-US" dirty="0" err="1" smtClean="0"/>
              <a:t>fi</a:t>
            </a:r>
            <a:r>
              <a:rPr lang="en-US" dirty="0" smtClean="0"/>
              <a:t> </a:t>
            </a:r>
            <a:r>
              <a:rPr lang="en-US" dirty="0" err="1" smtClean="0"/>
              <a:t>ve</a:t>
            </a:r>
            <a:r>
              <a:rPr lang="en-US" dirty="0" smtClean="0"/>
              <a:t> causes of death in children younger than</a:t>
            </a:r>
          </a:p>
          <a:p>
            <a:r>
              <a:rPr lang="en-US" dirty="0" smtClean="0"/>
              <a:t>5 years. The most important pathogens are rotavirus for </a:t>
            </a:r>
            <a:r>
              <a:rPr lang="en-US" dirty="0" err="1" smtClean="0"/>
              <a:t>diarrhoea</a:t>
            </a:r>
            <a:r>
              <a:rPr lang="en-US" dirty="0" smtClean="0"/>
              <a:t> and </a:t>
            </a:r>
            <a:r>
              <a:rPr lang="en-US" dirty="0" err="1" smtClean="0"/>
              <a:t>pneumococcus</a:t>
            </a:r>
            <a:r>
              <a:rPr lang="en-US" dirty="0" smtClean="0"/>
              <a:t> for lower respiratory infections.</a:t>
            </a:r>
          </a:p>
          <a:p>
            <a:r>
              <a:rPr lang="en-US" dirty="0" smtClean="0"/>
              <a:t>Country-</a:t>
            </a:r>
            <a:r>
              <a:rPr lang="en-US" dirty="0" err="1" smtClean="0"/>
              <a:t>specifi</a:t>
            </a:r>
            <a:r>
              <a:rPr lang="en-US" dirty="0" smtClean="0"/>
              <a:t> c probabilities of death over three phases of life were substantially varied between and within regions.</a:t>
            </a:r>
          </a:p>
          <a:p>
            <a:r>
              <a:rPr lang="en-US" dirty="0" smtClean="0"/>
              <a:t>Interpretation For most countries, the general pattern of reductions in age-sex </a:t>
            </a:r>
            <a:r>
              <a:rPr lang="en-US" dirty="0" err="1" smtClean="0"/>
              <a:t>specifi</a:t>
            </a:r>
            <a:r>
              <a:rPr lang="en-US" dirty="0" smtClean="0"/>
              <a:t> c mortality has been associated</a:t>
            </a:r>
          </a:p>
          <a:p>
            <a:r>
              <a:rPr lang="en-US" dirty="0" smtClean="0"/>
              <a:t>with a progressive shift towards a larger share of the remaining deaths caused by non-communicable disease and</a:t>
            </a:r>
          </a:p>
          <a:p>
            <a:r>
              <a:rPr lang="en-US" dirty="0" smtClean="0"/>
              <a:t>injuries. Assessing epidemiological convergence across countries depends on whether an absolute or relative measure</a:t>
            </a:r>
          </a:p>
          <a:p>
            <a:r>
              <a:rPr lang="en-US" dirty="0" smtClean="0"/>
              <a:t>of inequality is used. Nevertheless, age-</a:t>
            </a:r>
            <a:r>
              <a:rPr lang="en-US" dirty="0" err="1" smtClean="0"/>
              <a:t>standardised</a:t>
            </a:r>
            <a:r>
              <a:rPr lang="en-US" dirty="0" smtClean="0"/>
              <a:t> death rates for seven substantial causes are increasing, suggesting</a:t>
            </a:r>
          </a:p>
          <a:p>
            <a:r>
              <a:rPr lang="en-US" dirty="0" smtClean="0"/>
              <a:t>the potential for reversals in some countries. Important gaps exist in the empirical data for cause of death estimates</a:t>
            </a:r>
          </a:p>
          <a:p>
            <a:r>
              <a:rPr lang="en-US" dirty="0" smtClean="0"/>
              <a:t>for some countries; for example, no national data for India are available for the past decade.</a:t>
            </a:r>
          </a:p>
          <a:p>
            <a:r>
              <a:rPr lang="en-US" dirty="0" smtClean="0"/>
              <a:t>Funding Bill &amp; Melinda Gates Foundation.</a:t>
            </a:r>
          </a:p>
          <a:p>
            <a:r>
              <a:rPr lang="fr-FR" dirty="0" err="1" smtClean="0"/>
              <a:t>Published</a:t>
            </a:r>
            <a:r>
              <a:rPr lang="fr-FR" dirty="0" smtClean="0"/>
              <a:t> Online</a:t>
            </a:r>
          </a:p>
          <a:p>
            <a:r>
              <a:rPr lang="fr-FR" dirty="0" err="1" smtClean="0"/>
              <a:t>December</a:t>
            </a:r>
            <a:r>
              <a:rPr lang="fr-FR" dirty="0" smtClean="0"/>
              <a:t> 18, 2014</a:t>
            </a:r>
          </a:p>
          <a:p>
            <a:r>
              <a:rPr lang="fr-FR" dirty="0" smtClean="0"/>
              <a:t>http://dx.doi.org/10.1016/</a:t>
            </a:r>
          </a:p>
          <a:p>
            <a:endParaRPr lang="fr-FR" dirty="0" smtClean="0"/>
          </a:p>
          <a:p>
            <a:r>
              <a:rPr lang="fr-FR" dirty="0" err="1" smtClean="0"/>
              <a:t>Correspondence</a:t>
            </a:r>
            <a:r>
              <a:rPr lang="fr-FR" dirty="0" smtClean="0"/>
              <a:t> to: </a:t>
            </a:r>
            <a:r>
              <a:rPr lang="en-US" dirty="0" smtClean="0"/>
              <a:t>Prof Christopher J L Murray,</a:t>
            </a:r>
          </a:p>
          <a:p>
            <a:r>
              <a:rPr lang="fr-FR" dirty="0" smtClean="0"/>
              <a:t>2301 5th Avenue, Suite 600,</a:t>
            </a:r>
          </a:p>
          <a:p>
            <a:r>
              <a:rPr lang="fr-FR" dirty="0" smtClean="0"/>
              <a:t>Seattle, WA 98121, USA</a:t>
            </a:r>
          </a:p>
          <a:p>
            <a:r>
              <a:rPr lang="fr-FR" dirty="0" smtClean="0"/>
              <a:t>cjlm@uw.edu</a:t>
            </a:r>
          </a:p>
          <a:p>
            <a:endParaRPr lang="fr-FR" dirty="0" smtClean="0"/>
          </a:p>
          <a:p>
            <a:r>
              <a:rPr lang="en-US" dirty="0" smtClean="0"/>
              <a:t>An interactive </a:t>
            </a:r>
            <a:r>
              <a:rPr lang="en-US" dirty="0" err="1" smtClean="0"/>
              <a:t>fi</a:t>
            </a:r>
            <a:r>
              <a:rPr lang="en-US" dirty="0" smtClean="0"/>
              <a:t> </a:t>
            </a:r>
            <a:r>
              <a:rPr lang="en-US" dirty="0" err="1" smtClean="0"/>
              <a:t>gure</a:t>
            </a:r>
            <a:r>
              <a:rPr lang="en-US" dirty="0" smtClean="0"/>
              <a:t> with these data is available at http://vizhub.healthdata.org/le. Changes in life expectancy as a result of specific causes were decomposed from the difference between all-cause </a:t>
            </a:r>
            <a:r>
              <a:rPr lang="en-US" dirty="0" err="1" smtClean="0"/>
              <a:t>lifetables</a:t>
            </a:r>
            <a:r>
              <a:rPr lang="en-US" dirty="0" smtClean="0"/>
              <a:t> and cause-deleted </a:t>
            </a:r>
            <a:r>
              <a:rPr lang="en-US" dirty="0" err="1" smtClean="0"/>
              <a:t>lifetables</a:t>
            </a:r>
            <a:r>
              <a:rPr lang="en-US" dirty="0" smtClean="0"/>
              <a:t> (mortality set to zero for a specific cause). Because all changes in life expectancy are based on cross-sectional </a:t>
            </a:r>
            <a:r>
              <a:rPr lang="en-US" dirty="0" err="1" smtClean="0"/>
              <a:t>lifetables</a:t>
            </a:r>
            <a:r>
              <a:rPr lang="en-US" dirty="0" smtClean="0"/>
              <a:t>, the cause-specific changes add up to the total change in life-expectancy. NTDs=neglected tropical diseases.</a:t>
            </a:r>
            <a:endParaRPr lang="fr-FR" b="0" dirty="0" smtClean="0"/>
          </a:p>
          <a:p>
            <a:endParaRPr lang="fr-FR" b="0" dirty="0"/>
          </a:p>
        </p:txBody>
      </p:sp>
      <p:sp>
        <p:nvSpPr>
          <p:cNvPr id="4" name="Espace réservé du numéro de diapositive 3"/>
          <p:cNvSpPr>
            <a:spLocks noGrp="1"/>
          </p:cNvSpPr>
          <p:nvPr>
            <p:ph type="sldNum" sz="quarter" idx="10"/>
          </p:nvPr>
        </p:nvSpPr>
        <p:spPr/>
        <p:txBody>
          <a:bodyPr/>
          <a:lstStyle/>
          <a:p>
            <a:pPr>
              <a:defRPr/>
            </a:pPr>
            <a:fld id="{0B487722-A3EF-4722-8E5E-40EA5BE2FA3F}" type="slidenum">
              <a:rPr lang="en-GB" smtClean="0"/>
              <a:pPr>
                <a:defRPr/>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80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Common metrics to ascertain budren of disease due to e.g. mental disease, cancer or injury</a:t>
            </a:r>
          </a:p>
          <a:p>
            <a:endParaRPr lang="en-US" smtClean="0"/>
          </a:p>
          <a:p>
            <a:r>
              <a:rPr lang="en-US" smtClean="0"/>
              <a:t>To allow comparison of disease burden between countries or regions</a:t>
            </a:r>
          </a:p>
        </p:txBody>
      </p:sp>
      <p:sp>
        <p:nvSpPr>
          <p:cNvPr id="4" name="Espace réservé du numéro de diapositive 3"/>
          <p:cNvSpPr>
            <a:spLocks noGrp="1"/>
          </p:cNvSpPr>
          <p:nvPr>
            <p:ph type="sldNum" sz="quarter" idx="5"/>
          </p:nvPr>
        </p:nvSpPr>
        <p:spPr/>
        <p:txBody>
          <a:bodyPr/>
          <a:lstStyle/>
          <a:p>
            <a:pPr>
              <a:defRPr/>
            </a:pPr>
            <a:fld id="{336C94AA-D361-434D-AC99-AE9220D413B0}" type="slidenum">
              <a:rPr lang="fr-FR" smtClean="0"/>
              <a:pPr>
                <a:defRPr/>
              </a:pPr>
              <a:t>14</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CA026-F7C1-4DB7-AA85-FDA680F06BE7}" type="slidenum">
              <a:rPr lang="en-GB"/>
              <a:pPr/>
              <a:t>16</a:t>
            </a:fld>
            <a:endParaRPr lang="en-GB"/>
          </a:p>
        </p:txBody>
      </p:sp>
      <p:sp>
        <p:nvSpPr>
          <p:cNvPr id="1028098" name="Rectangle 2"/>
          <p:cNvSpPr>
            <a:spLocks noGrp="1" noRot="1" noChangeAspect="1" noChangeArrowheads="1" noTextEdit="1"/>
          </p:cNvSpPr>
          <p:nvPr>
            <p:ph type="sldImg"/>
          </p:nvPr>
        </p:nvSpPr>
        <p:spPr>
          <a:xfrm>
            <a:off x="919163" y="746125"/>
            <a:ext cx="4960937" cy="3721100"/>
          </a:xfrm>
          <a:ln/>
        </p:spPr>
      </p:sp>
      <p:sp>
        <p:nvSpPr>
          <p:cNvPr id="1028099" name="Rectangle 3"/>
          <p:cNvSpPr>
            <a:spLocks noGrp="1" noChangeArrowheads="1"/>
          </p:cNvSpPr>
          <p:nvPr>
            <p:ph type="body" idx="1"/>
          </p:nvPr>
        </p:nvSpPr>
        <p:spPr>
          <a:xfrm>
            <a:off x="679464" y="4713115"/>
            <a:ext cx="5438748" cy="4466755"/>
          </a:xfrm>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DEAC34B1-2123-4BAA-8480-93C1765E9039}" type="slidenum">
              <a:rPr lang="en-GB">
                <a:latin typeface="Arial" pitchFamily="34" charset="0"/>
              </a:rPr>
              <a:pPr/>
              <a:t>18</a:t>
            </a:fld>
            <a:endParaRPr lang="en-GB">
              <a:latin typeface="Arial" pitchFamily="34" charset="0"/>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E1A1E53-ACB1-49F9-B609-92883E3D868A}"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62EAB9F-9474-4541-8D70-108AFD2C9D80}"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3A06E18-7893-4F9B-AF63-ABEED0333F7D}"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CH"/>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774F8F2-289A-4F6E-AA36-3F08CA991F8D}"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FBDC31-05C1-4A53-BA21-131C24978BA1}"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599044-E234-47F6-9A2F-5BE0BC3F1277}"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8985DF-94A6-46CE-AB49-4B519014CBC7}"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9F0CAD5-11FA-4EE5-8859-B03518116244}"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0E6CC5C4-F538-424B-A532-9E6C369C420B}"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80409E3-FEB1-4207-982F-3CBAA8DF96E3}"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DF697F6-2EF7-4118-A710-92F263883ADB}"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F17B232-FCE9-4C0E-B1EB-80965DA15BA8}"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233D577-4E61-407A-A3A0-0ACD720B58CD}"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DALY_disability_affected_life_year_infographic.sv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Feuille_Microsoft_Office_Excel_97-20032.xls"/></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Feuille_Microsoft_Office_Excel_97-20031.xls"/></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37.emf"/><Relationship Id="rId7" Type="http://schemas.openxmlformats.org/officeDocument/2006/relationships/image" Target="../media/image41.emf"/><Relationship Id="rId12" Type="http://schemas.openxmlformats.org/officeDocument/2006/relationships/image" Target="../media/image46.emf"/><Relationship Id="rId17" Type="http://schemas.openxmlformats.org/officeDocument/2006/relationships/image" Target="../media/image51.emf"/><Relationship Id="rId2" Type="http://schemas.openxmlformats.org/officeDocument/2006/relationships/image" Target="../media/image36.emf"/><Relationship Id="rId16" Type="http://schemas.openxmlformats.org/officeDocument/2006/relationships/image" Target="../media/image50.emf"/><Relationship Id="rId1" Type="http://schemas.openxmlformats.org/officeDocument/2006/relationships/slideLayout" Target="../slideLayouts/slideLayout6.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5" Type="http://schemas.openxmlformats.org/officeDocument/2006/relationships/image" Target="../media/image4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 Id="rId14" Type="http://schemas.openxmlformats.org/officeDocument/2006/relationships/image" Target="../media/image48.emf"/></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Feuille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4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 Id="rId5" Type="http://schemas.openxmlformats.org/officeDocument/2006/relationships/image" Target="../media/image57.emf"/><Relationship Id="rId4" Type="http://schemas.openxmlformats.org/officeDocument/2006/relationships/image" Target="../media/image56.emf"/></Relationships>
</file>

<file path=ppt/slides/_rels/slide4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48.xml.rels><?xml version="1.0" encoding="UTF-8" standalone="yes"?>
<Relationships xmlns="http://schemas.openxmlformats.org/package/2006/relationships"><Relationship Id="rId3" Type="http://schemas.openxmlformats.org/officeDocument/2006/relationships/oleObject" Target="../embeddings/Feuille_Microsoft_Office_Excel_97-20034.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Feuille_Microsoft_Office_Excel_97-20035.xls"/><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Feuille_Microsoft_Office_Excel_97-20037.xls"/><Relationship Id="rId4" Type="http://schemas.openxmlformats.org/officeDocument/2006/relationships/oleObject" Target="../embeddings/Feuille_Microsoft_Office_Excel_97-20036.xls"/></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55.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5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Feuille_Microsoft_Office_Excel_97-20038.xls"/><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healthmetricsandevaluation.org/gbd" TargetMode="External"/><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Document_Microsoft_Office_Word_97_-_20039.doc"/><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Feuille_Microsoft_Office_Excel_97-200310.xls"/><Relationship Id="rId2" Type="http://schemas.openxmlformats.org/officeDocument/2006/relationships/slideLayout" Target="../slideLayouts/slideLayout6.xml"/><Relationship Id="rId1" Type="http://schemas.openxmlformats.org/officeDocument/2006/relationships/vmlDrawing" Target="../drawings/vmlDrawing11.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Feuille_Microsoft_Office_Excel_97-200311.xls"/><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5.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who.int/nmh/publications/ncd_report2010/en/" TargetMode="External"/></Relationships>
</file>

<file path=ppt/slides/_rels/slide8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4.png"/><Relationship Id="rId7" Type="http://schemas.openxmlformats.org/officeDocument/2006/relationships/image" Target="../media/image106.png"/><Relationship Id="rId12"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8.png"/><Relationship Id="rId5" Type="http://schemas.openxmlformats.org/officeDocument/2006/relationships/image" Target="../media/image104.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1736725" y="5070475"/>
            <a:ext cx="184150" cy="457200"/>
          </a:xfrm>
          <a:prstGeom prst="rect">
            <a:avLst/>
          </a:prstGeom>
          <a:noFill/>
          <a:ln w="9525">
            <a:noFill/>
            <a:miter lim="800000"/>
            <a:headEnd/>
            <a:tailEnd/>
          </a:ln>
        </p:spPr>
        <p:txBody>
          <a:bodyPr wrap="none">
            <a:spAutoFit/>
          </a:bodyPr>
          <a:lstStyle/>
          <a:p>
            <a:endParaRPr lang="fr-FR"/>
          </a:p>
        </p:txBody>
      </p:sp>
      <p:grpSp>
        <p:nvGrpSpPr>
          <p:cNvPr id="2" name="Group 12"/>
          <p:cNvGrpSpPr>
            <a:grpSpLocks/>
          </p:cNvGrpSpPr>
          <p:nvPr/>
        </p:nvGrpSpPr>
        <p:grpSpPr bwMode="auto">
          <a:xfrm>
            <a:off x="3563938" y="5876925"/>
            <a:ext cx="1079500" cy="981075"/>
            <a:chOff x="2821" y="720"/>
            <a:chExt cx="2651" cy="2256"/>
          </a:xfrm>
        </p:grpSpPr>
        <p:sp>
          <p:nvSpPr>
            <p:cNvPr id="1034" name="Rectangle 13"/>
            <p:cNvSpPr>
              <a:spLocks noChangeArrowheads="1"/>
            </p:cNvSpPr>
            <p:nvPr/>
          </p:nvSpPr>
          <p:spPr bwMode="auto">
            <a:xfrm>
              <a:off x="2991" y="720"/>
              <a:ext cx="2481" cy="2256"/>
            </a:xfrm>
            <a:prstGeom prst="rect">
              <a:avLst/>
            </a:prstGeom>
            <a:solidFill>
              <a:srgbClr val="FFFFFF"/>
            </a:solidFill>
            <a:ln w="9525">
              <a:noFill/>
              <a:miter lim="800000"/>
              <a:headEnd/>
              <a:tailEnd/>
            </a:ln>
          </p:spPr>
          <p:txBody>
            <a:bodyPr anchor="ctr"/>
            <a:lstStyle/>
            <a:p>
              <a:endParaRPr lang="fr-FR"/>
            </a:p>
          </p:txBody>
        </p:sp>
        <p:graphicFrame>
          <p:nvGraphicFramePr>
            <p:cNvPr id="1027" name="Object 14"/>
            <p:cNvGraphicFramePr>
              <a:graphicFrameLocks noChangeAspect="1"/>
            </p:cNvGraphicFramePr>
            <p:nvPr/>
          </p:nvGraphicFramePr>
          <p:xfrm>
            <a:off x="2821" y="1376"/>
            <a:ext cx="1956" cy="1222"/>
          </p:xfrm>
          <a:graphic>
            <a:graphicData uri="http://schemas.openxmlformats.org/presentationml/2006/ole">
              <p:oleObj spid="_x0000_s65539" name="Picture" r:id="rId4" imgW="1286280" imgH="685800" progId="Word.Picture.8">
                <p:embed/>
              </p:oleObj>
            </a:graphicData>
          </a:graphic>
        </p:graphicFrame>
      </p:grpSp>
      <p:pic>
        <p:nvPicPr>
          <p:cNvPr id="1031" name="Picture 15"/>
          <p:cNvPicPr>
            <a:picLocks noChangeAspect="1" noChangeArrowheads="1"/>
          </p:cNvPicPr>
          <p:nvPr/>
        </p:nvPicPr>
        <p:blipFill>
          <a:blip r:embed="rId5" cstate="print"/>
          <a:srcRect/>
          <a:stretch>
            <a:fillRect/>
          </a:stretch>
        </p:blipFill>
        <p:spPr bwMode="auto">
          <a:xfrm>
            <a:off x="395288" y="6092825"/>
            <a:ext cx="1873250" cy="595313"/>
          </a:xfrm>
          <a:prstGeom prst="rect">
            <a:avLst/>
          </a:prstGeom>
          <a:noFill/>
          <a:ln w="9525">
            <a:noFill/>
            <a:miter lim="800000"/>
            <a:headEnd/>
            <a:tailEnd/>
          </a:ln>
        </p:spPr>
      </p:pic>
      <p:sp>
        <p:nvSpPr>
          <p:cNvPr id="1032" name="Rectangle 17"/>
          <p:cNvSpPr>
            <a:spLocks noChangeArrowheads="1"/>
          </p:cNvSpPr>
          <p:nvPr/>
        </p:nvSpPr>
        <p:spPr bwMode="auto">
          <a:xfrm>
            <a:off x="0" y="0"/>
            <a:ext cx="9144000" cy="0"/>
          </a:xfrm>
          <a:prstGeom prst="rect">
            <a:avLst/>
          </a:prstGeom>
          <a:noFill/>
          <a:ln w="12700">
            <a:noFill/>
            <a:miter lim="800000"/>
            <a:headEnd/>
            <a:tailEnd/>
          </a:ln>
        </p:spPr>
        <p:txBody>
          <a:bodyPr wrap="none" anchor="ctr">
            <a:spAutoFit/>
          </a:bodyPr>
          <a:lstStyle/>
          <a:p>
            <a:endParaRPr lang="fr-FR"/>
          </a:p>
        </p:txBody>
      </p:sp>
      <p:graphicFrame>
        <p:nvGraphicFramePr>
          <p:cNvPr id="1026" name="Object 16"/>
          <p:cNvGraphicFramePr>
            <a:graphicFrameLocks noChangeAspect="1"/>
          </p:cNvGraphicFramePr>
          <p:nvPr/>
        </p:nvGraphicFramePr>
        <p:xfrm>
          <a:off x="5292725" y="6126163"/>
          <a:ext cx="3657600" cy="542925"/>
        </p:xfrm>
        <a:graphic>
          <a:graphicData uri="http://schemas.openxmlformats.org/presentationml/2006/ole">
            <p:oleObj spid="_x0000_s65538" name="Picture" r:id="rId6" imgW="4639056" imgH="685800" progId="Word.Picture.8">
              <p:embed/>
            </p:oleObj>
          </a:graphicData>
        </a:graphic>
      </p:graphicFrame>
      <p:sp>
        <p:nvSpPr>
          <p:cNvPr id="11" name="Rectangle 2"/>
          <p:cNvSpPr txBox="1">
            <a:spLocks noChangeArrowheads="1"/>
          </p:cNvSpPr>
          <p:nvPr/>
        </p:nvSpPr>
        <p:spPr bwMode="auto">
          <a:xfrm>
            <a:off x="539552" y="980729"/>
            <a:ext cx="7920880"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kumimoji="0" lang="en-GB" sz="3200" b="1" i="0" u="none" strike="noStrike" kern="0" cap="none" spc="0" normalizeH="0" baseline="0" noProof="0" dirty="0" smtClean="0">
                <a:ln>
                  <a:noFill/>
                </a:ln>
                <a:solidFill>
                  <a:srgbClr val="000099"/>
                </a:solidFill>
                <a:effectLst/>
                <a:uLnTx/>
                <a:uFillTx/>
                <a:latin typeface="Calibri" pitchFamily="34" charset="0"/>
                <a:ea typeface="+mj-ea"/>
                <a:cs typeface="+mj-cs"/>
              </a:rPr>
              <a:t/>
            </a:r>
            <a:br>
              <a:rPr kumimoji="0" lang="en-GB" sz="3200" b="1" i="0" u="none" strike="noStrike" kern="0" cap="none" spc="0" normalizeH="0" baseline="0" noProof="0" dirty="0" smtClean="0">
                <a:ln>
                  <a:noFill/>
                </a:ln>
                <a:solidFill>
                  <a:srgbClr val="000099"/>
                </a:solidFill>
                <a:effectLst/>
                <a:uLnTx/>
                <a:uFillTx/>
                <a:latin typeface="Calibri" pitchFamily="34" charset="0"/>
                <a:ea typeface="+mj-ea"/>
                <a:cs typeface="+mj-cs"/>
              </a:rPr>
            </a:br>
            <a:r>
              <a:rPr kumimoji="0" lang="en-GB" sz="3200" b="1" i="0" u="none" strike="noStrike" kern="0" cap="none" spc="0" normalizeH="0" baseline="0" noProof="0" dirty="0" smtClean="0">
                <a:ln>
                  <a:noFill/>
                </a:ln>
                <a:solidFill>
                  <a:srgbClr val="000099"/>
                </a:solidFill>
                <a:effectLst/>
                <a:uLnTx/>
                <a:uFillTx/>
                <a:latin typeface="Calibri" pitchFamily="34" charset="0"/>
                <a:ea typeface="+mj-ea"/>
                <a:cs typeface="+mj-cs"/>
              </a:rPr>
              <a:t/>
            </a:r>
            <a:br>
              <a:rPr kumimoji="0" lang="en-GB" sz="3200" b="1" i="0" u="none" strike="noStrike" kern="0" cap="none" spc="0" normalizeH="0" baseline="0" noProof="0" dirty="0" smtClean="0">
                <a:ln>
                  <a:noFill/>
                </a:ln>
                <a:solidFill>
                  <a:srgbClr val="000099"/>
                </a:solidFill>
                <a:effectLst/>
                <a:uLnTx/>
                <a:uFillTx/>
                <a:latin typeface="Calibri" pitchFamily="34" charset="0"/>
                <a:ea typeface="+mj-ea"/>
                <a:cs typeface="+mj-cs"/>
              </a:rPr>
            </a:br>
            <a:r>
              <a:rPr lang="fr-CH" sz="3200" b="1" dirty="0" smtClean="0">
                <a:solidFill>
                  <a:srgbClr val="000099"/>
                </a:solidFill>
                <a:latin typeface="Calibri" pitchFamily="34" charset="0"/>
              </a:rPr>
              <a:t> </a:t>
            </a:r>
            <a:r>
              <a:rPr lang="en-US" sz="3200" b="1" dirty="0" smtClean="0">
                <a:solidFill>
                  <a:srgbClr val="000099"/>
                </a:solidFill>
                <a:latin typeface="Calibri" pitchFamily="34" charset="0"/>
              </a:rPr>
              <a:t>Epidemiologic transition, global burden of disease, and emergence of NCDs </a:t>
            </a:r>
            <a:r>
              <a:rPr lang="fr-CH" sz="3200" b="1" dirty="0" smtClean="0">
                <a:solidFill>
                  <a:srgbClr val="000099"/>
                </a:solidFill>
                <a:latin typeface="Calibri" pitchFamily="34" charset="0"/>
              </a:rPr>
              <a:t>  </a:t>
            </a:r>
            <a:r>
              <a:rPr kumimoji="0" lang="en-US" sz="3200" b="1" i="0" u="none" strike="noStrike" kern="0" cap="none" spc="0" normalizeH="0" baseline="0" noProof="0" dirty="0" smtClean="0">
                <a:ln>
                  <a:noFill/>
                </a:ln>
                <a:solidFill>
                  <a:srgbClr val="000099"/>
                </a:solidFill>
                <a:effectLst/>
                <a:uLnTx/>
                <a:uFillTx/>
                <a:latin typeface="Calibri" pitchFamily="34" charset="0"/>
                <a:ea typeface="+mj-ea"/>
                <a:cs typeface="+mj-cs"/>
              </a:rPr>
              <a:t/>
            </a:r>
            <a:br>
              <a:rPr kumimoji="0" lang="en-US" sz="3200" b="1" i="0" u="none" strike="noStrike" kern="0" cap="none" spc="0" normalizeH="0" baseline="0" noProof="0" dirty="0" smtClean="0">
                <a:ln>
                  <a:noFill/>
                </a:ln>
                <a:solidFill>
                  <a:srgbClr val="000099"/>
                </a:solidFill>
                <a:effectLst/>
                <a:uLnTx/>
                <a:uFillTx/>
                <a:latin typeface="Calibri" pitchFamily="34" charset="0"/>
                <a:ea typeface="+mj-ea"/>
                <a:cs typeface="+mj-cs"/>
              </a:rPr>
            </a:br>
            <a:r>
              <a:rPr kumimoji="0" lang="en-GB" sz="3200" b="1" i="0" u="none" strike="noStrike" kern="0" cap="none" spc="0" normalizeH="0" baseline="0" noProof="0" dirty="0" smtClean="0">
                <a:ln>
                  <a:noFill/>
                </a:ln>
                <a:solidFill>
                  <a:srgbClr val="000099"/>
                </a:solidFill>
                <a:effectLst/>
                <a:uLnTx/>
                <a:uFillTx/>
                <a:latin typeface="Calibri" pitchFamily="34" charset="0"/>
                <a:ea typeface="+mj-ea"/>
                <a:cs typeface="+mj-cs"/>
              </a:rPr>
              <a:t/>
            </a:r>
            <a:br>
              <a:rPr kumimoji="0" lang="en-GB" sz="3200" b="1" i="0" u="none" strike="noStrike" kern="0" cap="none" spc="0" normalizeH="0" baseline="0" noProof="0" dirty="0" smtClean="0">
                <a:ln>
                  <a:noFill/>
                </a:ln>
                <a:solidFill>
                  <a:srgbClr val="000099"/>
                </a:solidFill>
                <a:effectLst/>
                <a:uLnTx/>
                <a:uFillTx/>
                <a:latin typeface="Calibri" pitchFamily="34" charset="0"/>
                <a:ea typeface="+mj-ea"/>
                <a:cs typeface="+mj-cs"/>
              </a:rPr>
            </a:br>
            <a:endParaRPr kumimoji="0" lang="en-GB" sz="3200" b="1" i="0" u="none" strike="noStrike" kern="0" cap="none" spc="0" normalizeH="0" baseline="0" noProof="0" dirty="0" smtClean="0">
              <a:ln>
                <a:noFill/>
              </a:ln>
              <a:solidFill>
                <a:srgbClr val="000099"/>
              </a:solidFill>
              <a:effectLst/>
              <a:uLnTx/>
              <a:uFillTx/>
              <a:latin typeface="Calibri" pitchFamily="34" charset="0"/>
              <a:ea typeface="+mj-ea"/>
              <a:cs typeface="+mj-cs"/>
            </a:endParaRPr>
          </a:p>
        </p:txBody>
      </p:sp>
      <p:sp>
        <p:nvSpPr>
          <p:cNvPr id="12" name="Rectangle 1032"/>
          <p:cNvSpPr txBox="1">
            <a:spLocks noChangeArrowheads="1"/>
          </p:cNvSpPr>
          <p:nvPr/>
        </p:nvSpPr>
        <p:spPr>
          <a:xfrm>
            <a:off x="179512" y="2780928"/>
            <a:ext cx="8704262" cy="2591693"/>
          </a:xfrm>
          <a:prstGeom prst="rect">
            <a:avLst/>
          </a:prstGeom>
          <a:noFill/>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GB" sz="2000" i="0" u="none" strike="noStrike" kern="0" cap="none" spc="0" normalizeH="0" baseline="0" noProof="0" dirty="0" smtClean="0">
                <a:ln>
                  <a:noFill/>
                </a:ln>
                <a:solidFill>
                  <a:schemeClr val="tx1"/>
                </a:solidFill>
                <a:effectLst/>
                <a:uLnTx/>
                <a:uFillTx/>
                <a:latin typeface="Calibri" pitchFamily="34" charset="0"/>
              </a:rPr>
              <a:t>Pascal Bovet, MD, MPH</a:t>
            </a:r>
          </a:p>
          <a:p>
            <a:pPr marL="342900" lvl="0" indent="-342900" algn="ctr">
              <a:spcBef>
                <a:spcPct val="20000"/>
              </a:spcBef>
              <a:defRPr/>
            </a:pPr>
            <a:r>
              <a:rPr kumimoji="0" lang="en-GB" sz="2000" i="0" u="none" strike="noStrike" kern="0" cap="none" spc="0" normalizeH="0" baseline="0" noProof="0" dirty="0" smtClean="0">
                <a:ln>
                  <a:noFill/>
                </a:ln>
                <a:solidFill>
                  <a:schemeClr val="tx1"/>
                </a:solidFill>
                <a:effectLst/>
                <a:uLnTx/>
                <a:uFillTx/>
                <a:latin typeface="Calibri" pitchFamily="34" charset="0"/>
              </a:rPr>
              <a:t>Institute of Social and Preventive Medicine (IUMSP), </a:t>
            </a:r>
            <a:r>
              <a:rPr lang="en-GB" sz="2000" kern="0" dirty="0" smtClean="0">
                <a:latin typeface="Calibri" pitchFamily="34" charset="0"/>
              </a:rPr>
              <a:t>University of Lausanne</a:t>
            </a:r>
          </a:p>
          <a:p>
            <a:pPr marL="342900" lvl="0" indent="-342900" algn="ctr">
              <a:spcBef>
                <a:spcPct val="20000"/>
              </a:spcBef>
              <a:defRPr/>
            </a:pPr>
            <a:endParaRPr lang="en-GB" sz="2000" kern="0" dirty="0" smtClean="0">
              <a:latin typeface="Calibri" pitchFamily="34" charset="0"/>
            </a:endParaRPr>
          </a:p>
          <a:p>
            <a:pPr marL="342900" lvl="0" indent="-342900" algn="ctr">
              <a:spcBef>
                <a:spcPct val="20000"/>
              </a:spcBef>
              <a:defRPr/>
            </a:pPr>
            <a:r>
              <a:rPr lang="en-US" sz="2000" kern="0" dirty="0" smtClean="0">
                <a:latin typeface="Calibri" pitchFamily="34" charset="0"/>
              </a:rPr>
              <a:t>9</a:t>
            </a:r>
            <a:r>
              <a:rPr lang="en-US" sz="2000" kern="0" baseline="30000" dirty="0" smtClean="0">
                <a:latin typeface="Calibri" pitchFamily="34" charset="0"/>
              </a:rPr>
              <a:t>th</a:t>
            </a:r>
            <a:r>
              <a:rPr lang="en-US" sz="2000" kern="0" dirty="0" smtClean="0">
                <a:latin typeface="Calibri" pitchFamily="34" charset="0"/>
              </a:rPr>
              <a:t>  WHO-IUMSP International Seminar on the Public Health Aspects of NCDs</a:t>
            </a:r>
          </a:p>
          <a:p>
            <a:pPr marL="342900" lvl="0" indent="-342900" algn="ctr">
              <a:spcBef>
                <a:spcPct val="20000"/>
              </a:spcBef>
              <a:defRPr/>
            </a:pPr>
            <a:endParaRPr lang="en-US" sz="2000" kern="0" dirty="0" smtClean="0">
              <a:latin typeface="Calibri" pitchFamily="34" charset="0"/>
            </a:endParaRPr>
          </a:p>
          <a:p>
            <a:pPr marL="342900" lvl="0" indent="-342900" algn="ctr">
              <a:spcBef>
                <a:spcPct val="20000"/>
              </a:spcBef>
              <a:defRPr/>
            </a:pPr>
            <a:r>
              <a:rPr lang="en-US" sz="2000" kern="0" dirty="0" smtClean="0">
                <a:latin typeface="Calibri" pitchFamily="34" charset="0"/>
              </a:rPr>
              <a:t>Lausanne,  4 - 8 May 2015</a:t>
            </a:r>
          </a:p>
          <a:p>
            <a:pPr marL="342900" marR="0" lvl="0" indent="-342900" algn="ctr" defTabSz="914400" rtl="0" eaLnBrk="1" fontAlgn="base" latinLnBrk="0" hangingPunct="1">
              <a:lnSpc>
                <a:spcPct val="100000"/>
              </a:lnSpc>
              <a:spcBef>
                <a:spcPct val="20000"/>
              </a:spcBef>
              <a:spcAft>
                <a:spcPct val="0"/>
              </a:spcAft>
              <a:buClrTx/>
              <a:buSzTx/>
              <a:tabLst/>
              <a:defRPr/>
            </a:pPr>
            <a:endParaRPr kumimoji="0" lang="en-US" sz="2000" i="0" u="none" strike="noStrike" kern="0" cap="none" spc="0" normalizeH="0" baseline="0" noProof="0" dirty="0" smtClean="0">
              <a:ln>
                <a:noFill/>
              </a:ln>
              <a:solidFill>
                <a:schemeClr val="tx1"/>
              </a:solidFill>
              <a:effectLst/>
              <a:uLnTx/>
              <a:uFillTx/>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179390" y="188913"/>
            <a:ext cx="8785225" cy="792162"/>
          </a:xfrm>
        </p:spPr>
        <p:txBody>
          <a:bodyPr>
            <a:normAutofit/>
          </a:bodyPr>
          <a:lstStyle/>
          <a:p>
            <a:r>
              <a:rPr lang="en-GB" sz="2600" b="1" dirty="0">
                <a:solidFill>
                  <a:srgbClr val="000099"/>
                </a:solidFill>
                <a:latin typeface="Calibri" pitchFamily="34" charset="0"/>
              </a:rPr>
              <a:t>Higher NCD mortality rates in </a:t>
            </a:r>
            <a:r>
              <a:rPr lang="en-GB" sz="2600" b="1" dirty="0" smtClean="0">
                <a:solidFill>
                  <a:srgbClr val="000099"/>
                </a:solidFill>
                <a:latin typeface="Calibri" pitchFamily="34" charset="0"/>
              </a:rPr>
              <a:t>LMIC vs. </a:t>
            </a:r>
            <a:r>
              <a:rPr lang="en-GB" sz="2600" b="1" dirty="0">
                <a:solidFill>
                  <a:srgbClr val="000099"/>
                </a:solidFill>
                <a:latin typeface="Calibri" pitchFamily="34" charset="0"/>
              </a:rPr>
              <a:t>HIC, age </a:t>
            </a:r>
            <a:r>
              <a:rPr lang="en-GB" sz="2600" b="1" dirty="0" smtClean="0">
                <a:solidFill>
                  <a:srgbClr val="000099"/>
                </a:solidFill>
                <a:latin typeface="Calibri" pitchFamily="34" charset="0"/>
              </a:rPr>
              <a:t>15-59</a:t>
            </a:r>
            <a:endParaRPr lang="en-GB" sz="2600" b="1" dirty="0">
              <a:solidFill>
                <a:srgbClr val="000099"/>
              </a:solidFill>
              <a:latin typeface="Calibri" pitchFamily="34" charset="0"/>
            </a:endParaRPr>
          </a:p>
        </p:txBody>
      </p:sp>
      <p:pic>
        <p:nvPicPr>
          <p:cNvPr id="157699" name="Picture 3"/>
          <p:cNvPicPr>
            <a:picLocks noChangeAspect="1" noChangeArrowheads="1"/>
          </p:cNvPicPr>
          <p:nvPr/>
        </p:nvPicPr>
        <p:blipFill>
          <a:blip r:embed="rId2" cstate="print"/>
          <a:srcRect/>
          <a:stretch>
            <a:fillRect/>
          </a:stretch>
        </p:blipFill>
        <p:spPr bwMode="auto">
          <a:xfrm>
            <a:off x="755576" y="1268760"/>
            <a:ext cx="7726363" cy="4756150"/>
          </a:xfrm>
          <a:prstGeom prst="rect">
            <a:avLst/>
          </a:prstGeom>
          <a:noFill/>
          <a:ln w="9525">
            <a:noFill/>
            <a:miter lim="800000"/>
            <a:headEnd/>
            <a:tailEnd/>
          </a:ln>
          <a:effectLst/>
        </p:spPr>
      </p:pic>
      <p:sp>
        <p:nvSpPr>
          <p:cNvPr id="157700" name="Rectangle 4"/>
          <p:cNvSpPr>
            <a:spLocks noChangeArrowheads="1"/>
          </p:cNvSpPr>
          <p:nvPr/>
        </p:nvSpPr>
        <p:spPr bwMode="auto">
          <a:xfrm>
            <a:off x="179388" y="6308727"/>
            <a:ext cx="8520112" cy="346075"/>
          </a:xfrm>
          <a:prstGeom prst="rect">
            <a:avLst/>
          </a:prstGeom>
          <a:noFill/>
          <a:ln w="9525">
            <a:noFill/>
            <a:miter lim="800000"/>
            <a:headEnd/>
            <a:tailEnd/>
          </a:ln>
          <a:effectLst/>
        </p:spPr>
        <p:txBody>
          <a:bodyPr lIns="80147" tIns="40074" rIns="80147" bIns="40074" anchor="ctr"/>
          <a:lstStyle/>
          <a:p>
            <a:r>
              <a:rPr lang="en-GB" altLang="zh-CN" sz="1200" dirty="0">
                <a:ea typeface="SimSun" pitchFamily="2" charset="-122"/>
              </a:rPr>
              <a:t>Global Burden of Disease 2004 Update: WHO 2008 (</a:t>
            </a:r>
            <a:r>
              <a:rPr lang="en-GB" sz="1200" dirty="0">
                <a:ea typeface="SimSun" pitchFamily="2" charset="-122"/>
              </a:rPr>
              <a:t>http://www.who.int/healthinfo/global_burden_disease/2004_report_update/en/)</a:t>
            </a:r>
          </a:p>
        </p:txBody>
      </p:sp>
      <p:sp>
        <p:nvSpPr>
          <p:cNvPr id="157701" name="Text Box 5"/>
          <p:cNvSpPr txBox="1">
            <a:spLocks noChangeArrowheads="1"/>
          </p:cNvSpPr>
          <p:nvPr/>
        </p:nvSpPr>
        <p:spPr bwMode="auto">
          <a:xfrm>
            <a:off x="864614" y="4362451"/>
            <a:ext cx="683199" cy="292388"/>
          </a:xfrm>
          <a:prstGeom prst="rect">
            <a:avLst/>
          </a:prstGeom>
          <a:noFill/>
          <a:ln w="9525">
            <a:noFill/>
            <a:miter lim="800000"/>
            <a:headEnd/>
            <a:tailEnd/>
          </a:ln>
          <a:effectLst/>
        </p:spPr>
        <p:txBody>
          <a:bodyPr wrap="none">
            <a:spAutoFit/>
          </a:bodyPr>
          <a:lstStyle/>
          <a:p>
            <a:pPr algn="r"/>
            <a:r>
              <a:rPr lang="en-GB" sz="1300" b="1">
                <a:latin typeface="Arial Narrow" pitchFamily="34" charset="0"/>
              </a:rPr>
              <a:t>Eastern</a:t>
            </a:r>
          </a:p>
        </p:txBody>
      </p:sp>
      <p:sp>
        <p:nvSpPr>
          <p:cNvPr id="157702" name="Oval 6"/>
          <p:cNvSpPr>
            <a:spLocks noChangeArrowheads="1"/>
          </p:cNvSpPr>
          <p:nvPr/>
        </p:nvSpPr>
        <p:spPr bwMode="auto">
          <a:xfrm>
            <a:off x="1979615" y="4724402"/>
            <a:ext cx="1512887" cy="720725"/>
          </a:xfrm>
          <a:prstGeom prst="ellipse">
            <a:avLst/>
          </a:prstGeom>
          <a:noFill/>
          <a:ln w="38100">
            <a:solidFill>
              <a:srgbClr val="FF3300"/>
            </a:solidFill>
            <a:round/>
            <a:headEnd/>
            <a:tailEnd/>
          </a:ln>
          <a:effectLst/>
        </p:spPr>
        <p:txBody>
          <a:bodyPr wrap="none" anchor="ctr"/>
          <a:lstStyle/>
          <a:p>
            <a:endParaRPr lang="en-US"/>
          </a:p>
        </p:txBody>
      </p:sp>
      <p:sp>
        <p:nvSpPr>
          <p:cNvPr id="157703" name="Oval 7"/>
          <p:cNvSpPr>
            <a:spLocks noChangeArrowheads="1"/>
          </p:cNvSpPr>
          <p:nvPr/>
        </p:nvSpPr>
        <p:spPr bwMode="auto">
          <a:xfrm>
            <a:off x="1908176" y="1268415"/>
            <a:ext cx="792163" cy="720725"/>
          </a:xfrm>
          <a:prstGeom prst="ellipse">
            <a:avLst/>
          </a:prstGeom>
          <a:noFill/>
          <a:ln w="38100">
            <a:solidFill>
              <a:srgbClr val="FF3300"/>
            </a:solidFill>
            <a:round/>
            <a:headEnd/>
            <a:tailEnd/>
          </a:ln>
          <a:effectLst/>
        </p:spPr>
        <p:txBody>
          <a:bodyPr wrap="none" anchor="ctr"/>
          <a:lstStyle/>
          <a:p>
            <a:endParaRPr lang="en-US"/>
          </a:p>
        </p:txBody>
      </p:sp>
      <p:sp>
        <p:nvSpPr>
          <p:cNvPr id="157706" name="Text Box 10"/>
          <p:cNvSpPr txBox="1">
            <a:spLocks noChangeArrowheads="1"/>
          </p:cNvSpPr>
          <p:nvPr/>
        </p:nvSpPr>
        <p:spPr bwMode="auto">
          <a:xfrm>
            <a:off x="7216777" y="4332288"/>
            <a:ext cx="184731" cy="523220"/>
          </a:xfrm>
          <a:prstGeom prst="rect">
            <a:avLst/>
          </a:prstGeom>
          <a:noFill/>
          <a:ln w="9525">
            <a:noFill/>
            <a:miter lim="800000"/>
            <a:headEnd/>
            <a:tailEnd/>
          </a:ln>
          <a:effectLst/>
        </p:spPr>
        <p:txBody>
          <a:bodyPr wrap="none">
            <a:spAutoFit/>
          </a:bodyPr>
          <a:lstStyle/>
          <a:p>
            <a:endParaRPr lang="fr-FR" sz="2800">
              <a:effectLst>
                <a:outerShdw blurRad="38100" dist="38100" dir="2700000" algn="tl">
                  <a:srgbClr val="C0C0C0"/>
                </a:outerShdw>
              </a:effectLst>
            </a:endParaRPr>
          </a:p>
        </p:txBody>
      </p:sp>
      <p:sp>
        <p:nvSpPr>
          <p:cNvPr id="9" name="Oval 6"/>
          <p:cNvSpPr>
            <a:spLocks noChangeArrowheads="1"/>
          </p:cNvSpPr>
          <p:nvPr/>
        </p:nvSpPr>
        <p:spPr bwMode="auto">
          <a:xfrm>
            <a:off x="3707904" y="4725144"/>
            <a:ext cx="3312368" cy="792733"/>
          </a:xfrm>
          <a:prstGeom prst="ellipse">
            <a:avLst/>
          </a:prstGeom>
          <a:noFill/>
          <a:ln w="38100">
            <a:solidFill>
              <a:srgbClr val="FF3300"/>
            </a:solidFill>
            <a:round/>
            <a:headEnd/>
            <a:tailEnd/>
          </a:ln>
          <a:effectLst/>
        </p:spPr>
        <p:txBody>
          <a:bodyPr wrap="none" anchor="ctr"/>
          <a:lstStyle/>
          <a:p>
            <a:endParaRPr lang="en-US"/>
          </a:p>
        </p:txBody>
      </p:sp>
      <p:sp>
        <p:nvSpPr>
          <p:cNvPr id="10" name="ZoneTexte 9"/>
          <p:cNvSpPr txBox="1"/>
          <p:nvPr/>
        </p:nvSpPr>
        <p:spPr>
          <a:xfrm>
            <a:off x="5148064" y="4437112"/>
            <a:ext cx="2848537" cy="400110"/>
          </a:xfrm>
          <a:prstGeom prst="rect">
            <a:avLst/>
          </a:prstGeom>
          <a:noFill/>
        </p:spPr>
        <p:txBody>
          <a:bodyPr wrap="none" rtlCol="0">
            <a:spAutoFit/>
          </a:bodyPr>
          <a:lstStyle/>
          <a:p>
            <a:r>
              <a:rPr lang="en-US" sz="2000" dirty="0" smtClean="0">
                <a:solidFill>
                  <a:srgbClr val="FF0000"/>
                </a:solidFill>
                <a:latin typeface="Calibri" pitchFamily="34" charset="0"/>
              </a:rPr>
              <a:t>Double burden of disease</a:t>
            </a:r>
            <a:endParaRPr lang="en-US" sz="2000" dirty="0">
              <a:solidFill>
                <a:srgbClr val="FF0000"/>
              </a:solidFill>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spect="1" noChangeArrowheads="1"/>
          </p:cNvPicPr>
          <p:nvPr/>
        </p:nvPicPr>
        <p:blipFill>
          <a:blip r:embed="rId3" cstate="print"/>
          <a:srcRect/>
          <a:stretch>
            <a:fillRect/>
          </a:stretch>
        </p:blipFill>
        <p:spPr bwMode="auto">
          <a:xfrm>
            <a:off x="63946" y="1340768"/>
            <a:ext cx="8972550" cy="4762500"/>
          </a:xfrm>
          <a:prstGeom prst="rect">
            <a:avLst/>
          </a:prstGeom>
          <a:noFill/>
          <a:ln w="9525">
            <a:noFill/>
            <a:miter lim="800000"/>
            <a:headEnd/>
            <a:tailEnd/>
          </a:ln>
        </p:spPr>
      </p:pic>
      <p:sp>
        <p:nvSpPr>
          <p:cNvPr id="5" name="Rectangle 4"/>
          <p:cNvSpPr/>
          <p:nvPr/>
        </p:nvSpPr>
        <p:spPr>
          <a:xfrm>
            <a:off x="107504" y="188640"/>
            <a:ext cx="8892480" cy="861774"/>
          </a:xfrm>
          <a:prstGeom prst="rect">
            <a:avLst/>
          </a:prstGeom>
        </p:spPr>
        <p:txBody>
          <a:bodyPr wrap="square">
            <a:spAutoFit/>
          </a:bodyPr>
          <a:lstStyle/>
          <a:p>
            <a:pPr algn="ctr"/>
            <a:r>
              <a:rPr lang="en-US" sz="2500" b="1" dirty="0" smtClean="0">
                <a:solidFill>
                  <a:srgbClr val="000099"/>
                </a:solidFill>
                <a:latin typeface="Calibri" pitchFamily="34" charset="0"/>
              </a:rPr>
              <a:t>Overall secular trends in NCDs in LMICs are largely driven </a:t>
            </a:r>
          </a:p>
          <a:p>
            <a:pPr algn="ctr"/>
            <a:r>
              <a:rPr lang="en-US" sz="2500" b="1" dirty="0" smtClean="0">
                <a:solidFill>
                  <a:srgbClr val="000099"/>
                </a:solidFill>
                <a:latin typeface="Calibri" pitchFamily="34" charset="0"/>
              </a:rPr>
              <a:t>by the increasing and aging population (estimates for 2004-2030 )</a:t>
            </a:r>
            <a:endParaRPr lang="en-US" sz="2500" dirty="0">
              <a:solidFill>
                <a:srgbClr val="000099"/>
              </a:solidFill>
              <a:latin typeface="Calibri" pitchFamily="34" charset="0"/>
            </a:endParaRPr>
          </a:p>
        </p:txBody>
      </p:sp>
      <p:sp>
        <p:nvSpPr>
          <p:cNvPr id="8" name="Text Box 4"/>
          <p:cNvSpPr txBox="1">
            <a:spLocks noChangeArrowheads="1"/>
          </p:cNvSpPr>
          <p:nvPr/>
        </p:nvSpPr>
        <p:spPr bwMode="auto">
          <a:xfrm>
            <a:off x="539750" y="6381750"/>
            <a:ext cx="4392613" cy="274638"/>
          </a:xfrm>
          <a:prstGeom prst="rect">
            <a:avLst/>
          </a:prstGeom>
          <a:noFill/>
          <a:ln w="9525">
            <a:noFill/>
            <a:miter lim="800000"/>
            <a:headEnd/>
            <a:tailEnd/>
          </a:ln>
        </p:spPr>
        <p:txBody>
          <a:bodyPr>
            <a:spAutoFit/>
          </a:bodyPr>
          <a:lstStyle/>
          <a:p>
            <a:pPr eaLnBrk="0" hangingPunct="0">
              <a:spcBef>
                <a:spcPct val="50000"/>
              </a:spcBef>
            </a:pPr>
            <a:r>
              <a:rPr lang="en-GB" sz="1200" dirty="0" err="1">
                <a:solidFill>
                  <a:srgbClr val="000000"/>
                </a:solidFill>
                <a:latin typeface="Verdana" pitchFamily="34" charset="0"/>
              </a:rPr>
              <a:t>Abegunde</a:t>
            </a:r>
            <a:r>
              <a:rPr lang="en-GB" sz="1200" dirty="0">
                <a:solidFill>
                  <a:srgbClr val="000000"/>
                </a:solidFill>
                <a:latin typeface="Verdana" pitchFamily="34" charset="0"/>
              </a:rPr>
              <a:t> et al. Lancet, 2007</a:t>
            </a:r>
            <a:endParaRPr lang="en-US" sz="1200" dirty="0">
              <a:solidFill>
                <a:srgbClr val="000000"/>
              </a:solidFill>
              <a:latin typeface="Verdana" pitchFamily="34" charset="0"/>
            </a:endParaRPr>
          </a:p>
        </p:txBody>
      </p:sp>
      <p:sp>
        <p:nvSpPr>
          <p:cNvPr id="6" name="Ellipse 5"/>
          <p:cNvSpPr/>
          <p:nvPr/>
        </p:nvSpPr>
        <p:spPr>
          <a:xfrm>
            <a:off x="3347864" y="5229200"/>
            <a:ext cx="4680520"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oneTexte 1"/>
          <p:cNvSpPr txBox="1">
            <a:spLocks noChangeArrowheads="1"/>
          </p:cNvSpPr>
          <p:nvPr/>
        </p:nvSpPr>
        <p:spPr bwMode="auto">
          <a:xfrm>
            <a:off x="467544" y="332656"/>
            <a:ext cx="8329654" cy="892552"/>
          </a:xfrm>
          <a:prstGeom prst="rect">
            <a:avLst/>
          </a:prstGeom>
          <a:noFill/>
          <a:ln w="9525">
            <a:noFill/>
            <a:miter lim="800000"/>
            <a:headEnd/>
            <a:tailEnd/>
          </a:ln>
        </p:spPr>
        <p:txBody>
          <a:bodyPr wrap="square">
            <a:spAutoFit/>
          </a:bodyPr>
          <a:lstStyle/>
          <a:p>
            <a:pPr algn="ctr"/>
            <a:r>
              <a:rPr lang="en-US" sz="2600" b="1" dirty="0" smtClean="0">
                <a:solidFill>
                  <a:srgbClr val="000099"/>
                </a:solidFill>
              </a:rPr>
              <a:t>Showing GBD estimates: need to distinguish total mortality (“burden”) vs. age-adjusted mortality</a:t>
            </a:r>
            <a:endParaRPr lang="en-US" sz="2600" b="1" dirty="0">
              <a:solidFill>
                <a:srgbClr val="000099"/>
              </a:solidFill>
            </a:endParaRPr>
          </a:p>
        </p:txBody>
      </p:sp>
      <p:sp>
        <p:nvSpPr>
          <p:cNvPr id="3" name="ZoneTexte 2"/>
          <p:cNvSpPr txBox="1"/>
          <p:nvPr/>
        </p:nvSpPr>
        <p:spPr>
          <a:xfrm>
            <a:off x="179512" y="1772816"/>
            <a:ext cx="8712968" cy="4339650"/>
          </a:xfrm>
          <a:prstGeom prst="rect">
            <a:avLst/>
          </a:prstGeom>
          <a:noFill/>
        </p:spPr>
        <p:txBody>
          <a:bodyPr wrap="square">
            <a:spAutoFit/>
          </a:bodyPr>
          <a:lstStyle/>
          <a:p>
            <a:pPr>
              <a:defRPr/>
            </a:pPr>
            <a:r>
              <a:rPr lang="en-US" sz="2100" b="1" dirty="0" smtClean="0">
                <a:solidFill>
                  <a:srgbClr val="FF0000"/>
                </a:solidFill>
              </a:rPr>
              <a:t>Total number of deaths (burden)</a:t>
            </a:r>
          </a:p>
          <a:p>
            <a:pPr marL="450850" indent="-368300">
              <a:spcBef>
                <a:spcPts val="600"/>
              </a:spcBef>
              <a:buFont typeface="Arial" pitchFamily="34" charset="0"/>
              <a:buChar char="•"/>
              <a:defRPr/>
            </a:pPr>
            <a:r>
              <a:rPr lang="en-US" sz="2100" dirty="0" smtClean="0"/>
              <a:t>Increase is inevitable as </a:t>
            </a:r>
            <a:r>
              <a:rPr lang="en-US" sz="2100" b="1" dirty="0" smtClean="0">
                <a:solidFill>
                  <a:srgbClr val="FF0000"/>
                </a:solidFill>
              </a:rPr>
              <a:t>populations increase and get older </a:t>
            </a:r>
            <a:endParaRPr lang="en-US" sz="2100" dirty="0" smtClean="0"/>
          </a:p>
          <a:p>
            <a:pPr marL="447675" lvl="1" indent="-361950">
              <a:spcBef>
                <a:spcPts val="1200"/>
              </a:spcBef>
              <a:buFont typeface="Arial" pitchFamily="34" charset="0"/>
              <a:buChar char="•"/>
              <a:defRPr/>
            </a:pPr>
            <a:r>
              <a:rPr lang="en-US" sz="2100" dirty="0" smtClean="0"/>
              <a:t>Implies increasing </a:t>
            </a:r>
            <a:r>
              <a:rPr lang="en-US" sz="2100" dirty="0"/>
              <a:t>volume </a:t>
            </a:r>
            <a:r>
              <a:rPr lang="en-US" sz="2100" dirty="0" smtClean="0"/>
              <a:t>for health care over time</a:t>
            </a:r>
            <a:endParaRPr lang="en-US" sz="2100" dirty="0"/>
          </a:p>
          <a:p>
            <a:pPr marL="447675" lvl="1" indent="-361950">
              <a:spcBef>
                <a:spcPts val="1200"/>
              </a:spcBef>
              <a:buFont typeface="Arial" pitchFamily="34" charset="0"/>
              <a:buChar char="•"/>
              <a:defRPr/>
            </a:pPr>
            <a:r>
              <a:rPr lang="en-US" sz="2100" dirty="0" smtClean="0"/>
              <a:t>Increase of total burden even </a:t>
            </a:r>
            <a:r>
              <a:rPr lang="en-US" sz="2100" dirty="0"/>
              <a:t>if prevention programs are </a:t>
            </a:r>
            <a:r>
              <a:rPr lang="en-US" sz="2100" dirty="0" smtClean="0"/>
              <a:t>effective</a:t>
            </a:r>
          </a:p>
          <a:p>
            <a:pPr>
              <a:defRPr/>
            </a:pPr>
            <a:r>
              <a:rPr lang="en-US" sz="2100" dirty="0" smtClean="0"/>
              <a:t>                                                         </a:t>
            </a:r>
          </a:p>
          <a:p>
            <a:pPr>
              <a:defRPr/>
            </a:pPr>
            <a:r>
              <a:rPr lang="en-US" sz="2100" b="1" dirty="0" smtClean="0">
                <a:solidFill>
                  <a:srgbClr val="FF0000"/>
                </a:solidFill>
              </a:rPr>
              <a:t>Age-adjusted rates </a:t>
            </a:r>
          </a:p>
          <a:p>
            <a:pPr marL="450850" indent="-368300">
              <a:buFont typeface="Arial" pitchFamily="34" charset="0"/>
              <a:buChar char="•"/>
              <a:defRPr/>
            </a:pPr>
            <a:r>
              <a:rPr lang="en-US" sz="2100" dirty="0" smtClean="0"/>
              <a:t>Underlie </a:t>
            </a:r>
            <a:r>
              <a:rPr lang="en-US" sz="2100" b="1" dirty="0" smtClean="0">
                <a:solidFill>
                  <a:srgbClr val="FF0000"/>
                </a:solidFill>
              </a:rPr>
              <a:t>risk</a:t>
            </a:r>
            <a:r>
              <a:rPr lang="en-US" sz="2100" dirty="0" smtClean="0"/>
              <a:t> = informs on the changing epidemiology of NCDs</a:t>
            </a:r>
          </a:p>
          <a:p>
            <a:pPr lvl="1" indent="-371475">
              <a:spcBef>
                <a:spcPts val="1200"/>
              </a:spcBef>
              <a:buFont typeface="Arial" pitchFamily="34" charset="0"/>
              <a:buChar char="•"/>
              <a:defRPr/>
            </a:pPr>
            <a:r>
              <a:rPr lang="en-US" sz="2100" dirty="0" smtClean="0"/>
              <a:t>Age-adjusted </a:t>
            </a:r>
            <a:r>
              <a:rPr lang="en-US" sz="2100" dirty="0"/>
              <a:t>NCD mortality can </a:t>
            </a:r>
            <a:r>
              <a:rPr lang="en-US" sz="2100" dirty="0" smtClean="0"/>
              <a:t>decrease, </a:t>
            </a:r>
            <a:r>
              <a:rPr lang="en-US" sz="2100" dirty="0"/>
              <a:t>even in </a:t>
            </a:r>
            <a:r>
              <a:rPr lang="en-US" sz="2100" dirty="0" smtClean="0"/>
              <a:t>LMICs</a:t>
            </a:r>
            <a:endParaRPr lang="en-US" sz="2100" dirty="0"/>
          </a:p>
          <a:p>
            <a:pPr lvl="1" indent="-371475">
              <a:spcBef>
                <a:spcPts val="1200"/>
              </a:spcBef>
              <a:buFont typeface="Arial" pitchFamily="34" charset="0"/>
              <a:buChar char="•"/>
              <a:defRPr/>
            </a:pPr>
            <a:r>
              <a:rPr lang="en-US" sz="2100" dirty="0"/>
              <a:t>E</a:t>
            </a:r>
            <a:r>
              <a:rPr lang="en-US" sz="2100" dirty="0" smtClean="0"/>
              <a:t>fficacy </a:t>
            </a:r>
            <a:r>
              <a:rPr lang="en-US" sz="2100" dirty="0"/>
              <a:t>of programs/policy to be assessed by changes in age-standardized rates of NCD/risk </a:t>
            </a:r>
            <a:r>
              <a:rPr lang="en-US" sz="2100" dirty="0" smtClean="0"/>
              <a:t>factors (</a:t>
            </a:r>
            <a:r>
              <a:rPr lang="en-US" sz="2100" u="sng" dirty="0" smtClean="0"/>
              <a:t>not</a:t>
            </a:r>
            <a:r>
              <a:rPr lang="en-US" sz="2100" dirty="0" smtClean="0"/>
              <a:t> by the total NCD burden)</a:t>
            </a:r>
            <a:endParaRPr lang="en-US" sz="2100" dirty="0"/>
          </a:p>
          <a:p>
            <a:pPr>
              <a:defRPr/>
            </a:pPr>
            <a:r>
              <a:rPr lang="en-US" sz="2100" dirty="0" smtClean="0"/>
              <a:t> </a:t>
            </a:r>
            <a:endParaRPr lang="en-US" sz="2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51520" y="0"/>
            <a:ext cx="889248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kumimoji="0" lang="en-US" sz="2400" b="1" i="0" u="none" strike="noStrike" kern="0" cap="none" spc="0" normalizeH="0" baseline="0" noProof="0" dirty="0" smtClean="0">
                <a:ln>
                  <a:noFill/>
                </a:ln>
                <a:solidFill>
                  <a:srgbClr val="000099"/>
                </a:solidFill>
                <a:effectLst/>
                <a:uLnTx/>
                <a:uFillTx/>
                <a:latin typeface="Calibri" pitchFamily="34" charset="0"/>
                <a:ea typeface="+mj-ea"/>
                <a:cs typeface="+mj-cs"/>
              </a:rPr>
              <a:t>GBD between</a:t>
            </a:r>
            <a:r>
              <a:rPr kumimoji="0" lang="en-US" sz="2400" b="1" i="0" u="none" strike="noStrike" kern="0" cap="none" spc="0" normalizeH="0" noProof="0" dirty="0" smtClean="0">
                <a:ln>
                  <a:noFill/>
                </a:ln>
                <a:solidFill>
                  <a:srgbClr val="000099"/>
                </a:solidFill>
                <a:effectLst/>
                <a:uLnTx/>
                <a:uFillTx/>
                <a:latin typeface="Calibri" pitchFamily="34" charset="0"/>
                <a:ea typeface="+mj-ea"/>
                <a:cs typeface="+mj-cs"/>
              </a:rPr>
              <a:t> 1</a:t>
            </a:r>
            <a:r>
              <a:rPr lang="en-US" b="1" kern="0" dirty="0" smtClean="0">
                <a:solidFill>
                  <a:srgbClr val="000099"/>
                </a:solidFill>
                <a:latin typeface="Calibri" pitchFamily="34" charset="0"/>
                <a:ea typeface="+mj-ea"/>
                <a:cs typeface="+mj-cs"/>
              </a:rPr>
              <a:t>990 and 2013 </a:t>
            </a:r>
            <a:r>
              <a:rPr kumimoji="0" lang="en-US" sz="2400" b="1" i="0" u="none" strike="noStrike" kern="0" cap="none" spc="0" normalizeH="0" noProof="0" dirty="0" smtClean="0">
                <a:ln>
                  <a:noFill/>
                </a:ln>
                <a:solidFill>
                  <a:srgbClr val="000099"/>
                </a:solidFill>
                <a:effectLst/>
                <a:uLnTx/>
                <a:uFillTx/>
                <a:latin typeface="Calibri" pitchFamily="34" charset="0"/>
                <a:ea typeface="+mj-ea"/>
                <a:cs typeface="+mj-cs"/>
              </a:rPr>
              <a:t>: total burden of NCDs increases in most countries but age-adjusted rates decrease in many countries </a:t>
            </a:r>
            <a:endParaRPr kumimoji="0" lang="fr-FR" sz="2400" b="1" i="0" u="none" strike="noStrike" kern="0" cap="none" spc="0" normalizeH="0" baseline="0" noProof="0" dirty="0">
              <a:ln>
                <a:noFill/>
              </a:ln>
              <a:solidFill>
                <a:srgbClr val="000099"/>
              </a:solidFill>
              <a:effectLst/>
              <a:uLnTx/>
              <a:uFillTx/>
              <a:latin typeface="Calibri" pitchFamily="34" charset="0"/>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323528" y="4869160"/>
            <a:ext cx="8352929" cy="432048"/>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907704" y="1124744"/>
            <a:ext cx="6624736" cy="855340"/>
          </a:xfrm>
          <a:prstGeom prst="rect">
            <a:avLst/>
          </a:prstGeom>
          <a:noFill/>
          <a:ln w="9525">
            <a:noFill/>
            <a:miter lim="800000"/>
            <a:headEnd/>
            <a:tailEnd/>
          </a:ln>
        </p:spPr>
      </p:pic>
      <p:pic>
        <p:nvPicPr>
          <p:cNvPr id="4104" name="Picture 8"/>
          <p:cNvPicPr>
            <a:picLocks noChangeAspect="1" noChangeArrowheads="1"/>
          </p:cNvPicPr>
          <p:nvPr/>
        </p:nvPicPr>
        <p:blipFill>
          <a:blip r:embed="rId5" cstate="print"/>
          <a:srcRect/>
          <a:stretch>
            <a:fillRect/>
          </a:stretch>
        </p:blipFill>
        <p:spPr bwMode="auto">
          <a:xfrm>
            <a:off x="251520" y="2060848"/>
            <a:ext cx="8388424" cy="1164332"/>
          </a:xfrm>
          <a:prstGeom prst="rect">
            <a:avLst/>
          </a:prstGeom>
          <a:noFill/>
          <a:ln w="9525">
            <a:noFill/>
            <a:miter lim="800000"/>
            <a:headEnd/>
            <a:tailEnd/>
          </a:ln>
        </p:spPr>
      </p:pic>
      <p:pic>
        <p:nvPicPr>
          <p:cNvPr id="4107" name="Picture 11"/>
          <p:cNvPicPr>
            <a:picLocks noChangeAspect="1" noChangeArrowheads="1"/>
          </p:cNvPicPr>
          <p:nvPr/>
        </p:nvPicPr>
        <p:blipFill>
          <a:blip r:embed="rId6" cstate="print"/>
          <a:srcRect/>
          <a:stretch>
            <a:fillRect/>
          </a:stretch>
        </p:blipFill>
        <p:spPr bwMode="auto">
          <a:xfrm>
            <a:off x="251520" y="3356992"/>
            <a:ext cx="8352928" cy="538269"/>
          </a:xfrm>
          <a:prstGeom prst="rect">
            <a:avLst/>
          </a:prstGeom>
          <a:noFill/>
          <a:ln w="9525">
            <a:noFill/>
            <a:miter lim="800000"/>
            <a:headEnd/>
            <a:tailEnd/>
          </a:ln>
        </p:spPr>
      </p:pic>
      <p:pic>
        <p:nvPicPr>
          <p:cNvPr id="4109" name="Picture 13"/>
          <p:cNvPicPr>
            <a:picLocks noChangeAspect="1" noChangeArrowheads="1"/>
          </p:cNvPicPr>
          <p:nvPr/>
        </p:nvPicPr>
        <p:blipFill>
          <a:blip r:embed="rId7" cstate="print"/>
          <a:srcRect/>
          <a:stretch>
            <a:fillRect/>
          </a:stretch>
        </p:blipFill>
        <p:spPr bwMode="auto">
          <a:xfrm>
            <a:off x="323528" y="3933056"/>
            <a:ext cx="8352928" cy="869969"/>
          </a:xfrm>
          <a:prstGeom prst="rect">
            <a:avLst/>
          </a:prstGeom>
          <a:noFill/>
          <a:ln w="9525">
            <a:noFill/>
            <a:miter lim="800000"/>
            <a:headEnd/>
            <a:tailEnd/>
          </a:ln>
        </p:spPr>
      </p:pic>
      <p:pic>
        <p:nvPicPr>
          <p:cNvPr id="4110" name="Picture 14"/>
          <p:cNvPicPr>
            <a:picLocks noChangeAspect="1" noChangeArrowheads="1"/>
          </p:cNvPicPr>
          <p:nvPr/>
        </p:nvPicPr>
        <p:blipFill>
          <a:blip r:embed="rId8" cstate="print"/>
          <a:srcRect/>
          <a:stretch>
            <a:fillRect/>
          </a:stretch>
        </p:blipFill>
        <p:spPr bwMode="auto">
          <a:xfrm>
            <a:off x="251520" y="5373216"/>
            <a:ext cx="8352928" cy="1008112"/>
          </a:xfrm>
          <a:prstGeom prst="rect">
            <a:avLst/>
          </a:prstGeom>
          <a:noFill/>
          <a:ln w="9525">
            <a:noFill/>
            <a:miter lim="800000"/>
            <a:headEnd/>
            <a:tailEnd/>
          </a:ln>
        </p:spPr>
      </p:pic>
      <p:sp>
        <p:nvSpPr>
          <p:cNvPr id="13" name="ZoneTexte 12"/>
          <p:cNvSpPr txBox="1"/>
          <p:nvPr/>
        </p:nvSpPr>
        <p:spPr>
          <a:xfrm>
            <a:off x="467544" y="6381328"/>
            <a:ext cx="1168910" cy="307777"/>
          </a:xfrm>
          <a:prstGeom prst="rect">
            <a:avLst/>
          </a:prstGeom>
          <a:noFill/>
        </p:spPr>
        <p:txBody>
          <a:bodyPr wrap="none" rtlCol="0">
            <a:spAutoFit/>
          </a:bodyPr>
          <a:lstStyle/>
          <a:p>
            <a:r>
              <a:rPr lang="en-US" sz="1400" dirty="0" smtClean="0"/>
              <a:t>Lancet 2015</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520" y="439738"/>
            <a:ext cx="8712968" cy="892552"/>
          </a:xfrm>
          <a:prstGeom prst="rect">
            <a:avLst/>
          </a:prstGeom>
        </p:spPr>
        <p:txBody>
          <a:bodyPr wrap="square">
            <a:spAutoFit/>
          </a:bodyPr>
          <a:lstStyle/>
          <a:p>
            <a:pPr marL="342900" indent="-342900" algn="ctr" fontAlgn="auto">
              <a:spcBef>
                <a:spcPts val="0"/>
              </a:spcBef>
              <a:spcAft>
                <a:spcPts val="0"/>
              </a:spcAft>
              <a:defRPr/>
            </a:pPr>
            <a:r>
              <a:rPr lang="en-US" sz="2600" b="1" dirty="0" smtClean="0">
                <a:solidFill>
                  <a:srgbClr val="000099"/>
                </a:solidFill>
                <a:latin typeface="Calibri" pitchFamily="34" charset="0"/>
              </a:rPr>
              <a:t>Disability </a:t>
            </a:r>
            <a:r>
              <a:rPr lang="en-US" sz="2600" b="1" dirty="0">
                <a:solidFill>
                  <a:srgbClr val="000099"/>
                </a:solidFill>
                <a:latin typeface="Calibri" pitchFamily="34" charset="0"/>
              </a:rPr>
              <a:t>adjusted life </a:t>
            </a:r>
            <a:r>
              <a:rPr lang="en-US" sz="2600" b="1" dirty="0" smtClean="0">
                <a:solidFill>
                  <a:srgbClr val="000099"/>
                </a:solidFill>
                <a:latin typeface="Calibri" pitchFamily="34" charset="0"/>
              </a:rPr>
              <a:t>year </a:t>
            </a:r>
            <a:r>
              <a:rPr lang="en-US" sz="2600" b="1" dirty="0">
                <a:solidFill>
                  <a:srgbClr val="000099"/>
                </a:solidFill>
                <a:latin typeface="Calibri" pitchFamily="34" charset="0"/>
              </a:rPr>
              <a:t>(DALY) </a:t>
            </a:r>
            <a:r>
              <a:rPr lang="en-US" sz="2600" b="1" dirty="0" smtClean="0">
                <a:solidFill>
                  <a:srgbClr val="000099"/>
                </a:solidFill>
                <a:latin typeface="Calibri" pitchFamily="34" charset="0"/>
              </a:rPr>
              <a:t>is the metric used </a:t>
            </a:r>
            <a:r>
              <a:rPr lang="en-US" sz="2600" b="1" dirty="0">
                <a:solidFill>
                  <a:srgbClr val="000099"/>
                </a:solidFill>
                <a:latin typeface="Calibri" pitchFamily="34" charset="0"/>
              </a:rPr>
              <a:t>to </a:t>
            </a:r>
            <a:r>
              <a:rPr lang="en-US" sz="2600" b="1" dirty="0" smtClean="0">
                <a:solidFill>
                  <a:srgbClr val="000099"/>
                </a:solidFill>
                <a:latin typeface="Calibri" pitchFamily="34" charset="0"/>
              </a:rPr>
              <a:t>assess the burden </a:t>
            </a:r>
            <a:r>
              <a:rPr lang="en-US" sz="2600" b="1" dirty="0">
                <a:solidFill>
                  <a:srgbClr val="000099"/>
                </a:solidFill>
                <a:latin typeface="Calibri" pitchFamily="34" charset="0"/>
              </a:rPr>
              <a:t>of </a:t>
            </a:r>
            <a:r>
              <a:rPr lang="en-US" sz="2600" b="1" dirty="0" smtClean="0">
                <a:solidFill>
                  <a:srgbClr val="000099"/>
                </a:solidFill>
                <a:latin typeface="Calibri" pitchFamily="34" charset="0"/>
              </a:rPr>
              <a:t>disease in populations</a:t>
            </a:r>
            <a:endParaRPr lang="en-US" sz="2600" b="1" dirty="0">
              <a:solidFill>
                <a:srgbClr val="000099"/>
              </a:solidFill>
              <a:latin typeface="Calibri" pitchFamily="34" charset="0"/>
            </a:endParaRPr>
          </a:p>
        </p:txBody>
      </p:sp>
      <p:pic>
        <p:nvPicPr>
          <p:cNvPr id="21509" name="Picture 2" descr="Disability-adjusted life year">
            <a:hlinkClick r:id="rId3" tooltip="Disability-adjusted life year"/>
          </p:cNvPr>
          <p:cNvPicPr>
            <a:picLocks noChangeAspect="1" noChangeArrowheads="1"/>
          </p:cNvPicPr>
          <p:nvPr/>
        </p:nvPicPr>
        <p:blipFill>
          <a:blip r:embed="rId4" cstate="print"/>
          <a:srcRect/>
          <a:stretch>
            <a:fillRect/>
          </a:stretch>
        </p:blipFill>
        <p:spPr bwMode="auto">
          <a:xfrm>
            <a:off x="251520" y="1700808"/>
            <a:ext cx="8884471" cy="3960440"/>
          </a:xfrm>
          <a:prstGeom prst="rect">
            <a:avLst/>
          </a:prstGeom>
          <a:noFill/>
          <a:ln w="9525">
            <a:noFill/>
            <a:miter lim="800000"/>
            <a:headEnd/>
            <a:tailEnd/>
          </a:ln>
        </p:spPr>
      </p:pic>
      <p:sp>
        <p:nvSpPr>
          <p:cNvPr id="21510" name="Rectangle 6"/>
          <p:cNvSpPr>
            <a:spLocks noChangeArrowheads="1"/>
          </p:cNvSpPr>
          <p:nvPr/>
        </p:nvSpPr>
        <p:spPr bwMode="auto">
          <a:xfrm>
            <a:off x="395536" y="6309320"/>
            <a:ext cx="4464050" cy="276225"/>
          </a:xfrm>
          <a:prstGeom prst="rect">
            <a:avLst/>
          </a:prstGeom>
          <a:noFill/>
          <a:ln w="9525">
            <a:noFill/>
            <a:miter lim="800000"/>
            <a:headEnd/>
            <a:tailEnd/>
          </a:ln>
        </p:spPr>
        <p:txBody>
          <a:bodyPr>
            <a:spAutoFit/>
          </a:bodyPr>
          <a:lstStyle/>
          <a:p>
            <a:r>
              <a:rPr lang="fr-CH" sz="1200" dirty="0"/>
              <a:t>http://en.wikipedia.org/wiki/Disability-adjusted_life_year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611188" y="333375"/>
            <a:ext cx="7772400" cy="685800"/>
          </a:xfrm>
          <a:prstGeom prst="rect">
            <a:avLst/>
          </a:prstGeom>
          <a:noFill/>
          <a:ln w="9525">
            <a:noFill/>
            <a:miter lim="800000"/>
            <a:headEnd/>
            <a:tailEnd/>
          </a:ln>
        </p:spPr>
        <p:txBody>
          <a:bodyPr lIns="92075" tIns="46038" rIns="92075" bIns="46038" anchor="ctr"/>
          <a:lstStyle/>
          <a:p>
            <a:pPr algn="ctr"/>
            <a:r>
              <a:rPr lang="en-US" sz="2600" b="1" dirty="0">
                <a:solidFill>
                  <a:schemeClr val="accent2"/>
                </a:solidFill>
                <a:latin typeface="Calibri" pitchFamily="34" charset="0"/>
              </a:rPr>
              <a:t>Methods for assessing disability</a:t>
            </a:r>
          </a:p>
        </p:txBody>
      </p:sp>
      <p:sp>
        <p:nvSpPr>
          <p:cNvPr id="111619" name="Rectangle 3"/>
          <p:cNvSpPr>
            <a:spLocks noChangeArrowheads="1"/>
          </p:cNvSpPr>
          <p:nvPr/>
        </p:nvSpPr>
        <p:spPr bwMode="auto">
          <a:xfrm>
            <a:off x="323850" y="1412875"/>
            <a:ext cx="8424863" cy="4718050"/>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sz="2000" b="1" dirty="0">
                <a:latin typeface="Calibri" pitchFamily="34" charset="0"/>
              </a:rPr>
              <a:t>Ratings scales:</a:t>
            </a:r>
            <a:r>
              <a:rPr lang="en-US" sz="2000" dirty="0">
                <a:latin typeface="Calibri" pitchFamily="34" charset="0"/>
              </a:rPr>
              <a:t> visual analogue (place various health states on line with 0=equivalent to death and 1=perfect health)</a:t>
            </a:r>
          </a:p>
          <a:p>
            <a:pPr marL="342900" indent="-342900">
              <a:spcBef>
                <a:spcPct val="30000"/>
              </a:spcBef>
              <a:buFontTx/>
              <a:buChar char="•"/>
            </a:pPr>
            <a:r>
              <a:rPr lang="en-US" sz="2000" b="1" dirty="0">
                <a:latin typeface="Calibri" pitchFamily="34" charset="0"/>
              </a:rPr>
              <a:t>Standard gambles:</a:t>
            </a:r>
            <a:r>
              <a:rPr lang="en-US" sz="2000" dirty="0">
                <a:latin typeface="Calibri" pitchFamily="34" charset="0"/>
              </a:rPr>
              <a:t> offer 2 alternatives: normal health for </a:t>
            </a:r>
            <a:r>
              <a:rPr lang="en-US" sz="2000" i="1" dirty="0">
                <a:latin typeface="Calibri" pitchFamily="34" charset="0"/>
              </a:rPr>
              <a:t>x</a:t>
            </a:r>
            <a:r>
              <a:rPr lang="en-US" sz="2000" dirty="0">
                <a:latin typeface="Calibri" pitchFamily="34" charset="0"/>
              </a:rPr>
              <a:t> years vs. poor health for condition C for y years (cave: possible bias by gamble like/dislike but others find it the reference as it is based on von </a:t>
            </a:r>
            <a:r>
              <a:rPr lang="en-US" sz="2000" dirty="0" err="1">
                <a:latin typeface="Calibri" pitchFamily="34" charset="0"/>
              </a:rPr>
              <a:t>Neuman</a:t>
            </a:r>
            <a:r>
              <a:rPr lang="en-US" sz="2000" dirty="0">
                <a:latin typeface="Calibri" pitchFamily="34" charset="0"/>
              </a:rPr>
              <a:t>-Morgenstern axioms of expected utility)</a:t>
            </a:r>
          </a:p>
          <a:p>
            <a:pPr marL="342900" indent="-342900">
              <a:spcBef>
                <a:spcPct val="30000"/>
              </a:spcBef>
              <a:buFontTx/>
              <a:buChar char="•"/>
            </a:pPr>
            <a:r>
              <a:rPr lang="en-US" sz="2000" b="1" dirty="0">
                <a:latin typeface="Calibri" pitchFamily="34" charset="0"/>
              </a:rPr>
              <a:t>Time-trade off</a:t>
            </a:r>
            <a:r>
              <a:rPr lang="en-US" sz="2000" dirty="0">
                <a:latin typeface="Calibri" pitchFamily="34" charset="0"/>
              </a:rPr>
              <a:t>: 2 choices and alter time until one is indifferent between 2 choices</a:t>
            </a:r>
          </a:p>
          <a:p>
            <a:pPr marL="342900" indent="-342900">
              <a:spcBef>
                <a:spcPct val="30000"/>
              </a:spcBef>
              <a:buFontTx/>
              <a:buChar char="•"/>
            </a:pPr>
            <a:r>
              <a:rPr lang="en-US" sz="2000" b="1" dirty="0">
                <a:latin typeface="Calibri" pitchFamily="34" charset="0"/>
              </a:rPr>
              <a:t>Person trade-off</a:t>
            </a:r>
            <a:r>
              <a:rPr lang="en-US" sz="2000" dirty="0">
                <a:latin typeface="Calibri" pitchFamily="34" charset="0"/>
              </a:rPr>
              <a:t>: would a decision-maker prefer to save </a:t>
            </a:r>
            <a:r>
              <a:rPr lang="en-US" sz="2000" i="1" dirty="0">
                <a:latin typeface="Calibri" pitchFamily="34" charset="0"/>
              </a:rPr>
              <a:t>x</a:t>
            </a:r>
            <a:r>
              <a:rPr lang="en-US" sz="2000" dirty="0">
                <a:latin typeface="Calibri" pitchFamily="34" charset="0"/>
              </a:rPr>
              <a:t> people with health state </a:t>
            </a:r>
            <a:r>
              <a:rPr lang="en-US" sz="2000" i="1" dirty="0">
                <a:latin typeface="Calibri" pitchFamily="34" charset="0"/>
              </a:rPr>
              <a:t>a</a:t>
            </a:r>
            <a:r>
              <a:rPr lang="en-US" sz="2000" dirty="0">
                <a:latin typeface="Calibri" pitchFamily="34" charset="0"/>
              </a:rPr>
              <a:t> vs. </a:t>
            </a:r>
            <a:r>
              <a:rPr lang="en-US" sz="2000" i="1" dirty="0">
                <a:latin typeface="Calibri" pitchFamily="34" charset="0"/>
              </a:rPr>
              <a:t>y</a:t>
            </a:r>
            <a:r>
              <a:rPr lang="en-US" sz="2000" dirty="0">
                <a:latin typeface="Calibri" pitchFamily="34" charset="0"/>
              </a:rPr>
              <a:t> people with state b (cave: sometimes problem for persons to make choices for others)</a:t>
            </a:r>
          </a:p>
          <a:p>
            <a:pPr marL="342900" indent="-342900">
              <a:spcBef>
                <a:spcPct val="30000"/>
              </a:spcBef>
              <a:buFontTx/>
              <a:buChar char="•"/>
            </a:pPr>
            <a:r>
              <a:rPr lang="en-US" sz="2000" b="1" dirty="0">
                <a:latin typeface="Calibri" pitchFamily="34" charset="0"/>
              </a:rPr>
              <a:t>Issues</a:t>
            </a:r>
            <a:r>
              <a:rPr lang="en-US" sz="2000" dirty="0">
                <a:latin typeface="Calibri" pitchFamily="34" charset="0"/>
              </a:rPr>
              <a:t>: types of respondents (health </a:t>
            </a:r>
            <a:r>
              <a:rPr lang="en-US" sz="2000" dirty="0" smtClean="0">
                <a:latin typeface="Calibri" pitchFamily="34" charset="0"/>
              </a:rPr>
              <a:t>professionals, </a:t>
            </a:r>
            <a:r>
              <a:rPr lang="en-US" sz="2000" dirty="0">
                <a:latin typeface="Calibri" pitchFamily="34" charset="0"/>
              </a:rPr>
              <a:t>public, decision makers); adaptation (function), coping (changing expectations &amp; norms) &amp; adjustment (shift of valuation to those possible)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ChangeArrowheads="1"/>
          </p:cNvSpPr>
          <p:nvPr>
            <p:ph type="title"/>
          </p:nvPr>
        </p:nvSpPr>
        <p:spPr>
          <a:xfrm>
            <a:off x="179512" y="188913"/>
            <a:ext cx="8964487" cy="1079500"/>
          </a:xfrm>
          <a:noFill/>
          <a:ln/>
        </p:spPr>
        <p:txBody>
          <a:bodyPr/>
          <a:lstStyle/>
          <a:p>
            <a:r>
              <a:rPr lang="en-US" sz="2400" b="1" dirty="0" smtClean="0">
                <a:solidFill>
                  <a:srgbClr val="000099"/>
                </a:solidFill>
                <a:latin typeface="Calibri" pitchFamily="34" charset="0"/>
              </a:rPr>
              <a:t>Age-standardized DALYs by regions (GBD 2004): large share of “main NCDs” but also large share of neurodegenerative conditions</a:t>
            </a:r>
            <a:endParaRPr lang="en-US" sz="2400" b="1" dirty="0">
              <a:solidFill>
                <a:srgbClr val="000099"/>
              </a:solidFill>
              <a:latin typeface="Calibri" pitchFamily="34" charset="0"/>
            </a:endParaRPr>
          </a:p>
        </p:txBody>
      </p:sp>
      <p:pic>
        <p:nvPicPr>
          <p:cNvPr id="1027075" name="Picture 3" descr="Part3_Fig25"/>
          <p:cNvPicPr>
            <a:picLocks noChangeAspect="1" noChangeArrowheads="1"/>
          </p:cNvPicPr>
          <p:nvPr/>
        </p:nvPicPr>
        <p:blipFill>
          <a:blip r:embed="rId3" cstate="print"/>
          <a:srcRect/>
          <a:stretch>
            <a:fillRect/>
          </a:stretch>
        </p:blipFill>
        <p:spPr bwMode="auto">
          <a:xfrm>
            <a:off x="900113" y="1444625"/>
            <a:ext cx="7488237" cy="4419600"/>
          </a:xfrm>
          <a:prstGeom prst="rect">
            <a:avLst/>
          </a:prstGeom>
          <a:noFill/>
        </p:spPr>
      </p:pic>
      <p:sp>
        <p:nvSpPr>
          <p:cNvPr id="1027076" name="Rectangle 4"/>
          <p:cNvSpPr>
            <a:spLocks noChangeArrowheads="1"/>
          </p:cNvSpPr>
          <p:nvPr/>
        </p:nvSpPr>
        <p:spPr bwMode="auto">
          <a:xfrm>
            <a:off x="179388" y="6308725"/>
            <a:ext cx="8520112" cy="346075"/>
          </a:xfrm>
          <a:prstGeom prst="rect">
            <a:avLst/>
          </a:prstGeom>
          <a:noFill/>
          <a:ln w="9525">
            <a:noFill/>
            <a:miter lim="800000"/>
            <a:headEnd/>
            <a:tailEnd/>
          </a:ln>
          <a:effectLst/>
        </p:spPr>
        <p:txBody>
          <a:bodyPr lIns="80147" tIns="40074" rIns="80147" bIns="40074" anchor="ctr"/>
          <a:lstStyle/>
          <a:p>
            <a:r>
              <a:rPr lang="en-GB" altLang="zh-CN" sz="1200">
                <a:solidFill>
                  <a:schemeClr val="tx2"/>
                </a:solidFill>
                <a:effectLst/>
                <a:ea typeface="SimSun" pitchFamily="2" charset="-122"/>
              </a:rPr>
              <a:t>Global Burden of Disease 2004 Update: WHO 2008 (</a:t>
            </a:r>
            <a:r>
              <a:rPr lang="en-GB" sz="1200">
                <a:solidFill>
                  <a:schemeClr val="tx2"/>
                </a:solidFill>
                <a:effectLst/>
                <a:ea typeface="SimSun" pitchFamily="2" charset="-122"/>
              </a:rPr>
              <a:t>http://www.who.int/healthinfo/global_burden_disease/2004_report_update/en</a:t>
            </a:r>
            <a:r>
              <a:rPr lang="en-GB" sz="1200" b="1">
                <a:solidFill>
                  <a:schemeClr val="tx2"/>
                </a:solidFill>
                <a:effectLst/>
                <a:ea typeface="SimSun" pitchFamily="2" charset="-122"/>
              </a:rPr>
              <a:t>/)</a:t>
            </a:r>
          </a:p>
        </p:txBody>
      </p:sp>
      <p:sp>
        <p:nvSpPr>
          <p:cNvPr id="5" name="ZoneTexte 4"/>
          <p:cNvSpPr txBox="1"/>
          <p:nvPr/>
        </p:nvSpPr>
        <p:spPr>
          <a:xfrm>
            <a:off x="6228184" y="4581128"/>
            <a:ext cx="2915816" cy="1323439"/>
          </a:xfrm>
          <a:prstGeom prst="rect">
            <a:avLst/>
          </a:prstGeom>
          <a:noFill/>
        </p:spPr>
        <p:txBody>
          <a:bodyPr wrap="square" rtlCol="0">
            <a:spAutoFit/>
          </a:bodyPr>
          <a:lstStyle/>
          <a:p>
            <a:r>
              <a:rPr lang="en-US" sz="2000" dirty="0" smtClean="0">
                <a:solidFill>
                  <a:srgbClr val="FF0000"/>
                </a:solidFill>
              </a:rPr>
              <a:t>DALYs “favor” diseases that start early in life (i.e. that span on many years with disability)</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1124744"/>
            <a:ext cx="8316416" cy="5007598"/>
          </a:xfrm>
          <a:prstGeom prst="rect">
            <a:avLst/>
          </a:prstGeom>
          <a:noFill/>
          <a:ln w="9525">
            <a:noFill/>
            <a:miter lim="800000"/>
            <a:headEnd/>
            <a:tailEnd/>
          </a:ln>
        </p:spPr>
      </p:pic>
      <p:sp>
        <p:nvSpPr>
          <p:cNvPr id="5" name="Rectangle 4"/>
          <p:cNvSpPr/>
          <p:nvPr/>
        </p:nvSpPr>
        <p:spPr>
          <a:xfrm>
            <a:off x="359024" y="6396335"/>
            <a:ext cx="8784976" cy="261610"/>
          </a:xfrm>
          <a:prstGeom prst="rect">
            <a:avLst/>
          </a:prstGeom>
        </p:spPr>
        <p:txBody>
          <a:bodyPr wrap="square">
            <a:spAutoFit/>
          </a:bodyPr>
          <a:lstStyle/>
          <a:p>
            <a:r>
              <a:rPr lang="en-US" sz="1100" dirty="0" err="1" smtClean="0"/>
              <a:t>Jiaquan</a:t>
            </a:r>
            <a:r>
              <a:rPr lang="en-US" sz="1100" dirty="0" smtClean="0"/>
              <a:t> </a:t>
            </a:r>
            <a:r>
              <a:rPr lang="en-US" sz="1100" dirty="0" err="1" smtClean="0"/>
              <a:t>Xu</a:t>
            </a:r>
            <a:r>
              <a:rPr lang="en-US" sz="1100" dirty="0" smtClean="0"/>
              <a:t> J et al,  Division of Vital Statistics Deaths: Final Data for 2007 National </a:t>
            </a:r>
            <a:r>
              <a:rPr lang="en-US" sz="1100" dirty="0"/>
              <a:t>Vital Statistics </a:t>
            </a:r>
            <a:r>
              <a:rPr lang="en-US" sz="1100" dirty="0" smtClean="0"/>
              <a:t>Reports. </a:t>
            </a:r>
            <a:r>
              <a:rPr lang="en-US" sz="1100" dirty="0" err="1" smtClean="0"/>
              <a:t>Vol</a:t>
            </a:r>
            <a:r>
              <a:rPr lang="en-US" sz="1100" dirty="0" smtClean="0"/>
              <a:t> </a:t>
            </a:r>
            <a:r>
              <a:rPr lang="en-US" sz="1100" dirty="0"/>
              <a:t>58, </a:t>
            </a:r>
            <a:r>
              <a:rPr lang="en-US" sz="1100" dirty="0" err="1" smtClean="0"/>
              <a:t>Nb</a:t>
            </a:r>
            <a:r>
              <a:rPr lang="en-US" sz="1100" dirty="0" smtClean="0"/>
              <a:t> </a:t>
            </a:r>
            <a:r>
              <a:rPr lang="en-US" sz="1100" dirty="0"/>
              <a:t>19 May </a:t>
            </a:r>
            <a:r>
              <a:rPr lang="en-US" sz="1100" dirty="0" smtClean="0"/>
              <a:t>2010</a:t>
            </a:r>
            <a:endParaRPr lang="en-US" sz="1100" dirty="0"/>
          </a:p>
        </p:txBody>
      </p:sp>
      <p:pic>
        <p:nvPicPr>
          <p:cNvPr id="1027" name="Picture 3"/>
          <p:cNvPicPr>
            <a:picLocks noChangeAspect="1" noChangeArrowheads="1"/>
          </p:cNvPicPr>
          <p:nvPr/>
        </p:nvPicPr>
        <p:blipFill>
          <a:blip r:embed="rId3" cstate="print"/>
          <a:srcRect/>
          <a:stretch>
            <a:fillRect/>
          </a:stretch>
        </p:blipFill>
        <p:spPr bwMode="auto">
          <a:xfrm>
            <a:off x="107504" y="260648"/>
            <a:ext cx="8856984" cy="323850"/>
          </a:xfrm>
          <a:prstGeom prst="rect">
            <a:avLst/>
          </a:prstGeom>
          <a:noFill/>
          <a:ln w="9525">
            <a:noFill/>
            <a:miter lim="800000"/>
            <a:headEnd/>
            <a:tailEnd/>
          </a:ln>
        </p:spPr>
      </p:pic>
      <p:sp>
        <p:nvSpPr>
          <p:cNvPr id="6" name="ZoneTexte 5"/>
          <p:cNvSpPr txBox="1"/>
          <p:nvPr/>
        </p:nvSpPr>
        <p:spPr>
          <a:xfrm>
            <a:off x="0" y="188640"/>
            <a:ext cx="8964488" cy="769441"/>
          </a:xfrm>
          <a:prstGeom prst="rect">
            <a:avLst/>
          </a:prstGeom>
          <a:solidFill>
            <a:schemeClr val="bg1"/>
          </a:solidFill>
        </p:spPr>
        <p:txBody>
          <a:bodyPr wrap="square" rtlCol="0">
            <a:spAutoFit/>
          </a:bodyPr>
          <a:lstStyle/>
          <a:p>
            <a:pPr algn="ctr"/>
            <a:r>
              <a:rPr lang="en-US" sz="2200" b="1" dirty="0" smtClean="0">
                <a:solidFill>
                  <a:srgbClr val="000099"/>
                </a:solidFill>
                <a:latin typeface="Calibri" pitchFamily="34" charset="0"/>
              </a:rPr>
              <a:t>Late stage of transition: decrease of CVD, plateau of cancer, and sharp rise of </a:t>
            </a:r>
            <a:r>
              <a:rPr lang="en-US" sz="2200" b="1" dirty="0" err="1" smtClean="0">
                <a:solidFill>
                  <a:srgbClr val="000099"/>
                </a:solidFill>
                <a:latin typeface="Calibri" pitchFamily="34" charset="0"/>
              </a:rPr>
              <a:t>neuro</a:t>
            </a:r>
            <a:r>
              <a:rPr lang="en-US" sz="2200" b="1" dirty="0" smtClean="0">
                <a:solidFill>
                  <a:srgbClr val="000099"/>
                </a:solidFill>
                <a:latin typeface="Calibri" pitchFamily="34" charset="0"/>
              </a:rPr>
              <a:t>-degenerative diseases (age-adjusted death rates, USA, 1958-2007)</a:t>
            </a:r>
            <a:endParaRPr lang="en-US" sz="2200" b="1" dirty="0">
              <a:solidFill>
                <a:srgbClr val="000099"/>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251520" y="1700808"/>
            <a:ext cx="8712968" cy="4525962"/>
          </a:xfrm>
          <a:noFill/>
        </p:spPr>
        <p:txBody>
          <a:bodyPr/>
          <a:lstStyle/>
          <a:p>
            <a:pPr eaLnBrk="1" hangingPunct="1"/>
            <a:r>
              <a:rPr lang="en-GB" sz="2200" dirty="0" smtClean="0"/>
              <a:t>An alternative way of looking at ill health is to consider risks for disease, rather than diseases themselves</a:t>
            </a:r>
          </a:p>
          <a:p>
            <a:pPr eaLnBrk="1" hangingPunct="1">
              <a:spcBef>
                <a:spcPts val="1200"/>
              </a:spcBef>
            </a:pPr>
            <a:r>
              <a:rPr lang="en-GB" sz="2200" dirty="0" smtClean="0"/>
              <a:t>A single risk factor may underlie several diseases; e.g. tobacco for CVD, cancer and prenatal conditions</a:t>
            </a:r>
          </a:p>
          <a:p>
            <a:pPr eaLnBrk="1" hangingPunct="1">
              <a:spcBef>
                <a:spcPts val="1200"/>
              </a:spcBef>
            </a:pPr>
            <a:endParaRPr lang="en-GB" sz="2200" dirty="0" smtClean="0"/>
          </a:p>
          <a:p>
            <a:pPr eaLnBrk="1" hangingPunct="1">
              <a:spcBef>
                <a:spcPts val="1200"/>
              </a:spcBef>
            </a:pPr>
            <a:r>
              <a:rPr lang="en-GB" sz="2200" dirty="0" smtClean="0"/>
              <a:t>Information on risk is crucial to inform which health interventions could curb diseases (while information on diseases does not tell explicitly what to do to tackle these diseases)</a:t>
            </a:r>
          </a:p>
          <a:p>
            <a:pPr eaLnBrk="1" hangingPunct="1">
              <a:spcBef>
                <a:spcPts val="1200"/>
              </a:spcBef>
            </a:pPr>
            <a:r>
              <a:rPr lang="en-GB" sz="2200" dirty="0" smtClean="0"/>
              <a:t>“Risk factor levels of today are diseases of tomorrow”</a:t>
            </a:r>
          </a:p>
        </p:txBody>
      </p:sp>
      <p:sp>
        <p:nvSpPr>
          <p:cNvPr id="114691" name="Rectangle 3"/>
          <p:cNvSpPr>
            <a:spLocks noChangeArrowheads="1"/>
          </p:cNvSpPr>
          <p:nvPr/>
        </p:nvSpPr>
        <p:spPr bwMode="auto">
          <a:xfrm>
            <a:off x="900113" y="333375"/>
            <a:ext cx="7335837" cy="863600"/>
          </a:xfrm>
          <a:prstGeom prst="rect">
            <a:avLst/>
          </a:prstGeom>
          <a:noFill/>
          <a:ln w="9525">
            <a:noFill/>
            <a:miter lim="800000"/>
            <a:headEnd/>
            <a:tailEnd/>
          </a:ln>
        </p:spPr>
        <p:txBody>
          <a:bodyPr anchor="ctr"/>
          <a:lstStyle/>
          <a:p>
            <a:pPr algn="ctr"/>
            <a:r>
              <a:rPr lang="en-GB" sz="2400" b="1" dirty="0" smtClean="0">
                <a:solidFill>
                  <a:schemeClr val="accent2"/>
                </a:solidFill>
              </a:rPr>
              <a:t>A most important contribution of GBD: </a:t>
            </a:r>
          </a:p>
          <a:p>
            <a:pPr algn="ctr"/>
            <a:r>
              <a:rPr lang="en-GB" sz="2400" b="1" dirty="0" smtClean="0">
                <a:solidFill>
                  <a:schemeClr val="accent2"/>
                </a:solidFill>
              </a:rPr>
              <a:t>Relating </a:t>
            </a:r>
            <a:r>
              <a:rPr lang="en-GB" sz="2400" b="1" dirty="0">
                <a:solidFill>
                  <a:schemeClr val="accent2"/>
                </a:solidFill>
              </a:rPr>
              <a:t>disease burden to </a:t>
            </a:r>
            <a:r>
              <a:rPr lang="en-GB" sz="2400" b="1" dirty="0" smtClean="0">
                <a:solidFill>
                  <a:schemeClr val="accent2"/>
                </a:solidFill>
              </a:rPr>
              <a:t>risks</a:t>
            </a:r>
            <a:endParaRPr lang="en-GB" sz="2400" b="1" dirty="0">
              <a:solidFill>
                <a:schemeClr val="accent2"/>
              </a:solidFill>
            </a:endParaRPr>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188913"/>
            <a:ext cx="8229600" cy="706437"/>
          </a:xfrm>
        </p:spPr>
        <p:txBody>
          <a:bodyPr/>
          <a:lstStyle/>
          <a:p>
            <a:pPr eaLnBrk="1" hangingPunct="1"/>
            <a:r>
              <a:rPr lang="en-US" sz="2400" b="1" dirty="0" smtClean="0">
                <a:solidFill>
                  <a:schemeClr val="accent2"/>
                </a:solidFill>
              </a:rPr>
              <a:t>Risk factors analyzed in GBD (implicitly: interventions exist to reduce these risk factors in the population)</a:t>
            </a:r>
          </a:p>
        </p:txBody>
      </p:sp>
      <p:sp>
        <p:nvSpPr>
          <p:cNvPr id="116739" name="Text Box 3"/>
          <p:cNvSpPr txBox="1">
            <a:spLocks noChangeArrowheads="1"/>
          </p:cNvSpPr>
          <p:nvPr/>
        </p:nvSpPr>
        <p:spPr bwMode="auto">
          <a:xfrm>
            <a:off x="250825" y="1069975"/>
            <a:ext cx="4930775" cy="5788025"/>
          </a:xfrm>
          <a:prstGeom prst="rect">
            <a:avLst/>
          </a:prstGeom>
          <a:noFill/>
          <a:ln w="63500">
            <a:noFill/>
            <a:miter lim="800000"/>
            <a:headEnd/>
            <a:tailEnd/>
          </a:ln>
        </p:spPr>
        <p:txBody>
          <a:bodyPr>
            <a:spAutoFit/>
          </a:bodyPr>
          <a:lstStyle/>
          <a:p>
            <a:pPr eaLnBrk="0" hangingPunct="0">
              <a:tabLst>
                <a:tab pos="4171950" algn="l"/>
                <a:tab pos="5045075" algn="l"/>
              </a:tabLst>
            </a:pPr>
            <a:r>
              <a:rPr lang="en-GB" sz="1700" b="1">
                <a:solidFill>
                  <a:srgbClr val="FF0000"/>
                </a:solidFill>
              </a:rPr>
              <a:t>Child &amp; maternal under-nutrition</a:t>
            </a:r>
            <a:r>
              <a:rPr lang="en-GB" sz="1700">
                <a:solidFill>
                  <a:srgbClr val="00FF00"/>
                </a:solidFill>
              </a:rPr>
              <a:t> </a:t>
            </a:r>
          </a:p>
          <a:p>
            <a:pPr eaLnBrk="0" hangingPunct="0">
              <a:tabLst>
                <a:tab pos="4171950" algn="l"/>
                <a:tab pos="5045075" algn="l"/>
              </a:tabLst>
            </a:pPr>
            <a:r>
              <a:rPr lang="en-GB" sz="1700"/>
              <a:t>Child and maternal underweight </a:t>
            </a:r>
          </a:p>
          <a:p>
            <a:pPr eaLnBrk="0" hangingPunct="0">
              <a:tabLst>
                <a:tab pos="4171950" algn="l"/>
                <a:tab pos="5045075" algn="l"/>
              </a:tabLst>
            </a:pPr>
            <a:r>
              <a:rPr lang="en-GB" sz="1700"/>
              <a:t>Iron deficiency anaemia</a:t>
            </a:r>
          </a:p>
          <a:p>
            <a:pPr eaLnBrk="0" hangingPunct="0">
              <a:tabLst>
                <a:tab pos="4171950" algn="l"/>
                <a:tab pos="5045075" algn="l"/>
              </a:tabLst>
            </a:pPr>
            <a:r>
              <a:rPr lang="en-GB" sz="1700"/>
              <a:t>Vitamin A deficiency </a:t>
            </a:r>
          </a:p>
          <a:p>
            <a:pPr eaLnBrk="0" hangingPunct="0">
              <a:tabLst>
                <a:tab pos="4171950" algn="l"/>
                <a:tab pos="5045075" algn="l"/>
              </a:tabLst>
            </a:pPr>
            <a:r>
              <a:rPr lang="en-GB" sz="1700"/>
              <a:t>Zinc deficiency </a:t>
            </a:r>
          </a:p>
          <a:p>
            <a:pPr eaLnBrk="0" hangingPunct="0">
              <a:tabLst>
                <a:tab pos="4171950" algn="l"/>
                <a:tab pos="5045075" algn="l"/>
              </a:tabLst>
            </a:pPr>
            <a:r>
              <a:rPr lang="en-GB" sz="1700"/>
              <a:t>Suboptimal breastfeeding *</a:t>
            </a:r>
          </a:p>
          <a:p>
            <a:pPr eaLnBrk="0" hangingPunct="0">
              <a:tabLst>
                <a:tab pos="4171950" algn="l"/>
                <a:tab pos="5045075" algn="l"/>
              </a:tabLst>
            </a:pPr>
            <a:r>
              <a:rPr lang="en-GB" sz="1700"/>
              <a:t>Term IUGR *</a:t>
            </a:r>
          </a:p>
          <a:p>
            <a:pPr eaLnBrk="0" hangingPunct="0">
              <a:spcBef>
                <a:spcPct val="50000"/>
              </a:spcBef>
              <a:tabLst>
                <a:tab pos="4171950" algn="l"/>
                <a:tab pos="5045075" algn="l"/>
              </a:tabLst>
            </a:pPr>
            <a:r>
              <a:rPr lang="en-GB" sz="1700" b="1">
                <a:solidFill>
                  <a:srgbClr val="FF0000"/>
                </a:solidFill>
              </a:rPr>
              <a:t>Other nutrition-related risks &amp; inactivity</a:t>
            </a:r>
            <a:r>
              <a:rPr lang="en-GB" sz="1700">
                <a:solidFill>
                  <a:srgbClr val="990000"/>
                </a:solidFill>
              </a:rPr>
              <a:t> </a:t>
            </a:r>
          </a:p>
          <a:p>
            <a:pPr eaLnBrk="0" hangingPunct="0">
              <a:tabLst>
                <a:tab pos="4171950" algn="l"/>
                <a:tab pos="5045075" algn="l"/>
              </a:tabLst>
            </a:pPr>
            <a:r>
              <a:rPr lang="en-GB" sz="1700">
                <a:solidFill>
                  <a:srgbClr val="0033CC"/>
                </a:solidFill>
              </a:rPr>
              <a:t>High blood pressure </a:t>
            </a:r>
          </a:p>
          <a:p>
            <a:pPr eaLnBrk="0" hangingPunct="0">
              <a:tabLst>
                <a:tab pos="4171950" algn="l"/>
                <a:tab pos="5045075" algn="l"/>
              </a:tabLst>
            </a:pPr>
            <a:r>
              <a:rPr lang="en-GB" sz="1700">
                <a:solidFill>
                  <a:srgbClr val="0033CC"/>
                </a:solidFill>
              </a:rPr>
              <a:t>High cholesterol</a:t>
            </a:r>
          </a:p>
          <a:p>
            <a:pPr eaLnBrk="0" hangingPunct="0">
              <a:tabLst>
                <a:tab pos="4171950" algn="l"/>
                <a:tab pos="5045075" algn="l"/>
              </a:tabLst>
            </a:pPr>
            <a:r>
              <a:rPr lang="en-GB" sz="1700">
                <a:solidFill>
                  <a:srgbClr val="0033CC"/>
                </a:solidFill>
              </a:rPr>
              <a:t>High blood glucose *</a:t>
            </a:r>
          </a:p>
          <a:p>
            <a:pPr eaLnBrk="0" hangingPunct="0">
              <a:tabLst>
                <a:tab pos="4171950" algn="l"/>
                <a:tab pos="5045075" algn="l"/>
              </a:tabLst>
            </a:pPr>
            <a:r>
              <a:rPr lang="en-GB" sz="1700">
                <a:solidFill>
                  <a:srgbClr val="0033CC"/>
                </a:solidFill>
              </a:rPr>
              <a:t>Overweight and obesity</a:t>
            </a:r>
          </a:p>
          <a:p>
            <a:pPr eaLnBrk="0" hangingPunct="0">
              <a:tabLst>
                <a:tab pos="4171950" algn="l"/>
                <a:tab pos="5045075" algn="l"/>
              </a:tabLst>
            </a:pPr>
            <a:r>
              <a:rPr lang="en-GB" sz="1700">
                <a:solidFill>
                  <a:srgbClr val="0033CC"/>
                </a:solidFill>
              </a:rPr>
              <a:t>Inadequate fruit and vegetable intake </a:t>
            </a:r>
          </a:p>
          <a:p>
            <a:pPr eaLnBrk="0" hangingPunct="0">
              <a:tabLst>
                <a:tab pos="4171950" algn="l"/>
                <a:tab pos="5045075" algn="l"/>
              </a:tabLst>
            </a:pPr>
            <a:r>
              <a:rPr lang="en-GB" sz="1700">
                <a:solidFill>
                  <a:srgbClr val="0033CC"/>
                </a:solidFill>
              </a:rPr>
              <a:t>Physical inactivity </a:t>
            </a:r>
          </a:p>
          <a:p>
            <a:pPr eaLnBrk="0" hangingPunct="0">
              <a:spcBef>
                <a:spcPct val="50000"/>
              </a:spcBef>
              <a:tabLst>
                <a:tab pos="4171950" algn="l"/>
                <a:tab pos="5045075" algn="l"/>
              </a:tabLst>
            </a:pPr>
            <a:r>
              <a:rPr lang="en-GB" sz="1700" b="1">
                <a:solidFill>
                  <a:srgbClr val="FF0000"/>
                </a:solidFill>
              </a:rPr>
              <a:t>Addictive substances</a:t>
            </a:r>
            <a:r>
              <a:rPr lang="en-GB" sz="1700" b="1">
                <a:solidFill>
                  <a:srgbClr val="00FF00"/>
                </a:solidFill>
              </a:rPr>
              <a:t> </a:t>
            </a:r>
          </a:p>
          <a:p>
            <a:pPr eaLnBrk="0" hangingPunct="0">
              <a:tabLst>
                <a:tab pos="4171950" algn="l"/>
                <a:tab pos="5045075" algn="l"/>
              </a:tabLst>
            </a:pPr>
            <a:r>
              <a:rPr lang="en-GB" sz="1700">
                <a:solidFill>
                  <a:srgbClr val="0033CC"/>
                </a:solidFill>
              </a:rPr>
              <a:t>Smoking and oral tobacco use</a:t>
            </a:r>
          </a:p>
          <a:p>
            <a:pPr eaLnBrk="0" hangingPunct="0">
              <a:tabLst>
                <a:tab pos="4171950" algn="l"/>
                <a:tab pos="5045075" algn="l"/>
              </a:tabLst>
            </a:pPr>
            <a:r>
              <a:rPr lang="en-GB" sz="1700"/>
              <a:t>Alcohol use</a:t>
            </a:r>
          </a:p>
          <a:p>
            <a:pPr eaLnBrk="0" hangingPunct="0">
              <a:tabLst>
                <a:tab pos="4171950" algn="l"/>
                <a:tab pos="5045075" algn="l"/>
              </a:tabLst>
            </a:pPr>
            <a:r>
              <a:rPr lang="en-GB" sz="1700"/>
              <a:t>Illicit drug use </a:t>
            </a:r>
          </a:p>
          <a:p>
            <a:pPr eaLnBrk="0" hangingPunct="0">
              <a:spcBef>
                <a:spcPct val="50000"/>
              </a:spcBef>
              <a:tabLst>
                <a:tab pos="4171950" algn="l"/>
                <a:tab pos="5045075" algn="l"/>
              </a:tabLst>
            </a:pPr>
            <a:r>
              <a:rPr lang="en-GB" sz="1700"/>
              <a:t>* Subsequent analysis</a:t>
            </a:r>
          </a:p>
          <a:p>
            <a:pPr eaLnBrk="0" hangingPunct="0">
              <a:spcBef>
                <a:spcPct val="50000"/>
              </a:spcBef>
              <a:tabLst>
                <a:tab pos="4171950" algn="l"/>
                <a:tab pos="5045075" algn="l"/>
              </a:tabLst>
            </a:pPr>
            <a:endParaRPr lang="en-GB" sz="1700"/>
          </a:p>
        </p:txBody>
      </p:sp>
      <p:sp>
        <p:nvSpPr>
          <p:cNvPr id="116740" name="Text Box 4"/>
          <p:cNvSpPr txBox="1">
            <a:spLocks noChangeArrowheads="1"/>
          </p:cNvSpPr>
          <p:nvPr/>
        </p:nvSpPr>
        <p:spPr bwMode="auto">
          <a:xfrm>
            <a:off x="4500563" y="1068388"/>
            <a:ext cx="4930775" cy="5763116"/>
          </a:xfrm>
          <a:prstGeom prst="rect">
            <a:avLst/>
          </a:prstGeom>
          <a:noFill/>
          <a:ln w="63500">
            <a:noFill/>
            <a:miter lim="800000"/>
            <a:headEnd/>
            <a:tailEnd/>
          </a:ln>
        </p:spPr>
        <p:txBody>
          <a:bodyPr>
            <a:spAutoFit/>
          </a:bodyPr>
          <a:lstStyle/>
          <a:p>
            <a:pPr>
              <a:tabLst>
                <a:tab pos="4171950" algn="l"/>
                <a:tab pos="5045075" algn="l"/>
              </a:tabLst>
            </a:pPr>
            <a:r>
              <a:rPr lang="en-US" sz="1700" b="1" dirty="0">
                <a:solidFill>
                  <a:srgbClr val="FF0000"/>
                </a:solidFill>
              </a:rPr>
              <a:t>Sexual and reproductive health risks</a:t>
            </a:r>
            <a:r>
              <a:rPr lang="en-US" sz="1700" b="1" dirty="0"/>
              <a:t> </a:t>
            </a:r>
          </a:p>
          <a:p>
            <a:pPr>
              <a:tabLst>
                <a:tab pos="4171950" algn="l"/>
                <a:tab pos="5045075" algn="l"/>
              </a:tabLst>
            </a:pPr>
            <a:r>
              <a:rPr lang="en-US" sz="1700" dirty="0"/>
              <a:t>Unsafe sex </a:t>
            </a:r>
          </a:p>
          <a:p>
            <a:pPr>
              <a:tabLst>
                <a:tab pos="4171950" algn="l"/>
                <a:tab pos="5045075" algn="l"/>
              </a:tabLst>
            </a:pPr>
            <a:r>
              <a:rPr lang="en-US" sz="1700" dirty="0"/>
              <a:t>Non-use and ineffective use of contraception</a:t>
            </a:r>
          </a:p>
          <a:p>
            <a:pPr>
              <a:tabLst>
                <a:tab pos="4171950" algn="l"/>
                <a:tab pos="5045075" algn="l"/>
              </a:tabLst>
            </a:pPr>
            <a:r>
              <a:rPr lang="en-US" sz="1700" dirty="0"/>
              <a:t>(unwanted pregnancy)</a:t>
            </a:r>
            <a:endParaRPr lang="en-GB" sz="1700" dirty="0"/>
          </a:p>
          <a:p>
            <a:pPr>
              <a:spcBef>
                <a:spcPct val="50000"/>
              </a:spcBef>
              <a:tabLst>
                <a:tab pos="4171950" algn="l"/>
                <a:tab pos="5045075" algn="l"/>
              </a:tabLst>
            </a:pPr>
            <a:r>
              <a:rPr lang="en-GB" sz="1700" b="1" dirty="0">
                <a:solidFill>
                  <a:srgbClr val="FF0000"/>
                </a:solidFill>
              </a:rPr>
              <a:t>Environmental risks</a:t>
            </a:r>
            <a:r>
              <a:rPr lang="en-GB" sz="1700" b="1" dirty="0"/>
              <a:t> </a:t>
            </a:r>
          </a:p>
          <a:p>
            <a:pPr eaLnBrk="0" hangingPunct="0">
              <a:tabLst>
                <a:tab pos="4171950" algn="l"/>
                <a:tab pos="5045075" algn="l"/>
              </a:tabLst>
            </a:pPr>
            <a:r>
              <a:rPr lang="en-GB" sz="1700" dirty="0"/>
              <a:t>Unsafe water, sanitation, and hygiene </a:t>
            </a:r>
          </a:p>
          <a:p>
            <a:pPr eaLnBrk="0" hangingPunct="0">
              <a:tabLst>
                <a:tab pos="4171950" algn="l"/>
                <a:tab pos="5045075" algn="l"/>
              </a:tabLst>
            </a:pPr>
            <a:r>
              <a:rPr lang="en-GB" sz="1700" dirty="0"/>
              <a:t>Urban air pollution </a:t>
            </a:r>
          </a:p>
          <a:p>
            <a:pPr eaLnBrk="0" hangingPunct="0">
              <a:tabLst>
                <a:tab pos="4171950" algn="l"/>
                <a:tab pos="5045075" algn="l"/>
              </a:tabLst>
            </a:pPr>
            <a:r>
              <a:rPr lang="en-GB" sz="1700" dirty="0"/>
              <a:t>Indoor smoke from household solid fuel use </a:t>
            </a:r>
          </a:p>
          <a:p>
            <a:pPr eaLnBrk="0" hangingPunct="0">
              <a:tabLst>
                <a:tab pos="4171950" algn="l"/>
                <a:tab pos="5045075" algn="l"/>
              </a:tabLst>
            </a:pPr>
            <a:r>
              <a:rPr lang="en-GB" sz="1700" dirty="0"/>
              <a:t>Lead exposure </a:t>
            </a:r>
          </a:p>
          <a:p>
            <a:pPr eaLnBrk="0" hangingPunct="0">
              <a:tabLst>
                <a:tab pos="4171950" algn="l"/>
                <a:tab pos="5045075" algn="l"/>
              </a:tabLst>
            </a:pPr>
            <a:r>
              <a:rPr lang="en-GB" sz="1700" dirty="0"/>
              <a:t>Global climate change </a:t>
            </a:r>
          </a:p>
          <a:p>
            <a:pPr eaLnBrk="0" hangingPunct="0">
              <a:spcBef>
                <a:spcPct val="50000"/>
              </a:spcBef>
              <a:tabLst>
                <a:tab pos="4171950" algn="l"/>
                <a:tab pos="5045075" algn="l"/>
              </a:tabLst>
            </a:pPr>
            <a:r>
              <a:rPr lang="en-GB" sz="1700" b="1" dirty="0">
                <a:solidFill>
                  <a:srgbClr val="FF0000"/>
                </a:solidFill>
              </a:rPr>
              <a:t>Occupational risks</a:t>
            </a:r>
            <a:r>
              <a:rPr lang="en-GB" sz="1700" b="1" dirty="0"/>
              <a:t> </a:t>
            </a:r>
          </a:p>
          <a:p>
            <a:pPr eaLnBrk="0" hangingPunct="0">
              <a:tabLst>
                <a:tab pos="4171950" algn="l"/>
                <a:tab pos="5045075" algn="l"/>
              </a:tabLst>
            </a:pPr>
            <a:r>
              <a:rPr lang="en-GB" sz="1700" dirty="0"/>
              <a:t>Risk factors for injury </a:t>
            </a:r>
          </a:p>
          <a:p>
            <a:pPr eaLnBrk="0" hangingPunct="0">
              <a:tabLst>
                <a:tab pos="4171950" algn="l"/>
                <a:tab pos="5045075" algn="l"/>
              </a:tabLst>
            </a:pPr>
            <a:r>
              <a:rPr lang="en-GB" sz="1700" dirty="0"/>
              <a:t>Carcinogens </a:t>
            </a:r>
          </a:p>
          <a:p>
            <a:pPr eaLnBrk="0" hangingPunct="0">
              <a:tabLst>
                <a:tab pos="4171950" algn="l"/>
                <a:tab pos="5045075" algn="l"/>
              </a:tabLst>
            </a:pPr>
            <a:r>
              <a:rPr lang="en-GB" sz="1700" dirty="0"/>
              <a:t>Airborne particulates </a:t>
            </a:r>
          </a:p>
          <a:p>
            <a:pPr eaLnBrk="0" hangingPunct="0">
              <a:tabLst>
                <a:tab pos="4171950" algn="l"/>
                <a:tab pos="5045075" algn="l"/>
              </a:tabLst>
            </a:pPr>
            <a:r>
              <a:rPr lang="en-GB" sz="1700" dirty="0"/>
              <a:t>Ergonomic stressors </a:t>
            </a:r>
          </a:p>
          <a:p>
            <a:pPr eaLnBrk="0" hangingPunct="0">
              <a:tabLst>
                <a:tab pos="4171950" algn="l"/>
                <a:tab pos="5045075" algn="l"/>
              </a:tabLst>
            </a:pPr>
            <a:r>
              <a:rPr lang="en-GB" sz="1700" dirty="0"/>
              <a:t>Noise </a:t>
            </a:r>
          </a:p>
          <a:p>
            <a:pPr eaLnBrk="0" hangingPunct="0">
              <a:spcBef>
                <a:spcPct val="50000"/>
              </a:spcBef>
              <a:tabLst>
                <a:tab pos="4171950" algn="l"/>
                <a:tab pos="5045075" algn="l"/>
              </a:tabLst>
            </a:pPr>
            <a:r>
              <a:rPr lang="en-GB" sz="1700" b="1" dirty="0">
                <a:solidFill>
                  <a:srgbClr val="FF0000"/>
                </a:solidFill>
              </a:rPr>
              <a:t>Other selected risks to health</a:t>
            </a:r>
            <a:r>
              <a:rPr lang="en-GB" sz="1700" b="1" dirty="0"/>
              <a:t> </a:t>
            </a:r>
          </a:p>
          <a:p>
            <a:pPr eaLnBrk="0" hangingPunct="0">
              <a:tabLst>
                <a:tab pos="4171950" algn="l"/>
                <a:tab pos="5045075" algn="l"/>
              </a:tabLst>
            </a:pPr>
            <a:r>
              <a:rPr lang="en-GB" sz="1700" dirty="0"/>
              <a:t>Contaminated health care injections </a:t>
            </a:r>
          </a:p>
          <a:p>
            <a:pPr eaLnBrk="0" hangingPunct="0">
              <a:tabLst>
                <a:tab pos="4171950" algn="l"/>
                <a:tab pos="5045075" algn="l"/>
              </a:tabLst>
            </a:pPr>
            <a:r>
              <a:rPr lang="en-GB" sz="1700" dirty="0"/>
              <a:t>Child sexual abuse</a:t>
            </a:r>
          </a:p>
          <a:p>
            <a:pPr eaLnBrk="0" hangingPunct="0">
              <a:tabLst>
                <a:tab pos="4171950" algn="l"/>
                <a:tab pos="5045075" algn="l"/>
              </a:tabLst>
            </a:pPr>
            <a:r>
              <a:rPr lang="en-GB" sz="1700" dirty="0"/>
              <a:t> </a:t>
            </a:r>
            <a:endParaRPr lang="en-GB" sz="17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ZoneTexte 2"/>
          <p:cNvSpPr txBox="1"/>
          <p:nvPr/>
        </p:nvSpPr>
        <p:spPr>
          <a:xfrm>
            <a:off x="323529" y="1988840"/>
            <a:ext cx="8424936" cy="3262432"/>
          </a:xfrm>
          <a:prstGeom prst="rect">
            <a:avLst/>
          </a:prstGeom>
          <a:noFill/>
        </p:spPr>
        <p:txBody>
          <a:bodyPr wrap="square" rtlCol="0">
            <a:spAutoFit/>
          </a:bodyPr>
          <a:lstStyle/>
          <a:p>
            <a:pPr marL="273050" indent="-273050">
              <a:spcBef>
                <a:spcPts val="600"/>
              </a:spcBef>
              <a:buFont typeface="Arial" pitchFamily="34" charset="0"/>
              <a:buChar char="•"/>
            </a:pPr>
            <a:r>
              <a:rPr lang="en-US" sz="2200" dirty="0" smtClean="0"/>
              <a:t>The health transition: predicting disease in populations along socio economic development</a:t>
            </a:r>
          </a:p>
          <a:p>
            <a:pPr marL="273050" indent="-273050">
              <a:spcBef>
                <a:spcPts val="1200"/>
              </a:spcBef>
              <a:buFont typeface="Arial" pitchFamily="34" charset="0"/>
              <a:buChar char="•"/>
            </a:pPr>
            <a:r>
              <a:rPr lang="en-US" sz="2200" dirty="0" smtClean="0"/>
              <a:t>The Global Burden of Disease:</a:t>
            </a:r>
            <a:r>
              <a:rPr lang="en-US" sz="2200" dirty="0" smtClean="0">
                <a:sym typeface="Wingdings" pitchFamily="2" charset="2"/>
              </a:rPr>
              <a:t> provides comparable information on disease burden, burden of diseases attributable to risk factors, and estimation of cost-effectiveness of  interventions</a:t>
            </a:r>
            <a:endParaRPr lang="en-US" sz="2200" dirty="0" smtClean="0"/>
          </a:p>
          <a:p>
            <a:pPr marL="273050" indent="-273050">
              <a:spcBef>
                <a:spcPts val="1200"/>
              </a:spcBef>
              <a:buFont typeface="Arial" pitchFamily="34" charset="0"/>
              <a:buChar char="•"/>
            </a:pPr>
            <a:r>
              <a:rPr lang="en-US" sz="2200" dirty="0" smtClean="0"/>
              <a:t>Limitations of the models</a:t>
            </a:r>
          </a:p>
          <a:p>
            <a:pPr marL="273050" indent="-273050">
              <a:spcBef>
                <a:spcPts val="1200"/>
              </a:spcBef>
              <a:buFont typeface="Arial" pitchFamily="34" charset="0"/>
              <a:buChar char="•"/>
            </a:pPr>
            <a:endParaRPr lang="en-US" sz="2200" dirty="0" smtClean="0"/>
          </a:p>
          <a:p>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251520" y="260648"/>
            <a:ext cx="8642350" cy="719807"/>
          </a:xfrm>
          <a:prstGeom prst="rect">
            <a:avLst/>
          </a:prstGeom>
          <a:noFill/>
          <a:ln w="9525">
            <a:noFill/>
            <a:miter lim="800000"/>
            <a:headEnd/>
            <a:tailEnd/>
          </a:ln>
        </p:spPr>
        <p:txBody>
          <a:bodyPr anchor="ctr"/>
          <a:lstStyle/>
          <a:p>
            <a:pPr algn="ctr"/>
            <a:r>
              <a:rPr lang="en-GB" sz="2500" b="1" dirty="0" smtClean="0">
                <a:solidFill>
                  <a:srgbClr val="000099"/>
                </a:solidFill>
                <a:latin typeface="Calibri" pitchFamily="34" charset="0"/>
              </a:rPr>
              <a:t>A few risk factors of NCDs account for a very large share of the total burden of diseases  worldwide (deaths in this figure)</a:t>
            </a:r>
            <a:endParaRPr lang="en-GB" sz="2500" b="1" dirty="0">
              <a:solidFill>
                <a:srgbClr val="000099"/>
              </a:solidFill>
              <a:latin typeface="Calibri" pitchFamily="34" charset="0"/>
            </a:endParaRPr>
          </a:p>
        </p:txBody>
      </p:sp>
      <p:graphicFrame>
        <p:nvGraphicFramePr>
          <p:cNvPr id="15362" name="Object 3"/>
          <p:cNvGraphicFramePr>
            <a:graphicFrameLocks noChangeAspect="1"/>
          </p:cNvGraphicFramePr>
          <p:nvPr/>
        </p:nvGraphicFramePr>
        <p:xfrm>
          <a:off x="755650" y="1341438"/>
          <a:ext cx="7705725" cy="5019675"/>
        </p:xfrm>
        <a:graphic>
          <a:graphicData uri="http://schemas.openxmlformats.org/presentationml/2006/ole">
            <p:oleObj spid="_x0000_s372738" name="Chart" r:id="rId4" imgW="7000875" imgH="4371796" progId="Excel.Sheet.8">
              <p:embed/>
            </p:oleObj>
          </a:graphicData>
        </a:graphic>
      </p:graphicFrame>
      <p:sp>
        <p:nvSpPr>
          <p:cNvPr id="15364" name="Text Box 4"/>
          <p:cNvSpPr txBox="1">
            <a:spLocks noChangeArrowheads="1"/>
          </p:cNvSpPr>
          <p:nvPr/>
        </p:nvSpPr>
        <p:spPr bwMode="auto">
          <a:xfrm>
            <a:off x="467544" y="6309320"/>
            <a:ext cx="2461379" cy="276999"/>
          </a:xfrm>
          <a:prstGeom prst="rect">
            <a:avLst/>
          </a:prstGeom>
          <a:noFill/>
          <a:ln w="9525">
            <a:noFill/>
            <a:miter lim="800000"/>
            <a:headEnd/>
            <a:tailEnd/>
          </a:ln>
        </p:spPr>
        <p:txBody>
          <a:bodyPr wrap="none">
            <a:spAutoFit/>
          </a:bodyPr>
          <a:lstStyle/>
          <a:p>
            <a:r>
              <a:rPr lang="en-US" sz="1200" dirty="0" smtClean="0">
                <a:latin typeface="Arial" pitchFamily="34" charset="0"/>
              </a:rPr>
              <a:t>World </a:t>
            </a:r>
            <a:r>
              <a:rPr lang="en-US" sz="1200" dirty="0">
                <a:latin typeface="Arial" pitchFamily="34" charset="0"/>
              </a:rPr>
              <a:t>Health Report, WHO, 2002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60648"/>
            <a:ext cx="4464496" cy="1143000"/>
          </a:xfrm>
        </p:spPr>
        <p:txBody>
          <a:bodyPr>
            <a:normAutofit fontScale="90000"/>
          </a:bodyPr>
          <a:lstStyle/>
          <a:p>
            <a:pPr algn="l"/>
            <a:r>
              <a:rPr lang="en-US" sz="2600" b="1" dirty="0" smtClean="0">
                <a:solidFill>
                  <a:srgbClr val="000099"/>
                </a:solidFill>
                <a:latin typeface="Calibri" pitchFamily="34" charset="0"/>
              </a:rPr>
              <a:t>Divergent trends in BMI, BP and TC in LMICs and HICs (GBD)</a:t>
            </a:r>
            <a:endParaRPr lang="en-US" sz="2600" b="1" dirty="0">
              <a:solidFill>
                <a:srgbClr val="000099"/>
              </a:solidFill>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95536" y="188640"/>
            <a:ext cx="4032447" cy="6480720"/>
          </a:xfrm>
          <a:prstGeom prst="rect">
            <a:avLst/>
          </a:prstGeom>
          <a:noFill/>
          <a:ln w="9525">
            <a:noFill/>
            <a:miter lim="800000"/>
            <a:headEnd/>
            <a:tailEnd/>
          </a:ln>
        </p:spPr>
      </p:pic>
      <p:sp>
        <p:nvSpPr>
          <p:cNvPr id="5" name="Rectangle 4"/>
          <p:cNvSpPr/>
          <p:nvPr/>
        </p:nvSpPr>
        <p:spPr>
          <a:xfrm>
            <a:off x="4644008" y="4005064"/>
            <a:ext cx="4320480" cy="2554545"/>
          </a:xfrm>
          <a:prstGeom prst="rect">
            <a:avLst/>
          </a:prstGeom>
        </p:spPr>
        <p:txBody>
          <a:bodyPr wrap="square">
            <a:spAutoFit/>
          </a:bodyPr>
          <a:lstStyle/>
          <a:p>
            <a:pPr lvl="0"/>
            <a:r>
              <a:rPr lang="en-US" sz="1000" dirty="0" smtClean="0"/>
              <a:t>Farzadfar F et al. Trends in serum total cholesterol since 1980: systematic analysis of health examination surveys and epidemiological studies with 321 country-years and 3.0 million participants. </a:t>
            </a:r>
            <a:r>
              <a:rPr lang="en-US" sz="1000" i="1" dirty="0" smtClean="0"/>
              <a:t>Lancet</a:t>
            </a:r>
            <a:r>
              <a:rPr lang="en-US" sz="1000" dirty="0" smtClean="0"/>
              <a:t> 2011;377:578-86.</a:t>
            </a:r>
            <a:endParaRPr lang="fr-CH" sz="1000" dirty="0" smtClean="0"/>
          </a:p>
          <a:p>
            <a:pPr lvl="0"/>
            <a:endParaRPr lang="en-US" sz="1000" dirty="0" smtClean="0"/>
          </a:p>
          <a:p>
            <a:pPr lvl="0"/>
            <a:r>
              <a:rPr lang="en-US" sz="1000" dirty="0" err="1" smtClean="0"/>
              <a:t>Finucane</a:t>
            </a:r>
            <a:r>
              <a:rPr lang="en-US" sz="1000" dirty="0" smtClean="0"/>
              <a:t> MM et al . Trends in BMI since 1980: systematic analysis of health examination surveys and epidemiological studies with 960 country-years and 9.1 million participants. </a:t>
            </a:r>
            <a:r>
              <a:rPr lang="en-US" sz="1000" i="1" dirty="0" smtClean="0"/>
              <a:t>Lancet</a:t>
            </a:r>
            <a:r>
              <a:rPr lang="en-US" sz="1000" dirty="0" smtClean="0"/>
              <a:t> 2011;377:557-67.</a:t>
            </a:r>
            <a:endParaRPr lang="fr-CH" sz="1000" dirty="0" smtClean="0"/>
          </a:p>
          <a:p>
            <a:endParaRPr lang="en-US" sz="1000" dirty="0" smtClean="0"/>
          </a:p>
          <a:p>
            <a:r>
              <a:rPr lang="en-US" sz="1000" dirty="0" err="1" smtClean="0"/>
              <a:t>Danaei</a:t>
            </a:r>
            <a:r>
              <a:rPr lang="en-US" sz="1000" dirty="0" smtClean="0"/>
              <a:t> G et al. Trends in systolic BP since 1980: systematic analysis of health examination surveys and epidemiological studies with 786 country-years and 5.4 million participants. </a:t>
            </a:r>
            <a:r>
              <a:rPr lang="en-US" sz="1000" i="1" dirty="0" smtClean="0"/>
              <a:t>Lancet</a:t>
            </a:r>
            <a:r>
              <a:rPr lang="en-US" sz="1000" dirty="0" smtClean="0"/>
              <a:t> 2011;377:568-77. </a:t>
            </a:r>
          </a:p>
          <a:p>
            <a:endParaRPr lang="en-US" sz="1000" dirty="0" smtClean="0"/>
          </a:p>
          <a:p>
            <a:r>
              <a:rPr lang="en-US" sz="1000" dirty="0" smtClean="0"/>
              <a:t>Editorial: </a:t>
            </a:r>
            <a:r>
              <a:rPr lang="en-US" sz="1000" dirty="0" err="1" smtClean="0"/>
              <a:t>Annand</a:t>
            </a:r>
            <a:r>
              <a:rPr lang="en-US" sz="1000" dirty="0" smtClean="0"/>
              <a:t> &amp; Yusuf. Stemming the global tsunami of cardiovascular disease. Lancet 2011</a:t>
            </a:r>
          </a:p>
          <a:p>
            <a:endParaRPr lang="fr-CH" sz="1000" dirty="0"/>
          </a:p>
        </p:txBody>
      </p:sp>
      <p:pic>
        <p:nvPicPr>
          <p:cNvPr id="72706" name="Picture 2"/>
          <p:cNvPicPr>
            <a:picLocks noChangeAspect="1" noChangeArrowheads="1"/>
          </p:cNvPicPr>
          <p:nvPr/>
        </p:nvPicPr>
        <p:blipFill>
          <a:blip r:embed="rId4" cstate="print"/>
          <a:srcRect/>
          <a:stretch>
            <a:fillRect/>
          </a:stretch>
        </p:blipFill>
        <p:spPr bwMode="auto">
          <a:xfrm>
            <a:off x="4695800" y="1700808"/>
            <a:ext cx="1676400" cy="850900"/>
          </a:xfrm>
          <a:prstGeom prst="rect">
            <a:avLst/>
          </a:prstGeom>
          <a:noFill/>
          <a:ln w="9525">
            <a:noFill/>
            <a:miter lim="800000"/>
            <a:headEnd/>
            <a:tailEnd/>
          </a:ln>
        </p:spPr>
      </p:pic>
      <p:sp>
        <p:nvSpPr>
          <p:cNvPr id="7" name="ZoneTexte 6"/>
          <p:cNvSpPr txBox="1"/>
          <p:nvPr/>
        </p:nvSpPr>
        <p:spPr>
          <a:xfrm>
            <a:off x="899592" y="188640"/>
            <a:ext cx="829073" cy="461665"/>
          </a:xfrm>
          <a:prstGeom prst="rect">
            <a:avLst/>
          </a:prstGeom>
          <a:solidFill>
            <a:schemeClr val="bg1"/>
          </a:solidFill>
        </p:spPr>
        <p:txBody>
          <a:bodyPr wrap="square" rtlCol="0">
            <a:spAutoFit/>
          </a:bodyPr>
          <a:lstStyle/>
          <a:p>
            <a:r>
              <a:rPr lang="en-US" sz="2400" b="1" dirty="0" smtClean="0"/>
              <a:t>BMI     </a:t>
            </a:r>
            <a:endParaRPr lang="en-US" sz="2400" b="1" dirty="0"/>
          </a:p>
        </p:txBody>
      </p:sp>
      <p:sp>
        <p:nvSpPr>
          <p:cNvPr id="8" name="ZoneTexte 7"/>
          <p:cNvSpPr txBox="1"/>
          <p:nvPr/>
        </p:nvSpPr>
        <p:spPr>
          <a:xfrm>
            <a:off x="899592" y="2276872"/>
            <a:ext cx="1512168" cy="461665"/>
          </a:xfrm>
          <a:prstGeom prst="rect">
            <a:avLst/>
          </a:prstGeom>
          <a:solidFill>
            <a:schemeClr val="bg1"/>
          </a:solidFill>
        </p:spPr>
        <p:txBody>
          <a:bodyPr wrap="square" rtlCol="0">
            <a:spAutoFit/>
          </a:bodyPr>
          <a:lstStyle/>
          <a:p>
            <a:r>
              <a:rPr lang="en-US" sz="2400" b="1" dirty="0" smtClean="0"/>
              <a:t>Mean BP     </a:t>
            </a:r>
            <a:endParaRPr lang="en-US" sz="2400" b="1" dirty="0"/>
          </a:p>
        </p:txBody>
      </p:sp>
      <p:sp>
        <p:nvSpPr>
          <p:cNvPr id="9" name="ZoneTexte 8"/>
          <p:cNvSpPr txBox="1"/>
          <p:nvPr/>
        </p:nvSpPr>
        <p:spPr>
          <a:xfrm>
            <a:off x="899592" y="4365104"/>
            <a:ext cx="3240360" cy="461665"/>
          </a:xfrm>
          <a:prstGeom prst="rect">
            <a:avLst/>
          </a:prstGeom>
          <a:solidFill>
            <a:schemeClr val="bg1"/>
          </a:solidFill>
        </p:spPr>
        <p:txBody>
          <a:bodyPr wrap="square" rtlCol="0">
            <a:spAutoFit/>
          </a:bodyPr>
          <a:lstStyle/>
          <a:p>
            <a:r>
              <a:rPr lang="en-US" sz="2400" b="1" dirty="0" smtClean="0"/>
              <a:t>Mean cholesterol     </a:t>
            </a:r>
            <a:endParaRPr lang="en-US" sz="2400" b="1" dirty="0"/>
          </a:p>
        </p:txBody>
      </p:sp>
      <p:sp>
        <p:nvSpPr>
          <p:cNvPr id="10" name="ZoneTexte 9"/>
          <p:cNvSpPr txBox="1"/>
          <p:nvPr/>
        </p:nvSpPr>
        <p:spPr>
          <a:xfrm>
            <a:off x="683568" y="6516052"/>
            <a:ext cx="4320480" cy="369332"/>
          </a:xfrm>
          <a:prstGeom prst="rect">
            <a:avLst/>
          </a:prstGeom>
          <a:solidFill>
            <a:schemeClr val="bg1"/>
          </a:solidFill>
        </p:spPr>
        <p:txBody>
          <a:bodyPr wrap="square" rtlCol="0">
            <a:spAutoFit/>
          </a:bodyPr>
          <a:lstStyle/>
          <a:p>
            <a:r>
              <a:rPr lang="en-US" sz="1800" dirty="0" smtClean="0"/>
              <a:t>1980          1990       2000        2008</a:t>
            </a: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0" y="188640"/>
            <a:ext cx="8964488" cy="1007963"/>
          </a:xfrm>
          <a:prstGeom prst="rect">
            <a:avLst/>
          </a:prstGeom>
          <a:noFill/>
          <a:ln w="9525">
            <a:noFill/>
            <a:miter lim="800000"/>
            <a:headEnd/>
            <a:tailEnd/>
          </a:ln>
        </p:spPr>
        <p:txBody>
          <a:bodyPr anchor="ctr"/>
          <a:lstStyle/>
          <a:p>
            <a:pPr algn="ctr"/>
            <a:r>
              <a:rPr lang="en-US" sz="2400" b="1" u="sng" dirty="0" smtClean="0">
                <a:solidFill>
                  <a:schemeClr val="accent2"/>
                </a:solidFill>
                <a:latin typeface="Calibri" pitchFamily="34" charset="0"/>
              </a:rPr>
              <a:t>Coherent</a:t>
            </a:r>
            <a:r>
              <a:rPr lang="en-US" sz="2400" b="1" dirty="0" smtClean="0">
                <a:solidFill>
                  <a:schemeClr val="accent2"/>
                </a:solidFill>
                <a:latin typeface="Calibri" pitchFamily="34" charset="0"/>
              </a:rPr>
              <a:t> </a:t>
            </a:r>
            <a:r>
              <a:rPr lang="en-US" sz="2400" b="1" dirty="0">
                <a:solidFill>
                  <a:schemeClr val="accent2"/>
                </a:solidFill>
                <a:latin typeface="Calibri" pitchFamily="34" charset="0"/>
              </a:rPr>
              <a:t>estimates linking incidence, case-fatality, remission, and prevalence </a:t>
            </a:r>
            <a:r>
              <a:rPr lang="en-US" sz="2400" b="1" dirty="0" smtClean="0">
                <a:solidFill>
                  <a:schemeClr val="accent2"/>
                </a:solidFill>
                <a:latin typeface="Calibri" pitchFamily="34" charset="0"/>
              </a:rPr>
              <a:t>(</a:t>
            </a:r>
            <a:r>
              <a:rPr lang="en-US" sz="2400" b="1" dirty="0" err="1">
                <a:solidFill>
                  <a:schemeClr val="accent2"/>
                </a:solidFill>
                <a:latin typeface="Calibri" pitchFamily="34" charset="0"/>
              </a:rPr>
              <a:t>DisMod</a:t>
            </a:r>
            <a:r>
              <a:rPr lang="en-US" sz="2400" b="1" dirty="0" smtClean="0">
                <a:solidFill>
                  <a:schemeClr val="accent2"/>
                </a:solidFill>
                <a:latin typeface="Calibri" pitchFamily="34" charset="0"/>
              </a:rPr>
              <a:t>) to add to 100% mortality and actual prevalences of </a:t>
            </a:r>
            <a:r>
              <a:rPr lang="en-US" sz="2400" b="1" dirty="0" err="1" smtClean="0">
                <a:solidFill>
                  <a:schemeClr val="accent2"/>
                </a:solidFill>
                <a:latin typeface="Calibri" pitchFamily="34" charset="0"/>
              </a:rPr>
              <a:t>sequelae</a:t>
            </a:r>
            <a:r>
              <a:rPr lang="en-US" sz="2400" b="1" dirty="0" smtClean="0">
                <a:solidFill>
                  <a:schemeClr val="accent2"/>
                </a:solidFill>
                <a:latin typeface="Calibri" pitchFamily="34" charset="0"/>
              </a:rPr>
              <a:t> in populations</a:t>
            </a:r>
            <a:endParaRPr lang="en-US" sz="2400" b="1" dirty="0">
              <a:solidFill>
                <a:schemeClr val="accent2"/>
              </a:solidFill>
              <a:latin typeface="Calibri" pitchFamily="34" charset="0"/>
            </a:endParaRPr>
          </a:p>
        </p:txBody>
      </p:sp>
      <p:sp>
        <p:nvSpPr>
          <p:cNvPr id="109571" name="Text Box 3"/>
          <p:cNvSpPr txBox="1">
            <a:spLocks noChangeArrowheads="1"/>
          </p:cNvSpPr>
          <p:nvPr/>
        </p:nvSpPr>
        <p:spPr bwMode="auto">
          <a:xfrm>
            <a:off x="611188" y="1844675"/>
            <a:ext cx="1828800" cy="1441450"/>
          </a:xfrm>
          <a:prstGeom prst="rect">
            <a:avLst/>
          </a:prstGeom>
          <a:noFill/>
          <a:ln w="9525">
            <a:solidFill>
              <a:schemeClr val="tx1"/>
            </a:solidFill>
            <a:miter lim="800000"/>
            <a:headEnd/>
            <a:tailEnd/>
          </a:ln>
        </p:spPr>
        <p:txBody>
          <a:bodyPr>
            <a:spAutoFit/>
          </a:bodyPr>
          <a:lstStyle/>
          <a:p>
            <a:pPr algn="ctr" eaLnBrk="0" hangingPunct="0"/>
            <a:r>
              <a:rPr lang="en-US" sz="2200">
                <a:latin typeface="Calibri" pitchFamily="34" charset="0"/>
              </a:rPr>
              <a:t>Susceptible for case disease</a:t>
            </a:r>
          </a:p>
          <a:p>
            <a:pPr algn="ctr" eaLnBrk="0" hangingPunct="0"/>
            <a:r>
              <a:rPr lang="en-US" sz="2200">
                <a:latin typeface="Calibri" pitchFamily="34" charset="0"/>
              </a:rPr>
              <a:t>S(t)</a:t>
            </a:r>
          </a:p>
        </p:txBody>
      </p:sp>
      <p:sp>
        <p:nvSpPr>
          <p:cNvPr id="109572" name="Text Box 4"/>
          <p:cNvSpPr txBox="1">
            <a:spLocks noChangeArrowheads="1"/>
          </p:cNvSpPr>
          <p:nvPr/>
        </p:nvSpPr>
        <p:spPr bwMode="auto">
          <a:xfrm>
            <a:off x="611188" y="4221163"/>
            <a:ext cx="1828800" cy="1106487"/>
          </a:xfrm>
          <a:prstGeom prst="rect">
            <a:avLst/>
          </a:prstGeom>
          <a:noFill/>
          <a:ln w="9525">
            <a:solidFill>
              <a:schemeClr val="tx1"/>
            </a:solidFill>
            <a:miter lim="800000"/>
            <a:headEnd/>
            <a:tailEnd/>
          </a:ln>
        </p:spPr>
        <p:txBody>
          <a:bodyPr>
            <a:spAutoFit/>
          </a:bodyPr>
          <a:lstStyle/>
          <a:p>
            <a:pPr algn="ctr" eaLnBrk="0" hangingPunct="0"/>
            <a:r>
              <a:rPr lang="en-US" sz="2200">
                <a:latin typeface="Calibri" pitchFamily="34" charset="0"/>
              </a:rPr>
              <a:t>Case with specific disease (t)</a:t>
            </a:r>
          </a:p>
        </p:txBody>
      </p:sp>
      <p:sp>
        <p:nvSpPr>
          <p:cNvPr id="109573" name="Text Box 5"/>
          <p:cNvSpPr txBox="1">
            <a:spLocks noChangeArrowheads="1"/>
          </p:cNvSpPr>
          <p:nvPr/>
        </p:nvSpPr>
        <p:spPr bwMode="auto">
          <a:xfrm>
            <a:off x="3851275" y="1989138"/>
            <a:ext cx="1447800" cy="1107996"/>
          </a:xfrm>
          <a:prstGeom prst="rect">
            <a:avLst/>
          </a:prstGeom>
          <a:noFill/>
          <a:ln w="9525">
            <a:solidFill>
              <a:schemeClr val="tx1"/>
            </a:solidFill>
            <a:miter lim="800000"/>
            <a:headEnd/>
            <a:tailEnd/>
          </a:ln>
        </p:spPr>
        <p:txBody>
          <a:bodyPr>
            <a:spAutoFit/>
          </a:bodyPr>
          <a:lstStyle/>
          <a:p>
            <a:pPr algn="ctr" eaLnBrk="0" hangingPunct="0"/>
            <a:r>
              <a:rPr lang="en-US" sz="2200">
                <a:latin typeface="Calibri" pitchFamily="34" charset="0"/>
              </a:rPr>
              <a:t>Death from other cause</a:t>
            </a:r>
          </a:p>
        </p:txBody>
      </p:sp>
      <p:sp>
        <p:nvSpPr>
          <p:cNvPr id="109574" name="Text Box 6"/>
          <p:cNvSpPr txBox="1">
            <a:spLocks noChangeArrowheads="1"/>
          </p:cNvSpPr>
          <p:nvPr/>
        </p:nvSpPr>
        <p:spPr bwMode="auto">
          <a:xfrm>
            <a:off x="3851275" y="4076700"/>
            <a:ext cx="1584325" cy="1106488"/>
          </a:xfrm>
          <a:prstGeom prst="rect">
            <a:avLst/>
          </a:prstGeom>
          <a:noFill/>
          <a:ln w="9525">
            <a:solidFill>
              <a:schemeClr val="tx1"/>
            </a:solidFill>
            <a:miter lim="800000"/>
            <a:headEnd/>
            <a:tailEnd/>
          </a:ln>
        </p:spPr>
        <p:txBody>
          <a:bodyPr>
            <a:spAutoFit/>
          </a:bodyPr>
          <a:lstStyle/>
          <a:p>
            <a:pPr algn="ctr" eaLnBrk="0" hangingPunct="0"/>
            <a:r>
              <a:rPr lang="en-US" sz="2200">
                <a:latin typeface="Calibri" pitchFamily="34" charset="0"/>
              </a:rPr>
              <a:t>Death from case disease</a:t>
            </a:r>
          </a:p>
        </p:txBody>
      </p:sp>
      <p:sp>
        <p:nvSpPr>
          <p:cNvPr id="109575" name="Line 7"/>
          <p:cNvSpPr>
            <a:spLocks noChangeShapeType="1"/>
          </p:cNvSpPr>
          <p:nvPr/>
        </p:nvSpPr>
        <p:spPr bwMode="auto">
          <a:xfrm>
            <a:off x="1371600" y="3276600"/>
            <a:ext cx="0" cy="762000"/>
          </a:xfrm>
          <a:prstGeom prst="line">
            <a:avLst/>
          </a:prstGeom>
          <a:noFill/>
          <a:ln w="50800">
            <a:solidFill>
              <a:schemeClr val="tx1"/>
            </a:solidFill>
            <a:round/>
            <a:headEnd/>
            <a:tailEnd type="triangle" w="med" len="med"/>
          </a:ln>
        </p:spPr>
        <p:txBody>
          <a:bodyPr wrap="none" anchor="ctr"/>
          <a:lstStyle/>
          <a:p>
            <a:endParaRPr lang="en-US">
              <a:latin typeface="Calibri" pitchFamily="34" charset="0"/>
            </a:endParaRPr>
          </a:p>
        </p:txBody>
      </p:sp>
      <p:sp>
        <p:nvSpPr>
          <p:cNvPr id="109576" name="Line 8"/>
          <p:cNvSpPr>
            <a:spLocks noChangeShapeType="1"/>
          </p:cNvSpPr>
          <p:nvPr/>
        </p:nvSpPr>
        <p:spPr bwMode="auto">
          <a:xfrm flipV="1">
            <a:off x="1905000" y="3276600"/>
            <a:ext cx="0" cy="762000"/>
          </a:xfrm>
          <a:prstGeom prst="line">
            <a:avLst/>
          </a:prstGeom>
          <a:noFill/>
          <a:ln w="50800">
            <a:solidFill>
              <a:schemeClr val="tx1"/>
            </a:solidFill>
            <a:round/>
            <a:headEnd/>
            <a:tailEnd type="triangle" w="med" len="med"/>
          </a:ln>
        </p:spPr>
        <p:txBody>
          <a:bodyPr wrap="none" anchor="ctr"/>
          <a:lstStyle/>
          <a:p>
            <a:endParaRPr lang="en-US">
              <a:latin typeface="Calibri" pitchFamily="34" charset="0"/>
            </a:endParaRPr>
          </a:p>
        </p:txBody>
      </p:sp>
      <p:sp>
        <p:nvSpPr>
          <p:cNvPr id="109577" name="Text Box 9"/>
          <p:cNvSpPr txBox="1">
            <a:spLocks noChangeArrowheads="1"/>
          </p:cNvSpPr>
          <p:nvPr/>
        </p:nvSpPr>
        <p:spPr bwMode="auto">
          <a:xfrm>
            <a:off x="990600" y="3352800"/>
            <a:ext cx="255198" cy="461665"/>
          </a:xfrm>
          <a:prstGeom prst="rect">
            <a:avLst/>
          </a:prstGeom>
          <a:noFill/>
          <a:ln w="50800">
            <a:noFill/>
            <a:miter lim="800000"/>
            <a:headEnd/>
            <a:tailEnd/>
          </a:ln>
        </p:spPr>
        <p:txBody>
          <a:bodyPr wrap="none">
            <a:spAutoFit/>
          </a:bodyPr>
          <a:lstStyle/>
          <a:p>
            <a:pPr eaLnBrk="0" hangingPunct="0"/>
            <a:r>
              <a:rPr lang="en-US" sz="2400" i="1">
                <a:latin typeface="Calibri" pitchFamily="34" charset="0"/>
              </a:rPr>
              <a:t>i</a:t>
            </a:r>
            <a:endParaRPr lang="en-US" sz="2400">
              <a:latin typeface="Calibri" pitchFamily="34" charset="0"/>
            </a:endParaRPr>
          </a:p>
        </p:txBody>
      </p:sp>
      <p:sp>
        <p:nvSpPr>
          <p:cNvPr id="109578" name="Text Box 10"/>
          <p:cNvSpPr txBox="1">
            <a:spLocks noChangeArrowheads="1"/>
          </p:cNvSpPr>
          <p:nvPr/>
        </p:nvSpPr>
        <p:spPr bwMode="auto">
          <a:xfrm>
            <a:off x="1908175" y="3429000"/>
            <a:ext cx="290464" cy="461665"/>
          </a:xfrm>
          <a:prstGeom prst="rect">
            <a:avLst/>
          </a:prstGeom>
          <a:noFill/>
          <a:ln w="50800">
            <a:noFill/>
            <a:miter lim="800000"/>
            <a:headEnd/>
            <a:tailEnd/>
          </a:ln>
        </p:spPr>
        <p:txBody>
          <a:bodyPr wrap="none">
            <a:spAutoFit/>
          </a:bodyPr>
          <a:lstStyle/>
          <a:p>
            <a:pPr eaLnBrk="0" hangingPunct="0"/>
            <a:r>
              <a:rPr lang="en-US" sz="2400" i="1">
                <a:latin typeface="Calibri" pitchFamily="34" charset="0"/>
              </a:rPr>
              <a:t>r</a:t>
            </a:r>
            <a:endParaRPr lang="en-US" sz="2400">
              <a:latin typeface="Calibri" pitchFamily="34" charset="0"/>
            </a:endParaRPr>
          </a:p>
        </p:txBody>
      </p:sp>
      <p:sp>
        <p:nvSpPr>
          <p:cNvPr id="109579" name="Line 11"/>
          <p:cNvSpPr>
            <a:spLocks noChangeShapeType="1"/>
          </p:cNvSpPr>
          <p:nvPr/>
        </p:nvSpPr>
        <p:spPr bwMode="auto">
          <a:xfrm>
            <a:off x="2438400" y="2438400"/>
            <a:ext cx="1371600" cy="0"/>
          </a:xfrm>
          <a:prstGeom prst="line">
            <a:avLst/>
          </a:prstGeom>
          <a:noFill/>
          <a:ln w="50800">
            <a:solidFill>
              <a:schemeClr val="tx1"/>
            </a:solidFill>
            <a:round/>
            <a:headEnd/>
            <a:tailEnd type="triangle" w="med" len="med"/>
          </a:ln>
        </p:spPr>
        <p:txBody>
          <a:bodyPr wrap="none" anchor="ctr"/>
          <a:lstStyle/>
          <a:p>
            <a:endParaRPr lang="en-US">
              <a:latin typeface="Calibri" pitchFamily="34" charset="0"/>
            </a:endParaRPr>
          </a:p>
        </p:txBody>
      </p:sp>
      <p:sp>
        <p:nvSpPr>
          <p:cNvPr id="109580" name="Line 12"/>
          <p:cNvSpPr>
            <a:spLocks noChangeShapeType="1"/>
          </p:cNvSpPr>
          <p:nvPr/>
        </p:nvSpPr>
        <p:spPr bwMode="auto">
          <a:xfrm flipV="1">
            <a:off x="2438400" y="3200400"/>
            <a:ext cx="1371600" cy="838200"/>
          </a:xfrm>
          <a:prstGeom prst="line">
            <a:avLst/>
          </a:prstGeom>
          <a:noFill/>
          <a:ln w="50800">
            <a:solidFill>
              <a:schemeClr val="tx1"/>
            </a:solidFill>
            <a:round/>
            <a:headEnd/>
            <a:tailEnd type="triangle" w="med" len="med"/>
          </a:ln>
        </p:spPr>
        <p:txBody>
          <a:bodyPr wrap="none" anchor="ctr"/>
          <a:lstStyle/>
          <a:p>
            <a:endParaRPr lang="en-US">
              <a:latin typeface="Calibri" pitchFamily="34" charset="0"/>
            </a:endParaRPr>
          </a:p>
        </p:txBody>
      </p:sp>
      <p:sp>
        <p:nvSpPr>
          <p:cNvPr id="109581" name="Line 13"/>
          <p:cNvSpPr>
            <a:spLocks noChangeShapeType="1"/>
          </p:cNvSpPr>
          <p:nvPr/>
        </p:nvSpPr>
        <p:spPr bwMode="auto">
          <a:xfrm>
            <a:off x="2438400" y="4495800"/>
            <a:ext cx="1371600" cy="0"/>
          </a:xfrm>
          <a:prstGeom prst="line">
            <a:avLst/>
          </a:prstGeom>
          <a:noFill/>
          <a:ln w="50800">
            <a:solidFill>
              <a:schemeClr val="tx1"/>
            </a:solidFill>
            <a:round/>
            <a:headEnd/>
            <a:tailEnd type="triangle" w="med" len="med"/>
          </a:ln>
        </p:spPr>
        <p:txBody>
          <a:bodyPr wrap="none" anchor="ctr"/>
          <a:lstStyle/>
          <a:p>
            <a:endParaRPr lang="en-US">
              <a:latin typeface="Calibri" pitchFamily="34" charset="0"/>
            </a:endParaRPr>
          </a:p>
        </p:txBody>
      </p:sp>
      <p:sp>
        <p:nvSpPr>
          <p:cNvPr id="109582" name="Text Box 14"/>
          <p:cNvSpPr txBox="1">
            <a:spLocks noChangeArrowheads="1"/>
          </p:cNvSpPr>
          <p:nvPr/>
        </p:nvSpPr>
        <p:spPr bwMode="auto">
          <a:xfrm>
            <a:off x="2895600" y="1905000"/>
            <a:ext cx="396875" cy="457200"/>
          </a:xfrm>
          <a:prstGeom prst="rect">
            <a:avLst/>
          </a:prstGeom>
          <a:noFill/>
          <a:ln w="50800">
            <a:noFill/>
            <a:miter lim="800000"/>
            <a:headEnd/>
            <a:tailEnd/>
          </a:ln>
        </p:spPr>
        <p:txBody>
          <a:bodyPr>
            <a:spAutoFit/>
          </a:bodyPr>
          <a:lstStyle/>
          <a:p>
            <a:pPr eaLnBrk="0" hangingPunct="0"/>
            <a:r>
              <a:rPr lang="en-US" sz="2400" i="1">
                <a:latin typeface="Calibri" pitchFamily="34" charset="0"/>
              </a:rPr>
              <a:t>m</a:t>
            </a:r>
            <a:endParaRPr lang="en-US" sz="2400">
              <a:latin typeface="Calibri" pitchFamily="34" charset="0"/>
            </a:endParaRPr>
          </a:p>
        </p:txBody>
      </p:sp>
      <p:sp>
        <p:nvSpPr>
          <p:cNvPr id="109583" name="Text Box 15"/>
          <p:cNvSpPr txBox="1">
            <a:spLocks noChangeArrowheads="1"/>
          </p:cNvSpPr>
          <p:nvPr/>
        </p:nvSpPr>
        <p:spPr bwMode="auto">
          <a:xfrm>
            <a:off x="2895600" y="2971800"/>
            <a:ext cx="428322" cy="461665"/>
          </a:xfrm>
          <a:prstGeom prst="rect">
            <a:avLst/>
          </a:prstGeom>
          <a:noFill/>
          <a:ln w="50800">
            <a:noFill/>
            <a:miter lim="800000"/>
            <a:headEnd/>
            <a:tailEnd/>
          </a:ln>
        </p:spPr>
        <p:txBody>
          <a:bodyPr wrap="none">
            <a:spAutoFit/>
          </a:bodyPr>
          <a:lstStyle/>
          <a:p>
            <a:pPr eaLnBrk="0" hangingPunct="0"/>
            <a:r>
              <a:rPr lang="en-US" sz="2400" i="1">
                <a:latin typeface="Calibri" pitchFamily="34" charset="0"/>
              </a:rPr>
              <a:t>m</a:t>
            </a:r>
            <a:endParaRPr lang="en-US" sz="2400">
              <a:latin typeface="Calibri" pitchFamily="34" charset="0"/>
            </a:endParaRPr>
          </a:p>
        </p:txBody>
      </p:sp>
      <p:sp>
        <p:nvSpPr>
          <p:cNvPr id="109584" name="Text Box 16"/>
          <p:cNvSpPr txBox="1">
            <a:spLocks noChangeArrowheads="1"/>
          </p:cNvSpPr>
          <p:nvPr/>
        </p:nvSpPr>
        <p:spPr bwMode="auto">
          <a:xfrm>
            <a:off x="2955925" y="4003675"/>
            <a:ext cx="279244" cy="461665"/>
          </a:xfrm>
          <a:prstGeom prst="rect">
            <a:avLst/>
          </a:prstGeom>
          <a:noFill/>
          <a:ln w="50800">
            <a:noFill/>
            <a:miter lim="800000"/>
            <a:headEnd/>
            <a:tailEnd/>
          </a:ln>
        </p:spPr>
        <p:txBody>
          <a:bodyPr wrap="none">
            <a:spAutoFit/>
          </a:bodyPr>
          <a:lstStyle/>
          <a:p>
            <a:pPr eaLnBrk="0" hangingPunct="0"/>
            <a:r>
              <a:rPr lang="en-US" sz="2400" i="1">
                <a:latin typeface="Calibri" pitchFamily="34" charset="0"/>
              </a:rPr>
              <a:t>f</a:t>
            </a:r>
            <a:endParaRPr lang="en-US" sz="2400">
              <a:latin typeface="Calibri" pitchFamily="34" charset="0"/>
            </a:endParaRPr>
          </a:p>
        </p:txBody>
      </p:sp>
      <p:sp>
        <p:nvSpPr>
          <p:cNvPr id="109585" name="Text Box 17"/>
          <p:cNvSpPr txBox="1">
            <a:spLocks noChangeArrowheads="1"/>
          </p:cNvSpPr>
          <p:nvPr/>
        </p:nvSpPr>
        <p:spPr bwMode="auto">
          <a:xfrm>
            <a:off x="5867400" y="1844675"/>
            <a:ext cx="3095625" cy="2105025"/>
          </a:xfrm>
          <a:prstGeom prst="rect">
            <a:avLst/>
          </a:prstGeom>
          <a:noFill/>
          <a:ln w="50800">
            <a:noFill/>
            <a:miter lim="800000"/>
            <a:headEnd/>
            <a:tailEnd/>
          </a:ln>
        </p:spPr>
        <p:txBody>
          <a:bodyPr>
            <a:spAutoFit/>
          </a:bodyPr>
          <a:lstStyle/>
          <a:p>
            <a:pPr eaLnBrk="0" hangingPunct="0"/>
            <a:r>
              <a:rPr lang="en-US" sz="2000" dirty="0" err="1">
                <a:latin typeface="Calibri" pitchFamily="34" charset="0"/>
              </a:rPr>
              <a:t>dS</a:t>
            </a:r>
            <a:r>
              <a:rPr lang="en-US" sz="2000" dirty="0">
                <a:latin typeface="Calibri" pitchFamily="34" charset="0"/>
              </a:rPr>
              <a:t>(t)/</a:t>
            </a:r>
            <a:r>
              <a:rPr lang="en-US" sz="2000" dirty="0" err="1">
                <a:latin typeface="Calibri" pitchFamily="34" charset="0"/>
              </a:rPr>
              <a:t>dt</a:t>
            </a:r>
            <a:r>
              <a:rPr lang="en-US" sz="2000" dirty="0">
                <a:latin typeface="Calibri" pitchFamily="34" charset="0"/>
              </a:rPr>
              <a:t> = -(</a:t>
            </a:r>
            <a:r>
              <a:rPr lang="en-US" sz="2000" dirty="0" err="1">
                <a:latin typeface="Calibri" pitchFamily="34" charset="0"/>
              </a:rPr>
              <a:t>I+m</a:t>
            </a:r>
            <a:r>
              <a:rPr lang="en-US" sz="2000" dirty="0">
                <a:latin typeface="Calibri" pitchFamily="34" charset="0"/>
              </a:rPr>
              <a:t>)S(t)</a:t>
            </a:r>
          </a:p>
          <a:p>
            <a:pPr eaLnBrk="0" hangingPunct="0">
              <a:spcBef>
                <a:spcPct val="40000"/>
              </a:spcBef>
            </a:pPr>
            <a:r>
              <a:rPr lang="en-US" sz="2000" dirty="0" err="1">
                <a:latin typeface="Calibri" pitchFamily="34" charset="0"/>
              </a:rPr>
              <a:t>dC</a:t>
            </a:r>
            <a:r>
              <a:rPr lang="en-US" sz="2000" dirty="0">
                <a:latin typeface="Calibri" pitchFamily="34" charset="0"/>
              </a:rPr>
              <a:t>(t) = </a:t>
            </a:r>
            <a:r>
              <a:rPr lang="en-US" sz="2000" dirty="0" err="1">
                <a:latin typeface="Calibri" pitchFamily="34" charset="0"/>
              </a:rPr>
              <a:t>iS</a:t>
            </a:r>
            <a:r>
              <a:rPr lang="en-US" sz="2000" dirty="0">
                <a:latin typeface="Calibri" pitchFamily="34" charset="0"/>
              </a:rPr>
              <a:t>(t)-(</a:t>
            </a:r>
            <a:r>
              <a:rPr lang="en-US" sz="2000" dirty="0" err="1">
                <a:latin typeface="Calibri" pitchFamily="34" charset="0"/>
              </a:rPr>
              <a:t>r+f+m</a:t>
            </a:r>
            <a:r>
              <a:rPr lang="en-US" sz="2000" dirty="0">
                <a:latin typeface="Calibri" pitchFamily="34" charset="0"/>
              </a:rPr>
              <a:t>)C(t)</a:t>
            </a:r>
          </a:p>
          <a:p>
            <a:pPr eaLnBrk="0" hangingPunct="0">
              <a:spcBef>
                <a:spcPct val="40000"/>
              </a:spcBef>
            </a:pPr>
            <a:r>
              <a:rPr lang="en-US" sz="2000" dirty="0" err="1">
                <a:latin typeface="Calibri" pitchFamily="34" charset="0"/>
              </a:rPr>
              <a:t>dM</a:t>
            </a:r>
            <a:r>
              <a:rPr lang="en-US" sz="2000" dirty="0">
                <a:latin typeface="Calibri" pitchFamily="34" charset="0"/>
              </a:rPr>
              <a:t>(t)/</a:t>
            </a:r>
            <a:r>
              <a:rPr lang="en-US" sz="2000" dirty="0" err="1">
                <a:latin typeface="Calibri" pitchFamily="34" charset="0"/>
              </a:rPr>
              <a:t>dt</a:t>
            </a:r>
            <a:r>
              <a:rPr lang="en-US" sz="2000" dirty="0">
                <a:latin typeface="Calibri" pitchFamily="34" charset="0"/>
              </a:rPr>
              <a:t> = m(S(t)+C(t)</a:t>
            </a:r>
          </a:p>
          <a:p>
            <a:pPr eaLnBrk="0" hangingPunct="0">
              <a:spcBef>
                <a:spcPct val="40000"/>
              </a:spcBef>
            </a:pPr>
            <a:r>
              <a:rPr lang="en-US" sz="2000" dirty="0" err="1">
                <a:latin typeface="Calibri" pitchFamily="34" charset="0"/>
              </a:rPr>
              <a:t>dD</a:t>
            </a:r>
            <a:r>
              <a:rPr lang="en-US" sz="2000" dirty="0">
                <a:latin typeface="Calibri" pitchFamily="34" charset="0"/>
              </a:rPr>
              <a:t>(t)//</a:t>
            </a:r>
            <a:r>
              <a:rPr lang="en-US" sz="2000" dirty="0" err="1">
                <a:latin typeface="Calibri" pitchFamily="34" charset="0"/>
              </a:rPr>
              <a:t>dt</a:t>
            </a:r>
            <a:r>
              <a:rPr lang="en-US" sz="2000" dirty="0">
                <a:latin typeface="Calibri" pitchFamily="34" charset="0"/>
              </a:rPr>
              <a:t> = (C)t</a:t>
            </a:r>
          </a:p>
          <a:p>
            <a:pPr eaLnBrk="0" hangingPunct="0">
              <a:spcBef>
                <a:spcPct val="40000"/>
              </a:spcBef>
            </a:pPr>
            <a:r>
              <a:rPr lang="en-US" sz="2000" b="1" dirty="0">
                <a:solidFill>
                  <a:srgbClr val="FF0000"/>
                </a:solidFill>
                <a:latin typeface="Calibri" pitchFamily="34" charset="0"/>
              </a:rPr>
              <a:t>(by sex, age and region)</a:t>
            </a:r>
          </a:p>
        </p:txBody>
      </p:sp>
      <p:sp>
        <p:nvSpPr>
          <p:cNvPr id="109586" name="Text Box 18"/>
          <p:cNvSpPr txBox="1">
            <a:spLocks noChangeArrowheads="1"/>
          </p:cNvSpPr>
          <p:nvPr/>
        </p:nvSpPr>
        <p:spPr bwMode="auto">
          <a:xfrm>
            <a:off x="5940152" y="4365104"/>
            <a:ext cx="2381250" cy="1200329"/>
          </a:xfrm>
          <a:prstGeom prst="rect">
            <a:avLst/>
          </a:prstGeom>
          <a:noFill/>
          <a:ln w="50800">
            <a:noFill/>
            <a:miter lim="800000"/>
            <a:headEnd/>
            <a:tailEnd/>
          </a:ln>
        </p:spPr>
        <p:txBody>
          <a:bodyPr>
            <a:spAutoFit/>
          </a:bodyPr>
          <a:lstStyle/>
          <a:p>
            <a:pPr eaLnBrk="0" hangingPunct="0"/>
            <a:r>
              <a:rPr lang="en-US" i="1" dirty="0">
                <a:latin typeface="Calibri" pitchFamily="34" charset="0"/>
              </a:rPr>
              <a:t>Develop coherent estimates over 40 person years</a:t>
            </a:r>
          </a:p>
        </p:txBody>
      </p:sp>
      <p:sp>
        <p:nvSpPr>
          <p:cNvPr id="109587" name="Text Box 19"/>
          <p:cNvSpPr txBox="1">
            <a:spLocks noChangeArrowheads="1"/>
          </p:cNvSpPr>
          <p:nvPr/>
        </p:nvSpPr>
        <p:spPr bwMode="auto">
          <a:xfrm>
            <a:off x="539750" y="6237288"/>
            <a:ext cx="4180247" cy="276999"/>
          </a:xfrm>
          <a:prstGeom prst="rect">
            <a:avLst/>
          </a:prstGeom>
          <a:noFill/>
          <a:ln w="50800">
            <a:noFill/>
            <a:miter lim="800000"/>
            <a:headEnd/>
            <a:tailEnd/>
          </a:ln>
        </p:spPr>
        <p:txBody>
          <a:bodyPr wrap="none">
            <a:spAutoFit/>
          </a:bodyPr>
          <a:lstStyle/>
          <a:p>
            <a:pPr eaLnBrk="0" hangingPunct="0"/>
            <a:r>
              <a:rPr lang="en-US" sz="1200">
                <a:latin typeface="Calibri" pitchFamily="34" charset="0"/>
              </a:rPr>
              <a:t>The Global Burden of Disease, WHO, Harvard, World Bank, 1996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611188" y="333375"/>
            <a:ext cx="7772400" cy="762000"/>
          </a:xfrm>
          <a:prstGeom prst="rect">
            <a:avLst/>
          </a:prstGeom>
          <a:noFill/>
          <a:ln w="9525">
            <a:noFill/>
            <a:miter lim="800000"/>
            <a:headEnd/>
            <a:tailEnd/>
          </a:ln>
        </p:spPr>
        <p:txBody>
          <a:bodyPr anchor="ctr"/>
          <a:lstStyle/>
          <a:p>
            <a:pPr algn="ctr"/>
            <a:r>
              <a:rPr lang="en-US" sz="2400" b="1" dirty="0" smtClean="0">
                <a:solidFill>
                  <a:schemeClr val="accent2"/>
                </a:solidFill>
              </a:rPr>
              <a:t>Challenges with GBD estimates</a:t>
            </a:r>
            <a:endParaRPr lang="en-US" sz="2400" b="1" dirty="0">
              <a:solidFill>
                <a:schemeClr val="accent2"/>
              </a:solidFill>
            </a:endParaRPr>
          </a:p>
        </p:txBody>
      </p:sp>
      <p:sp>
        <p:nvSpPr>
          <p:cNvPr id="117763" name="Rectangle 3"/>
          <p:cNvSpPr>
            <a:spLocks noChangeArrowheads="1"/>
          </p:cNvSpPr>
          <p:nvPr/>
        </p:nvSpPr>
        <p:spPr bwMode="auto">
          <a:xfrm>
            <a:off x="179512" y="1484784"/>
            <a:ext cx="8640960" cy="4968552"/>
          </a:xfrm>
          <a:prstGeom prst="rect">
            <a:avLst/>
          </a:prstGeom>
          <a:noFill/>
          <a:ln w="9525">
            <a:noFill/>
            <a:miter lim="800000"/>
            <a:headEnd/>
            <a:tailEnd/>
          </a:ln>
        </p:spPr>
        <p:txBody>
          <a:bodyPr/>
          <a:lstStyle/>
          <a:p>
            <a:pPr marL="342900" indent="-342900">
              <a:spcBef>
                <a:spcPct val="20000"/>
              </a:spcBef>
              <a:buFontTx/>
              <a:buChar char="•"/>
            </a:pPr>
            <a:r>
              <a:rPr lang="en-US" sz="2200" dirty="0"/>
              <a:t>Limited quality of data in several regions </a:t>
            </a:r>
            <a:r>
              <a:rPr lang="en-US" sz="2200" dirty="0" smtClean="0"/>
              <a:t>(e.g. mortality </a:t>
            </a:r>
            <a:r>
              <a:rPr lang="en-US" sz="2200" dirty="0"/>
              <a:t>in </a:t>
            </a:r>
            <a:r>
              <a:rPr lang="en-US" sz="2200" dirty="0" smtClean="0"/>
              <a:t>LICs)</a:t>
            </a:r>
            <a:endParaRPr lang="en-US" sz="2200" dirty="0"/>
          </a:p>
          <a:p>
            <a:pPr marL="342900" indent="-342900">
              <a:spcBef>
                <a:spcPct val="20000"/>
              </a:spcBef>
              <a:buFontTx/>
              <a:buChar char="•"/>
            </a:pPr>
            <a:r>
              <a:rPr lang="en-US" sz="2200" dirty="0"/>
              <a:t>Issues on assumptions (age weights, disability, discount, </a:t>
            </a:r>
            <a:r>
              <a:rPr lang="en-US" sz="2200" dirty="0" smtClean="0"/>
              <a:t>LE, RF)</a:t>
            </a:r>
            <a:endParaRPr lang="en-US" sz="2200" dirty="0"/>
          </a:p>
          <a:p>
            <a:pPr marL="342900" indent="-342900">
              <a:spcBef>
                <a:spcPct val="20000"/>
              </a:spcBef>
              <a:buFontTx/>
              <a:buChar char="•"/>
            </a:pPr>
            <a:r>
              <a:rPr lang="en-US" sz="2200" dirty="0" smtClean="0"/>
              <a:t>DALYs give high weight to diseases occurring early in life</a:t>
            </a:r>
          </a:p>
          <a:p>
            <a:pPr marL="342900" indent="-342900">
              <a:spcBef>
                <a:spcPct val="20000"/>
              </a:spcBef>
              <a:buFontTx/>
              <a:buChar char="•"/>
            </a:pPr>
            <a:r>
              <a:rPr lang="en-US" sz="2200" dirty="0" smtClean="0"/>
              <a:t>Use of increasingly complex analyses, </a:t>
            </a:r>
            <a:r>
              <a:rPr lang="en-US" sz="2200" dirty="0" err="1" smtClean="0"/>
              <a:t>replicability</a:t>
            </a:r>
            <a:r>
              <a:rPr lang="en-US" sz="2200" dirty="0" smtClean="0"/>
              <a:t> of estimates</a:t>
            </a:r>
          </a:p>
          <a:p>
            <a:pPr marL="342900" indent="-342900">
              <a:spcBef>
                <a:spcPct val="20000"/>
              </a:spcBef>
              <a:buFontTx/>
              <a:buChar char="•"/>
            </a:pPr>
            <a:r>
              <a:rPr lang="en-US" sz="2200" dirty="0" smtClean="0"/>
              <a:t>Ownership of data and analyses (knowledge is power)</a:t>
            </a:r>
          </a:p>
          <a:p>
            <a:pPr marL="342900" indent="-342900">
              <a:spcBef>
                <a:spcPct val="20000"/>
              </a:spcBef>
              <a:buFontTx/>
              <a:buChar char="•"/>
            </a:pPr>
            <a:endParaRPr lang="en-US" sz="2200" dirty="0"/>
          </a:p>
          <a:p>
            <a:pPr marL="342900" indent="-342900">
              <a:spcBef>
                <a:spcPct val="20000"/>
              </a:spcBef>
              <a:buFont typeface="Wingdings" pitchFamily="2" charset="2"/>
              <a:buChar char="è"/>
            </a:pPr>
            <a:r>
              <a:rPr lang="en-US" sz="2200" dirty="0" smtClean="0">
                <a:sym typeface="Wingdings" pitchFamily="2" charset="2"/>
              </a:rPr>
              <a:t>Yet, GBD estimates are crucial to provide comparable information on disease burden, avoidable diseases burden, and estimates of cost-effectiveness of  interventions</a:t>
            </a:r>
          </a:p>
          <a:p>
            <a:pPr marL="342900" indent="-342900">
              <a:spcBef>
                <a:spcPct val="20000"/>
              </a:spcBef>
              <a:buFont typeface="Wingdings" pitchFamily="2" charset="2"/>
              <a:buChar char="è"/>
            </a:pPr>
            <a:r>
              <a:rPr lang="en-US" sz="2200" dirty="0" smtClean="0">
                <a:sym typeface="Wingdings" pitchFamily="2" charset="2"/>
              </a:rPr>
              <a:t>GBD estimates have been </a:t>
            </a:r>
            <a:r>
              <a:rPr lang="en-US" sz="2200" dirty="0" smtClean="0"/>
              <a:t>instrumental </a:t>
            </a:r>
            <a:r>
              <a:rPr lang="en-US" sz="2200" dirty="0"/>
              <a:t>to put </a:t>
            </a:r>
            <a:r>
              <a:rPr lang="en-US" sz="2200" dirty="0" smtClean="0"/>
              <a:t>NCDs </a:t>
            </a:r>
            <a:r>
              <a:rPr lang="en-US" sz="2200" dirty="0"/>
              <a:t>in </a:t>
            </a:r>
            <a:r>
              <a:rPr lang="en-US" sz="2200" dirty="0" smtClean="0"/>
              <a:t>the global agenda in LMICs</a:t>
            </a:r>
            <a:endParaRPr lang="en-US" sz="2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936104"/>
          </a:xfrm>
        </p:spPr>
        <p:txBody>
          <a:bodyPr/>
          <a:lstStyle/>
          <a:p>
            <a:r>
              <a:rPr lang="en-US" sz="2400" b="1" dirty="0" smtClean="0">
                <a:solidFill>
                  <a:srgbClr val="000099"/>
                </a:solidFill>
                <a:latin typeface="Calibri" pitchFamily="34" charset="0"/>
              </a:rPr>
              <a:t>Screenshot of an output from GBD Compare showing a </a:t>
            </a:r>
            <a:r>
              <a:rPr lang="en-US" sz="2400" b="1" dirty="0" err="1" smtClean="0">
                <a:solidFill>
                  <a:srgbClr val="000099"/>
                </a:solidFill>
                <a:latin typeface="Calibri" pitchFamily="34" charset="0"/>
              </a:rPr>
              <a:t>treemap</a:t>
            </a:r>
            <a:r>
              <a:rPr lang="en-US" sz="2400" b="1" dirty="0" smtClean="0">
                <a:solidFill>
                  <a:srgbClr val="000099"/>
                </a:solidFill>
                <a:latin typeface="Calibri" pitchFamily="34" charset="0"/>
              </a:rPr>
              <a:t> of YLLs in India in 2010</a:t>
            </a:r>
            <a:endParaRPr lang="en-US" sz="2400" dirty="0">
              <a:solidFill>
                <a:srgbClr val="000099"/>
              </a:solidFill>
              <a:latin typeface="Calibri" pitchFamily="34" charset="0"/>
            </a:endParaRPr>
          </a:p>
        </p:txBody>
      </p:sp>
      <p:pic>
        <p:nvPicPr>
          <p:cNvPr id="100354" name="Picture 2"/>
          <p:cNvPicPr>
            <a:picLocks noChangeAspect="1" noChangeArrowheads="1"/>
          </p:cNvPicPr>
          <p:nvPr/>
        </p:nvPicPr>
        <p:blipFill>
          <a:blip r:embed="rId3" cstate="print"/>
          <a:srcRect/>
          <a:stretch>
            <a:fillRect/>
          </a:stretch>
        </p:blipFill>
        <p:spPr bwMode="auto">
          <a:xfrm>
            <a:off x="899592" y="1340768"/>
            <a:ext cx="7056784" cy="4794679"/>
          </a:xfrm>
          <a:prstGeom prst="rect">
            <a:avLst/>
          </a:prstGeom>
          <a:noFill/>
          <a:ln w="9525">
            <a:noFill/>
            <a:miter lim="800000"/>
            <a:headEnd/>
            <a:tailEnd/>
          </a:ln>
        </p:spPr>
      </p:pic>
      <p:sp>
        <p:nvSpPr>
          <p:cNvPr id="5" name="ZoneTexte 4"/>
          <p:cNvSpPr txBox="1"/>
          <p:nvPr/>
        </p:nvSpPr>
        <p:spPr>
          <a:xfrm>
            <a:off x="467544" y="6381328"/>
            <a:ext cx="1779974" cy="276999"/>
          </a:xfrm>
          <a:prstGeom prst="rect">
            <a:avLst/>
          </a:prstGeom>
          <a:noFill/>
        </p:spPr>
        <p:txBody>
          <a:bodyPr wrap="none" rtlCol="0">
            <a:spAutoFit/>
          </a:bodyPr>
          <a:lstStyle/>
          <a:p>
            <a:r>
              <a:rPr lang="en-US" sz="1200" dirty="0" smtClean="0">
                <a:latin typeface="Calibri" pitchFamily="34" charset="0"/>
              </a:rPr>
              <a:t>Murray et al. Lancet 2013</a:t>
            </a:r>
            <a:endParaRPr lang="en-US" sz="1200"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0"/>
            <a:ext cx="9036496" cy="764704"/>
          </a:xfrm>
        </p:spPr>
        <p:txBody>
          <a:bodyPr/>
          <a:lstStyle/>
          <a:p>
            <a:r>
              <a:rPr lang="en-US" sz="2500" b="1" dirty="0" smtClean="0">
                <a:solidFill>
                  <a:srgbClr val="000099"/>
                </a:solidFill>
                <a:latin typeface="Calibri" pitchFamily="34" charset="0"/>
              </a:rPr>
              <a:t>Ranking of leading causes of DALYS by regions, 2010</a:t>
            </a:r>
            <a:endParaRPr lang="en-US" sz="2500" dirty="0">
              <a:solidFill>
                <a:srgbClr val="000099"/>
              </a:solidFill>
              <a:latin typeface="Calibri" pitchFamily="34" charset="0"/>
            </a:endParaRPr>
          </a:p>
        </p:txBody>
      </p:sp>
      <p:pic>
        <p:nvPicPr>
          <p:cNvPr id="200707" name="Picture 3"/>
          <p:cNvPicPr>
            <a:picLocks noChangeAspect="1" noChangeArrowheads="1"/>
          </p:cNvPicPr>
          <p:nvPr/>
        </p:nvPicPr>
        <p:blipFill>
          <a:blip r:embed="rId2" cstate="print"/>
          <a:srcRect/>
          <a:stretch>
            <a:fillRect/>
          </a:stretch>
        </p:blipFill>
        <p:spPr bwMode="auto">
          <a:xfrm>
            <a:off x="1187624" y="764704"/>
            <a:ext cx="7755664" cy="5616624"/>
          </a:xfrm>
          <a:prstGeom prst="rect">
            <a:avLst/>
          </a:prstGeom>
          <a:noFill/>
          <a:ln w="9525">
            <a:noFill/>
            <a:miter lim="800000"/>
            <a:headEnd/>
            <a:tailEnd/>
          </a:ln>
        </p:spPr>
      </p:pic>
      <p:sp>
        <p:nvSpPr>
          <p:cNvPr id="7" name="Rectangle 6"/>
          <p:cNvSpPr/>
          <p:nvPr/>
        </p:nvSpPr>
        <p:spPr>
          <a:xfrm>
            <a:off x="287016" y="6457890"/>
            <a:ext cx="8856984" cy="400110"/>
          </a:xfrm>
          <a:prstGeom prst="rect">
            <a:avLst/>
          </a:prstGeom>
        </p:spPr>
        <p:txBody>
          <a:bodyPr wrap="square">
            <a:spAutoFit/>
          </a:bodyPr>
          <a:lstStyle/>
          <a:p>
            <a:r>
              <a:rPr lang="en-US" sz="1000" dirty="0" smtClean="0"/>
              <a:t>Murray C et al. Disability-adjusted life years (DALYs) for 291 diseases and injuries in 21 regions, 1990–2010: a systematic analysis for the Global Burden of Disease Study 2010. Lancet 2012; 380: 2197–223.</a:t>
            </a:r>
            <a:endParaRPr lang="en-US" sz="1000" dirty="0"/>
          </a:p>
        </p:txBody>
      </p:sp>
      <p:sp>
        <p:nvSpPr>
          <p:cNvPr id="5" name="ZoneTexte 4"/>
          <p:cNvSpPr txBox="1"/>
          <p:nvPr/>
        </p:nvSpPr>
        <p:spPr>
          <a:xfrm>
            <a:off x="0" y="1628800"/>
            <a:ext cx="1410964" cy="2292935"/>
          </a:xfrm>
          <a:prstGeom prst="rect">
            <a:avLst/>
          </a:prstGeom>
          <a:noFill/>
        </p:spPr>
        <p:txBody>
          <a:bodyPr wrap="none" rtlCol="0">
            <a:spAutoFit/>
          </a:bodyPr>
          <a:lstStyle/>
          <a:p>
            <a:r>
              <a:rPr lang="en-US" sz="1300" dirty="0" smtClean="0"/>
              <a:t>IHD</a:t>
            </a:r>
          </a:p>
          <a:p>
            <a:r>
              <a:rPr lang="en-US" sz="1300" dirty="0" err="1" smtClean="0"/>
              <a:t>Resp</a:t>
            </a:r>
            <a:r>
              <a:rPr lang="en-US" sz="1300" dirty="0" smtClean="0"/>
              <a:t> </a:t>
            </a:r>
            <a:r>
              <a:rPr lang="en-US" sz="1300" dirty="0" err="1" smtClean="0"/>
              <a:t>Dis</a:t>
            </a:r>
            <a:endParaRPr lang="en-US" sz="1300" dirty="0" smtClean="0"/>
          </a:p>
          <a:p>
            <a:r>
              <a:rPr lang="en-US" sz="1300" dirty="0" smtClean="0"/>
              <a:t>Stroke</a:t>
            </a:r>
          </a:p>
          <a:p>
            <a:r>
              <a:rPr lang="en-US" sz="1300" dirty="0" err="1" smtClean="0"/>
              <a:t>Diarhea</a:t>
            </a:r>
            <a:endParaRPr lang="en-US" sz="1300" dirty="0" smtClean="0"/>
          </a:p>
          <a:p>
            <a:r>
              <a:rPr lang="en-US" sz="1300" dirty="0" smtClean="0"/>
              <a:t>AIDS</a:t>
            </a:r>
          </a:p>
          <a:p>
            <a:r>
              <a:rPr lang="en-US" sz="1300" dirty="0" smtClean="0"/>
              <a:t>Low back pain</a:t>
            </a:r>
          </a:p>
          <a:p>
            <a:r>
              <a:rPr lang="en-US" sz="1300" dirty="0" smtClean="0"/>
              <a:t>Malaria</a:t>
            </a:r>
          </a:p>
          <a:p>
            <a:r>
              <a:rPr lang="en-US" sz="1300" dirty="0" smtClean="0"/>
              <a:t>Preterm birth </a:t>
            </a:r>
            <a:r>
              <a:rPr lang="en-US" sz="1300" dirty="0" err="1" smtClean="0"/>
              <a:t>cpl</a:t>
            </a:r>
            <a:endParaRPr lang="en-US" sz="1300" dirty="0" smtClean="0"/>
          </a:p>
          <a:p>
            <a:r>
              <a:rPr lang="en-US" sz="1300" dirty="0" smtClean="0"/>
              <a:t>Road injury</a:t>
            </a:r>
          </a:p>
          <a:p>
            <a:r>
              <a:rPr lang="en-US" sz="1300" dirty="0" smtClean="0"/>
              <a:t>Depression</a:t>
            </a:r>
          </a:p>
          <a:p>
            <a:r>
              <a:rPr lang="en-US" sz="1300" dirty="0" smtClean="0"/>
              <a:t>etc</a:t>
            </a:r>
            <a:endParaRPr lang="en-US" sz="13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cstate="print"/>
          <a:srcRect/>
          <a:stretch>
            <a:fillRect/>
          </a:stretch>
        </p:blipFill>
        <p:spPr bwMode="auto">
          <a:xfrm>
            <a:off x="1187624" y="980728"/>
            <a:ext cx="6552728" cy="5100926"/>
          </a:xfrm>
          <a:prstGeom prst="rect">
            <a:avLst/>
          </a:prstGeom>
          <a:noFill/>
          <a:ln w="9525">
            <a:noFill/>
            <a:miter lim="800000"/>
            <a:headEnd/>
            <a:tailEnd/>
          </a:ln>
        </p:spPr>
      </p:pic>
      <p:sp>
        <p:nvSpPr>
          <p:cNvPr id="3" name="Rectangle 2"/>
          <p:cNvSpPr/>
          <p:nvPr/>
        </p:nvSpPr>
        <p:spPr>
          <a:xfrm>
            <a:off x="107504" y="188640"/>
            <a:ext cx="8892480" cy="830997"/>
          </a:xfrm>
          <a:prstGeom prst="rect">
            <a:avLst/>
          </a:prstGeom>
        </p:spPr>
        <p:txBody>
          <a:bodyPr wrap="square">
            <a:spAutoFit/>
          </a:bodyPr>
          <a:lstStyle/>
          <a:p>
            <a:pPr algn="ctr"/>
            <a:r>
              <a:rPr lang="en-US" b="1" dirty="0" smtClean="0">
                <a:solidFill>
                  <a:srgbClr val="000099"/>
                </a:solidFill>
                <a:latin typeface="Calibri" pitchFamily="34" charset="0"/>
              </a:rPr>
              <a:t>Global death ranks for top 25 causes in 1990 and 2010, </a:t>
            </a:r>
          </a:p>
          <a:p>
            <a:pPr algn="ctr"/>
            <a:r>
              <a:rPr lang="en-US" b="1" dirty="0" smtClean="0">
                <a:solidFill>
                  <a:srgbClr val="000099"/>
                </a:solidFill>
                <a:latin typeface="Calibri" pitchFamily="34" charset="0"/>
              </a:rPr>
              <a:t>and percentage change between 1990 and 2010</a:t>
            </a:r>
            <a:endParaRPr lang="en-US" dirty="0">
              <a:solidFill>
                <a:srgbClr val="000099"/>
              </a:solidFill>
              <a:latin typeface="Calibri" pitchFamily="34" charset="0"/>
            </a:endParaRPr>
          </a:p>
        </p:txBody>
      </p:sp>
      <p:sp>
        <p:nvSpPr>
          <p:cNvPr id="4" name="Rectangle 3"/>
          <p:cNvSpPr/>
          <p:nvPr/>
        </p:nvSpPr>
        <p:spPr>
          <a:xfrm>
            <a:off x="323528" y="6381328"/>
            <a:ext cx="7992888" cy="276999"/>
          </a:xfrm>
          <a:prstGeom prst="rect">
            <a:avLst/>
          </a:prstGeom>
        </p:spPr>
        <p:txBody>
          <a:bodyPr wrap="square">
            <a:spAutoFit/>
          </a:bodyPr>
          <a:lstStyle/>
          <a:p>
            <a:r>
              <a:rPr lang="en-US" sz="1200" b="1" dirty="0" smtClean="0">
                <a:solidFill>
                  <a:srgbClr val="FF0000"/>
                </a:solidFill>
              </a:rPr>
              <a:t>This figure is available online at http://healthmetricsandevaluation.org/gbd/visualizations/regional</a:t>
            </a:r>
            <a:endParaRPr lang="en-US" sz="12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u contenu 5"/>
          <p:cNvSpPr>
            <a:spLocks noGrp="1"/>
          </p:cNvSpPr>
          <p:nvPr>
            <p:ph idx="1"/>
          </p:nvPr>
        </p:nvSpPr>
        <p:spPr>
          <a:xfrm>
            <a:off x="5940425" y="2636838"/>
            <a:ext cx="2952055" cy="2232322"/>
          </a:xfrm>
        </p:spPr>
        <p:txBody>
          <a:bodyPr/>
          <a:lstStyle/>
          <a:p>
            <a:pPr marL="85725" indent="-3175">
              <a:buFontTx/>
              <a:buNone/>
            </a:pPr>
            <a:r>
              <a:rPr lang="en-US" sz="2400" b="1" dirty="0" smtClean="0">
                <a:solidFill>
                  <a:srgbClr val="000099"/>
                </a:solidFill>
                <a:latin typeface="Calibri" pitchFamily="34" charset="0"/>
              </a:rPr>
              <a:t>A tale of two cities:</a:t>
            </a:r>
          </a:p>
          <a:p>
            <a:pPr marL="85725" indent="-3175">
              <a:buFontTx/>
              <a:buNone/>
            </a:pPr>
            <a:r>
              <a:rPr lang="en-US" sz="2500" dirty="0" smtClean="0">
                <a:latin typeface="Calibri" pitchFamily="34" charset="0"/>
              </a:rPr>
              <a:t>It is not urbanization itself, but the kind of urbanization that affects health</a:t>
            </a:r>
          </a:p>
        </p:txBody>
      </p:sp>
      <p:pic>
        <p:nvPicPr>
          <p:cNvPr id="92163" name="Picture 1"/>
          <p:cNvPicPr>
            <a:picLocks noChangeAspect="1" noChangeArrowheads="1"/>
          </p:cNvPicPr>
          <p:nvPr/>
        </p:nvPicPr>
        <p:blipFill>
          <a:blip r:embed="rId2" cstate="print"/>
          <a:srcRect/>
          <a:stretch>
            <a:fillRect/>
          </a:stretch>
        </p:blipFill>
        <p:spPr bwMode="auto">
          <a:xfrm>
            <a:off x="755650" y="1341438"/>
            <a:ext cx="4968875" cy="4822825"/>
          </a:xfrm>
          <a:prstGeom prst="rect">
            <a:avLst/>
          </a:prstGeom>
          <a:noFill/>
          <a:ln w="9525">
            <a:noFill/>
            <a:miter lim="800000"/>
            <a:headEnd/>
            <a:tailEnd/>
          </a:ln>
        </p:spPr>
      </p:pic>
      <p:sp>
        <p:nvSpPr>
          <p:cNvPr id="92164" name="ZoneTexte 6"/>
          <p:cNvSpPr txBox="1">
            <a:spLocks noChangeArrowheads="1"/>
          </p:cNvSpPr>
          <p:nvPr/>
        </p:nvSpPr>
        <p:spPr bwMode="auto">
          <a:xfrm>
            <a:off x="179512" y="332656"/>
            <a:ext cx="8964488" cy="861774"/>
          </a:xfrm>
          <a:prstGeom prst="rect">
            <a:avLst/>
          </a:prstGeom>
          <a:noFill/>
          <a:ln w="9525">
            <a:noFill/>
            <a:miter lim="800000"/>
            <a:headEnd/>
            <a:tailEnd/>
          </a:ln>
        </p:spPr>
        <p:txBody>
          <a:bodyPr wrap="square">
            <a:spAutoFit/>
          </a:bodyPr>
          <a:lstStyle/>
          <a:p>
            <a:pPr algn="ctr"/>
            <a:r>
              <a:rPr lang="en-US" sz="2500" b="1" dirty="0" smtClean="0">
                <a:solidFill>
                  <a:srgbClr val="000099"/>
                </a:solidFill>
                <a:latin typeface="Calibri" pitchFamily="34" charset="0"/>
              </a:rPr>
              <a:t>Health transition and GBD models predict trends at macro level, not at micro levels</a:t>
            </a:r>
            <a:endParaRPr lang="en-US" sz="2500" b="1" dirty="0">
              <a:solidFill>
                <a:srgbClr val="000099"/>
              </a:solidFill>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rrowheads="1"/>
          </p:cNvPicPr>
          <p:nvPr/>
        </p:nvPicPr>
        <p:blipFill>
          <a:blip r:embed="rId3" cstate="print"/>
          <a:srcRect/>
          <a:stretch>
            <a:fillRect/>
          </a:stretch>
        </p:blipFill>
        <p:spPr bwMode="auto">
          <a:xfrm>
            <a:off x="468313" y="1557338"/>
            <a:ext cx="8305800" cy="4953000"/>
          </a:xfrm>
          <a:prstGeom prst="rect">
            <a:avLst/>
          </a:prstGeom>
          <a:noFill/>
          <a:ln w="9525">
            <a:noFill/>
            <a:miter lim="800000"/>
            <a:headEnd/>
            <a:tailEnd/>
          </a:ln>
        </p:spPr>
      </p:pic>
      <p:sp>
        <p:nvSpPr>
          <p:cNvPr id="526339" name="Rectangle 3"/>
          <p:cNvSpPr>
            <a:spLocks noChangeArrowheads="1"/>
          </p:cNvSpPr>
          <p:nvPr/>
        </p:nvSpPr>
        <p:spPr bwMode="auto">
          <a:xfrm>
            <a:off x="5651500" y="3644900"/>
            <a:ext cx="2808288" cy="792163"/>
          </a:xfrm>
          <a:prstGeom prst="rect">
            <a:avLst/>
          </a:prstGeom>
          <a:noFill/>
          <a:ln w="9525">
            <a:noFill/>
            <a:miter lim="800000"/>
            <a:headEnd/>
            <a:tailEnd/>
          </a:ln>
        </p:spPr>
        <p:txBody>
          <a:bodyPr lIns="92075" tIns="46038" rIns="92075" bIns="46038" anchor="ctr"/>
          <a:lstStyle/>
          <a:p>
            <a:pPr algn="ctr" defTabSz="762000" eaLnBrk="0" hangingPunct="0"/>
            <a:r>
              <a:rPr lang="en-US" sz="2600" b="1">
                <a:solidFill>
                  <a:srgbClr val="FFFF00"/>
                </a:solidFill>
                <a:latin typeface="Comic Sans MS" pitchFamily="66" charset="0"/>
              </a:rPr>
              <a:t>I skate where the puck will be</a:t>
            </a:r>
          </a:p>
        </p:txBody>
      </p:sp>
      <p:sp>
        <p:nvSpPr>
          <p:cNvPr id="37892" name="Text Box 5"/>
          <p:cNvSpPr txBox="1">
            <a:spLocks noChangeArrowheads="1"/>
          </p:cNvSpPr>
          <p:nvPr/>
        </p:nvSpPr>
        <p:spPr bwMode="auto">
          <a:xfrm>
            <a:off x="107504" y="333375"/>
            <a:ext cx="8785671" cy="830997"/>
          </a:xfrm>
          <a:prstGeom prst="rect">
            <a:avLst/>
          </a:prstGeom>
          <a:noFill/>
          <a:ln w="9525">
            <a:noFill/>
            <a:miter lim="800000"/>
            <a:headEnd/>
            <a:tailEnd/>
          </a:ln>
        </p:spPr>
        <p:txBody>
          <a:bodyPr wrap="square">
            <a:spAutoFit/>
          </a:bodyPr>
          <a:lstStyle/>
          <a:p>
            <a:pPr algn="ctr"/>
            <a:r>
              <a:rPr lang="en-GB" b="1" dirty="0">
                <a:solidFill>
                  <a:schemeClr val="accent2"/>
                </a:solidFill>
                <a:latin typeface="Calibri" pitchFamily="34" charset="0"/>
              </a:rPr>
              <a:t>Health </a:t>
            </a:r>
            <a:r>
              <a:rPr lang="en-GB" b="1" dirty="0" smtClean="0">
                <a:solidFill>
                  <a:schemeClr val="accent2"/>
                </a:solidFill>
                <a:latin typeface="Calibri" pitchFamily="34" charset="0"/>
              </a:rPr>
              <a:t>transition and GBD trends estimates are great tools to  predict health situation in populations and planning response</a:t>
            </a:r>
            <a:endParaRPr lang="en-GB" b="1" dirty="0">
              <a:solidFill>
                <a:schemeClr val="accent2"/>
              </a:solidFill>
              <a:latin typeface="Calibri" pitchFamily="34" charset="0"/>
            </a:endParaRPr>
          </a:p>
        </p:txBody>
      </p:sp>
      <p:sp>
        <p:nvSpPr>
          <p:cNvPr id="37893" name="AutoShape 7"/>
          <p:cNvSpPr>
            <a:spLocks noChangeArrowheads="1"/>
          </p:cNvSpPr>
          <p:nvPr/>
        </p:nvSpPr>
        <p:spPr bwMode="auto">
          <a:xfrm>
            <a:off x="5508625" y="3429000"/>
            <a:ext cx="3024188" cy="1152525"/>
          </a:xfrm>
          <a:prstGeom prst="wedgeRoundRectCallout">
            <a:avLst>
              <a:gd name="adj1" fmla="val -75565"/>
              <a:gd name="adj2" fmla="val 50690"/>
              <a:gd name="adj3" fmla="val 16667"/>
            </a:avLst>
          </a:prstGeom>
          <a:noFill/>
          <a:ln w="50800">
            <a:solidFill>
              <a:srgbClr val="FFFF00"/>
            </a:solidFill>
            <a:miter lim="800000"/>
            <a:headEnd/>
            <a:tailEnd/>
          </a:ln>
        </p:spPr>
        <p:txBody>
          <a:bodyPr/>
          <a:lstStyle/>
          <a:p>
            <a:pPr algn="ctr"/>
            <a:endParaRPr lang="fr-FR"/>
          </a:p>
        </p:txBody>
      </p:sp>
      <p:sp>
        <p:nvSpPr>
          <p:cNvPr id="37894" name="Text Box 8"/>
          <p:cNvSpPr txBox="1">
            <a:spLocks noChangeArrowheads="1"/>
          </p:cNvSpPr>
          <p:nvPr/>
        </p:nvSpPr>
        <p:spPr bwMode="auto">
          <a:xfrm>
            <a:off x="5508104" y="5517232"/>
            <a:ext cx="3024188" cy="1006475"/>
          </a:xfrm>
          <a:prstGeom prst="rect">
            <a:avLst/>
          </a:prstGeom>
          <a:noFill/>
          <a:ln w="9525">
            <a:noFill/>
            <a:miter lim="800000"/>
            <a:headEnd/>
            <a:tailEnd/>
          </a:ln>
        </p:spPr>
        <p:txBody>
          <a:bodyPr>
            <a:spAutoFit/>
          </a:bodyPr>
          <a:lstStyle/>
          <a:p>
            <a:pPr eaLnBrk="0" hangingPunct="0"/>
            <a:r>
              <a:rPr lang="en-US" b="1" i="1" dirty="0">
                <a:solidFill>
                  <a:srgbClr val="FF0000"/>
                </a:solidFill>
              </a:rPr>
              <a:t>Wayne </a:t>
            </a:r>
            <a:r>
              <a:rPr lang="en-US" b="1" i="1" dirty="0" err="1">
                <a:solidFill>
                  <a:srgbClr val="FF0000"/>
                </a:solidFill>
                <a:latin typeface="Calibri" pitchFamily="34" charset="0"/>
              </a:rPr>
              <a:t>Gretsky</a:t>
            </a:r>
            <a:endParaRPr lang="en-US" b="1" i="1" dirty="0">
              <a:solidFill>
                <a:srgbClr val="FF0000"/>
              </a:solidFill>
              <a:latin typeface="Calibri" pitchFamily="34" charset="0"/>
            </a:endParaRPr>
          </a:p>
          <a:p>
            <a:pPr eaLnBrk="0" hangingPunct="0"/>
            <a:r>
              <a:rPr lang="en-US" sz="1800" b="1" i="1" dirty="0">
                <a:solidFill>
                  <a:srgbClr val="FF0000"/>
                </a:solidFill>
              </a:rPr>
              <a:t>« Greatest hockey player</a:t>
            </a:r>
          </a:p>
          <a:p>
            <a:pPr eaLnBrk="0" hangingPunct="0"/>
            <a:r>
              <a:rPr lang="en-US" sz="1800" b="1" i="1" dirty="0">
                <a:solidFill>
                  <a:srgbClr val="FF0000"/>
                </a:solidFill>
              </a:rPr>
              <a:t>of all time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6339"/>
                                        </p:tgtEl>
                                        <p:attrNameLst>
                                          <p:attrName>style.visibility</p:attrName>
                                        </p:attrNameLst>
                                      </p:cBhvr>
                                      <p:to>
                                        <p:strVal val="visible"/>
                                      </p:to>
                                    </p:set>
                                    <p:anim calcmode="lin" valueType="num">
                                      <p:cBhvr additive="base">
                                        <p:cTn id="7" dur="500" fill="hold"/>
                                        <p:tgtEl>
                                          <p:spTgt spid="526339"/>
                                        </p:tgtEl>
                                        <p:attrNameLst>
                                          <p:attrName>ppt_x</p:attrName>
                                        </p:attrNameLst>
                                      </p:cBhvr>
                                      <p:tavLst>
                                        <p:tav tm="0">
                                          <p:val>
                                            <p:strVal val="1+#ppt_w/2"/>
                                          </p:val>
                                        </p:tav>
                                        <p:tav tm="100000">
                                          <p:val>
                                            <p:strVal val="#ppt_x"/>
                                          </p:val>
                                        </p:tav>
                                      </p:tavLst>
                                    </p:anim>
                                    <p:anim calcmode="lin" valueType="num">
                                      <p:cBhvr additive="base">
                                        <p:cTn id="8" dur="500" fill="hold"/>
                                        <p:tgtEl>
                                          <p:spTgt spid="526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p:cNvGrpSpPr>
          <p:nvPr/>
        </p:nvGrpSpPr>
        <p:grpSpPr bwMode="auto">
          <a:xfrm>
            <a:off x="755576" y="5445226"/>
            <a:ext cx="7818439" cy="792163"/>
            <a:chOff x="328" y="3952"/>
            <a:chExt cx="4925" cy="499"/>
          </a:xfrm>
        </p:grpSpPr>
        <p:sp>
          <p:nvSpPr>
            <p:cNvPr id="207875" name="Text Box 75"/>
            <p:cNvSpPr txBox="1">
              <a:spLocks noChangeArrowheads="1"/>
            </p:cNvSpPr>
            <p:nvPr/>
          </p:nvSpPr>
          <p:spPr bwMode="auto">
            <a:xfrm>
              <a:off x="1362" y="3975"/>
              <a:ext cx="1114" cy="194"/>
            </a:xfrm>
            <a:prstGeom prst="rect">
              <a:avLst/>
            </a:prstGeom>
            <a:noFill/>
            <a:ln w="9525">
              <a:noFill/>
              <a:miter lim="800000"/>
              <a:headEnd/>
              <a:tailEnd/>
            </a:ln>
          </p:spPr>
          <p:txBody>
            <a:bodyPr wrap="none">
              <a:spAutoFit/>
            </a:bodyPr>
            <a:lstStyle/>
            <a:p>
              <a:r>
                <a:rPr lang="en-GB" sz="1400" i="1">
                  <a:solidFill>
                    <a:srgbClr val="1255A4"/>
                  </a:solidFill>
                </a:rPr>
                <a:t>Low-income countries</a:t>
              </a:r>
              <a:endParaRPr lang="en-US" sz="1400" i="1">
                <a:solidFill>
                  <a:srgbClr val="1255A4"/>
                </a:solidFill>
              </a:endParaRPr>
            </a:p>
          </p:txBody>
        </p:sp>
        <p:sp>
          <p:nvSpPr>
            <p:cNvPr id="207876" name="Rectangle 76"/>
            <p:cNvSpPr>
              <a:spLocks noChangeArrowheads="1"/>
            </p:cNvSpPr>
            <p:nvPr/>
          </p:nvSpPr>
          <p:spPr bwMode="auto">
            <a:xfrm>
              <a:off x="328" y="3952"/>
              <a:ext cx="4925" cy="499"/>
            </a:xfrm>
            <a:prstGeom prst="rect">
              <a:avLst/>
            </a:prstGeom>
            <a:solidFill>
              <a:srgbClr val="C0C0C0"/>
            </a:solidFill>
            <a:ln w="9525">
              <a:solidFill>
                <a:schemeClr val="tx1"/>
              </a:solidFill>
              <a:miter lim="800000"/>
              <a:headEnd/>
              <a:tailEnd/>
            </a:ln>
          </p:spPr>
          <p:txBody>
            <a:bodyPr wrap="none" anchor="ctr"/>
            <a:lstStyle/>
            <a:p>
              <a:endParaRPr lang="en-GB"/>
            </a:p>
          </p:txBody>
        </p:sp>
        <p:sp>
          <p:nvSpPr>
            <p:cNvPr id="207877" name="Rectangle 77"/>
            <p:cNvSpPr>
              <a:spLocks noChangeArrowheads="1"/>
            </p:cNvSpPr>
            <p:nvPr/>
          </p:nvSpPr>
          <p:spPr bwMode="auto">
            <a:xfrm>
              <a:off x="504" y="3988"/>
              <a:ext cx="57" cy="54"/>
            </a:xfrm>
            <a:prstGeom prst="rect">
              <a:avLst/>
            </a:prstGeom>
            <a:solidFill>
              <a:srgbClr val="4E75B9"/>
            </a:solidFill>
            <a:ln w="12700">
              <a:solidFill>
                <a:srgbClr val="000000"/>
              </a:solidFill>
              <a:miter lim="800000"/>
              <a:headEnd/>
              <a:tailEnd/>
            </a:ln>
          </p:spPr>
          <p:txBody>
            <a:bodyPr/>
            <a:lstStyle/>
            <a:p>
              <a:endParaRPr lang="en-GB"/>
            </a:p>
          </p:txBody>
        </p:sp>
        <p:sp>
          <p:nvSpPr>
            <p:cNvPr id="207878" name="Rectangle 78"/>
            <p:cNvSpPr>
              <a:spLocks noChangeArrowheads="1"/>
            </p:cNvSpPr>
            <p:nvPr/>
          </p:nvSpPr>
          <p:spPr bwMode="auto">
            <a:xfrm>
              <a:off x="594" y="3961"/>
              <a:ext cx="705" cy="116"/>
            </a:xfrm>
            <a:prstGeom prst="rect">
              <a:avLst/>
            </a:prstGeom>
            <a:noFill/>
            <a:ln w="9525">
              <a:noFill/>
              <a:miter lim="800000"/>
              <a:headEnd/>
              <a:tailEnd/>
            </a:ln>
          </p:spPr>
          <p:txBody>
            <a:bodyPr wrap="none" lIns="0" tIns="0" rIns="0" bIns="0">
              <a:spAutoFit/>
            </a:bodyPr>
            <a:lstStyle/>
            <a:p>
              <a:r>
                <a:rPr lang="en-US" sz="1200">
                  <a:solidFill>
                    <a:srgbClr val="000000"/>
                  </a:solidFill>
                </a:rPr>
                <a:t>Group III - Injuries</a:t>
              </a:r>
              <a:endParaRPr lang="en-US" sz="1200"/>
            </a:p>
          </p:txBody>
        </p:sp>
        <p:sp>
          <p:nvSpPr>
            <p:cNvPr id="207879" name="Rectangle 79" descr="Dark upward diagonal"/>
            <p:cNvSpPr>
              <a:spLocks noChangeArrowheads="1"/>
            </p:cNvSpPr>
            <p:nvPr/>
          </p:nvSpPr>
          <p:spPr bwMode="auto">
            <a:xfrm>
              <a:off x="504" y="4119"/>
              <a:ext cx="57" cy="55"/>
            </a:xfrm>
            <a:prstGeom prst="rect">
              <a:avLst/>
            </a:prstGeom>
            <a:pattFill prst="dkUpDiag">
              <a:fgClr>
                <a:srgbClr val="ED1C24"/>
              </a:fgClr>
              <a:bgClr>
                <a:srgbClr val="FFFFFF"/>
              </a:bgClr>
            </a:pattFill>
            <a:ln w="12700">
              <a:solidFill>
                <a:srgbClr val="000000"/>
              </a:solidFill>
              <a:miter lim="800000"/>
              <a:headEnd/>
              <a:tailEnd/>
            </a:ln>
          </p:spPr>
          <p:txBody>
            <a:bodyPr/>
            <a:lstStyle/>
            <a:p>
              <a:endParaRPr lang="en-GB"/>
            </a:p>
          </p:txBody>
        </p:sp>
        <p:sp>
          <p:nvSpPr>
            <p:cNvPr id="207880" name="Rectangle 80"/>
            <p:cNvSpPr>
              <a:spLocks noChangeArrowheads="1"/>
            </p:cNvSpPr>
            <p:nvPr/>
          </p:nvSpPr>
          <p:spPr bwMode="auto">
            <a:xfrm>
              <a:off x="594" y="4075"/>
              <a:ext cx="1373" cy="116"/>
            </a:xfrm>
            <a:prstGeom prst="rect">
              <a:avLst/>
            </a:prstGeom>
            <a:noFill/>
            <a:ln w="9525">
              <a:noFill/>
              <a:miter lim="800000"/>
              <a:headEnd/>
              <a:tailEnd/>
            </a:ln>
          </p:spPr>
          <p:txBody>
            <a:bodyPr wrap="none" lIns="0" tIns="0" rIns="0" bIns="0">
              <a:spAutoFit/>
            </a:bodyPr>
            <a:lstStyle/>
            <a:p>
              <a:r>
                <a:rPr lang="en-US" sz="1200">
                  <a:solidFill>
                    <a:srgbClr val="000000"/>
                  </a:solidFill>
                </a:rPr>
                <a:t>Group II – Other deaths from NCDs</a:t>
              </a:r>
              <a:endParaRPr lang="en-US" sz="1200"/>
            </a:p>
          </p:txBody>
        </p:sp>
        <p:sp>
          <p:nvSpPr>
            <p:cNvPr id="207881" name="Rectangle 81"/>
            <p:cNvSpPr>
              <a:spLocks noChangeArrowheads="1"/>
            </p:cNvSpPr>
            <p:nvPr/>
          </p:nvSpPr>
          <p:spPr bwMode="auto">
            <a:xfrm>
              <a:off x="504" y="4234"/>
              <a:ext cx="57" cy="55"/>
            </a:xfrm>
            <a:prstGeom prst="rect">
              <a:avLst/>
            </a:prstGeom>
            <a:solidFill>
              <a:srgbClr val="ED1C24"/>
            </a:solidFill>
            <a:ln w="12700">
              <a:solidFill>
                <a:srgbClr val="000000"/>
              </a:solidFill>
              <a:miter lim="800000"/>
              <a:headEnd/>
              <a:tailEnd/>
            </a:ln>
          </p:spPr>
          <p:txBody>
            <a:bodyPr/>
            <a:lstStyle/>
            <a:p>
              <a:endParaRPr lang="en-GB"/>
            </a:p>
          </p:txBody>
        </p:sp>
        <p:sp>
          <p:nvSpPr>
            <p:cNvPr id="207882" name="Rectangle 82"/>
            <p:cNvSpPr>
              <a:spLocks noChangeArrowheads="1"/>
            </p:cNvSpPr>
            <p:nvPr/>
          </p:nvSpPr>
          <p:spPr bwMode="auto">
            <a:xfrm>
              <a:off x="594" y="4197"/>
              <a:ext cx="3346" cy="116"/>
            </a:xfrm>
            <a:prstGeom prst="rect">
              <a:avLst/>
            </a:prstGeom>
            <a:noFill/>
            <a:ln w="9525">
              <a:noFill/>
              <a:miter lim="800000"/>
              <a:headEnd/>
              <a:tailEnd/>
            </a:ln>
          </p:spPr>
          <p:txBody>
            <a:bodyPr wrap="none" lIns="0" tIns="0" rIns="0" bIns="0">
              <a:spAutoFit/>
            </a:bodyPr>
            <a:lstStyle/>
            <a:p>
              <a:r>
                <a:rPr lang="en-US" sz="1200">
                  <a:solidFill>
                    <a:srgbClr val="000000"/>
                  </a:solidFill>
                </a:rPr>
                <a:t>Group II – Premature deaths from NCDs (below the age of 70), which are preventable</a:t>
              </a:r>
              <a:endParaRPr lang="en-US" sz="1200"/>
            </a:p>
          </p:txBody>
        </p:sp>
        <p:sp>
          <p:nvSpPr>
            <p:cNvPr id="207883" name="Rectangle 83"/>
            <p:cNvSpPr>
              <a:spLocks noChangeArrowheads="1"/>
            </p:cNvSpPr>
            <p:nvPr/>
          </p:nvSpPr>
          <p:spPr bwMode="auto">
            <a:xfrm>
              <a:off x="504" y="4358"/>
              <a:ext cx="57" cy="54"/>
            </a:xfrm>
            <a:prstGeom prst="rect">
              <a:avLst/>
            </a:prstGeom>
            <a:solidFill>
              <a:srgbClr val="99CC00"/>
            </a:solidFill>
            <a:ln w="12700">
              <a:solidFill>
                <a:srgbClr val="000000"/>
              </a:solidFill>
              <a:miter lim="800000"/>
              <a:headEnd/>
              <a:tailEnd/>
            </a:ln>
          </p:spPr>
          <p:txBody>
            <a:bodyPr/>
            <a:lstStyle/>
            <a:p>
              <a:endParaRPr lang="en-GB"/>
            </a:p>
          </p:txBody>
        </p:sp>
        <p:sp>
          <p:nvSpPr>
            <p:cNvPr id="207884" name="Rectangle 84"/>
            <p:cNvSpPr>
              <a:spLocks noChangeArrowheads="1"/>
            </p:cNvSpPr>
            <p:nvPr/>
          </p:nvSpPr>
          <p:spPr bwMode="auto">
            <a:xfrm>
              <a:off x="594" y="4319"/>
              <a:ext cx="3165" cy="116"/>
            </a:xfrm>
            <a:prstGeom prst="rect">
              <a:avLst/>
            </a:prstGeom>
            <a:noFill/>
            <a:ln w="9525">
              <a:noFill/>
              <a:miter lim="800000"/>
              <a:headEnd/>
              <a:tailEnd/>
            </a:ln>
          </p:spPr>
          <p:txBody>
            <a:bodyPr wrap="none" lIns="0" tIns="0" rIns="0" bIns="0">
              <a:spAutoFit/>
            </a:bodyPr>
            <a:lstStyle/>
            <a:p>
              <a:r>
                <a:rPr lang="en-US" sz="1200">
                  <a:solidFill>
                    <a:srgbClr val="000000"/>
                  </a:solidFill>
                </a:rPr>
                <a:t>Group I – Communicable diseases, maternal, perinatal and nutritional conditions</a:t>
              </a:r>
              <a:endParaRPr lang="en-US" sz="1200"/>
            </a:p>
          </p:txBody>
        </p:sp>
      </p:grpSp>
      <p:sp>
        <p:nvSpPr>
          <p:cNvPr id="207886" name="Line 86"/>
          <p:cNvSpPr>
            <a:spLocks noChangeShapeType="1"/>
          </p:cNvSpPr>
          <p:nvPr/>
        </p:nvSpPr>
        <p:spPr bwMode="auto">
          <a:xfrm>
            <a:off x="690488" y="4457799"/>
            <a:ext cx="7891463" cy="0"/>
          </a:xfrm>
          <a:prstGeom prst="line">
            <a:avLst/>
          </a:prstGeom>
          <a:noFill/>
          <a:ln w="0">
            <a:solidFill>
              <a:srgbClr val="000000"/>
            </a:solidFill>
            <a:round/>
            <a:headEnd/>
            <a:tailEnd/>
          </a:ln>
        </p:spPr>
        <p:txBody>
          <a:bodyPr/>
          <a:lstStyle/>
          <a:p>
            <a:endParaRPr lang="fr-CH"/>
          </a:p>
        </p:txBody>
      </p:sp>
      <p:sp>
        <p:nvSpPr>
          <p:cNvPr id="207887" name="Line 87"/>
          <p:cNvSpPr>
            <a:spLocks noChangeShapeType="1"/>
          </p:cNvSpPr>
          <p:nvPr/>
        </p:nvSpPr>
        <p:spPr bwMode="auto">
          <a:xfrm>
            <a:off x="690488" y="3792637"/>
            <a:ext cx="7891463" cy="0"/>
          </a:xfrm>
          <a:prstGeom prst="line">
            <a:avLst/>
          </a:prstGeom>
          <a:noFill/>
          <a:ln w="0">
            <a:solidFill>
              <a:srgbClr val="000000"/>
            </a:solidFill>
            <a:round/>
            <a:headEnd/>
            <a:tailEnd/>
          </a:ln>
        </p:spPr>
        <p:txBody>
          <a:bodyPr/>
          <a:lstStyle/>
          <a:p>
            <a:endParaRPr lang="fr-CH"/>
          </a:p>
        </p:txBody>
      </p:sp>
      <p:sp>
        <p:nvSpPr>
          <p:cNvPr id="207888" name="Line 88"/>
          <p:cNvSpPr>
            <a:spLocks noChangeShapeType="1"/>
          </p:cNvSpPr>
          <p:nvPr/>
        </p:nvSpPr>
        <p:spPr bwMode="auto">
          <a:xfrm>
            <a:off x="690488" y="3125887"/>
            <a:ext cx="7891463" cy="0"/>
          </a:xfrm>
          <a:prstGeom prst="line">
            <a:avLst/>
          </a:prstGeom>
          <a:noFill/>
          <a:ln w="0">
            <a:solidFill>
              <a:srgbClr val="000000"/>
            </a:solidFill>
            <a:round/>
            <a:headEnd/>
            <a:tailEnd/>
          </a:ln>
        </p:spPr>
        <p:txBody>
          <a:bodyPr/>
          <a:lstStyle/>
          <a:p>
            <a:endParaRPr lang="fr-CH" dirty="0"/>
          </a:p>
        </p:txBody>
      </p:sp>
      <p:sp>
        <p:nvSpPr>
          <p:cNvPr id="207889" name="Line 89"/>
          <p:cNvSpPr>
            <a:spLocks noChangeShapeType="1"/>
          </p:cNvSpPr>
          <p:nvPr/>
        </p:nvSpPr>
        <p:spPr bwMode="auto">
          <a:xfrm>
            <a:off x="690488" y="2457549"/>
            <a:ext cx="7891463" cy="0"/>
          </a:xfrm>
          <a:prstGeom prst="line">
            <a:avLst/>
          </a:prstGeom>
          <a:noFill/>
          <a:ln w="0">
            <a:solidFill>
              <a:srgbClr val="000000"/>
            </a:solidFill>
            <a:round/>
            <a:headEnd/>
            <a:tailEnd/>
          </a:ln>
        </p:spPr>
        <p:txBody>
          <a:bodyPr/>
          <a:lstStyle/>
          <a:p>
            <a:endParaRPr lang="fr-CH"/>
          </a:p>
        </p:txBody>
      </p:sp>
      <p:sp>
        <p:nvSpPr>
          <p:cNvPr id="207890" name="Line 90"/>
          <p:cNvSpPr>
            <a:spLocks noChangeShapeType="1"/>
          </p:cNvSpPr>
          <p:nvPr/>
        </p:nvSpPr>
        <p:spPr bwMode="auto">
          <a:xfrm>
            <a:off x="690488" y="1793974"/>
            <a:ext cx="7891463" cy="0"/>
          </a:xfrm>
          <a:prstGeom prst="line">
            <a:avLst/>
          </a:prstGeom>
          <a:noFill/>
          <a:ln w="0">
            <a:solidFill>
              <a:srgbClr val="000000"/>
            </a:solidFill>
            <a:round/>
            <a:headEnd/>
            <a:tailEnd/>
          </a:ln>
        </p:spPr>
        <p:txBody>
          <a:bodyPr/>
          <a:lstStyle/>
          <a:p>
            <a:endParaRPr lang="fr-CH"/>
          </a:p>
        </p:txBody>
      </p:sp>
      <p:sp>
        <p:nvSpPr>
          <p:cNvPr id="207891" name="Line 91"/>
          <p:cNvSpPr>
            <a:spLocks noChangeShapeType="1"/>
          </p:cNvSpPr>
          <p:nvPr/>
        </p:nvSpPr>
        <p:spPr bwMode="auto">
          <a:xfrm>
            <a:off x="690488" y="1127224"/>
            <a:ext cx="7891463" cy="0"/>
          </a:xfrm>
          <a:prstGeom prst="line">
            <a:avLst/>
          </a:prstGeom>
          <a:noFill/>
          <a:ln w="0">
            <a:solidFill>
              <a:srgbClr val="000000"/>
            </a:solidFill>
            <a:round/>
            <a:headEnd/>
            <a:tailEnd/>
          </a:ln>
        </p:spPr>
        <p:txBody>
          <a:bodyPr/>
          <a:lstStyle/>
          <a:p>
            <a:endParaRPr lang="fr-CH"/>
          </a:p>
        </p:txBody>
      </p:sp>
      <p:sp>
        <p:nvSpPr>
          <p:cNvPr id="207892" name="Rectangle 92"/>
          <p:cNvSpPr>
            <a:spLocks noChangeArrowheads="1"/>
          </p:cNvSpPr>
          <p:nvPr/>
        </p:nvSpPr>
        <p:spPr bwMode="auto">
          <a:xfrm>
            <a:off x="690488" y="1127224"/>
            <a:ext cx="7891463" cy="3998913"/>
          </a:xfrm>
          <a:prstGeom prst="rect">
            <a:avLst/>
          </a:prstGeom>
          <a:noFill/>
          <a:ln w="14288">
            <a:solidFill>
              <a:srgbClr val="808080"/>
            </a:solidFill>
            <a:miter lim="800000"/>
            <a:headEnd/>
            <a:tailEnd/>
          </a:ln>
        </p:spPr>
        <p:txBody>
          <a:bodyPr/>
          <a:lstStyle/>
          <a:p>
            <a:endParaRPr lang="en-GB"/>
          </a:p>
        </p:txBody>
      </p:sp>
      <p:sp>
        <p:nvSpPr>
          <p:cNvPr id="207893" name="Rectangle 93"/>
          <p:cNvSpPr>
            <a:spLocks noChangeArrowheads="1"/>
          </p:cNvSpPr>
          <p:nvPr/>
        </p:nvSpPr>
        <p:spPr bwMode="auto">
          <a:xfrm>
            <a:off x="984178" y="5062639"/>
            <a:ext cx="1408113" cy="63500"/>
          </a:xfrm>
          <a:prstGeom prst="rect">
            <a:avLst/>
          </a:prstGeom>
          <a:solidFill>
            <a:srgbClr val="669900"/>
          </a:solidFill>
          <a:ln w="14351">
            <a:solidFill>
              <a:srgbClr val="000000"/>
            </a:solidFill>
            <a:miter lim="800000"/>
            <a:headEnd/>
            <a:tailEnd/>
          </a:ln>
        </p:spPr>
        <p:txBody>
          <a:bodyPr/>
          <a:lstStyle/>
          <a:p>
            <a:endParaRPr lang="en-GB"/>
          </a:p>
        </p:txBody>
      </p:sp>
      <p:sp>
        <p:nvSpPr>
          <p:cNvPr id="207894" name="Rectangle 94"/>
          <p:cNvSpPr>
            <a:spLocks noChangeArrowheads="1"/>
          </p:cNvSpPr>
          <p:nvPr/>
        </p:nvSpPr>
        <p:spPr bwMode="auto">
          <a:xfrm>
            <a:off x="2974903" y="5016601"/>
            <a:ext cx="1406525" cy="109538"/>
          </a:xfrm>
          <a:prstGeom prst="rect">
            <a:avLst/>
          </a:prstGeom>
          <a:solidFill>
            <a:srgbClr val="669900"/>
          </a:solidFill>
          <a:ln w="14351">
            <a:solidFill>
              <a:srgbClr val="000000"/>
            </a:solidFill>
            <a:miter lim="800000"/>
            <a:headEnd/>
            <a:tailEnd/>
          </a:ln>
        </p:spPr>
        <p:txBody>
          <a:bodyPr/>
          <a:lstStyle/>
          <a:p>
            <a:endParaRPr lang="en-GB"/>
          </a:p>
        </p:txBody>
      </p:sp>
      <p:sp>
        <p:nvSpPr>
          <p:cNvPr id="207895" name="Rectangle 95"/>
          <p:cNvSpPr>
            <a:spLocks noChangeArrowheads="1"/>
          </p:cNvSpPr>
          <p:nvPr/>
        </p:nvSpPr>
        <p:spPr bwMode="auto">
          <a:xfrm>
            <a:off x="4903715" y="4722914"/>
            <a:ext cx="1408112" cy="403225"/>
          </a:xfrm>
          <a:prstGeom prst="rect">
            <a:avLst/>
          </a:prstGeom>
          <a:solidFill>
            <a:srgbClr val="669900"/>
          </a:solidFill>
          <a:ln w="14351">
            <a:solidFill>
              <a:srgbClr val="000000"/>
            </a:solidFill>
            <a:miter lim="800000"/>
            <a:headEnd/>
            <a:tailEnd/>
          </a:ln>
        </p:spPr>
        <p:txBody>
          <a:bodyPr/>
          <a:lstStyle/>
          <a:p>
            <a:endParaRPr lang="en-GB"/>
          </a:p>
        </p:txBody>
      </p:sp>
      <p:sp>
        <p:nvSpPr>
          <p:cNvPr id="207896" name="Rectangle 96"/>
          <p:cNvSpPr>
            <a:spLocks noChangeArrowheads="1"/>
          </p:cNvSpPr>
          <p:nvPr/>
        </p:nvSpPr>
        <p:spPr bwMode="auto">
          <a:xfrm>
            <a:off x="6797826" y="3328394"/>
            <a:ext cx="1408113" cy="1814513"/>
          </a:xfrm>
          <a:prstGeom prst="rect">
            <a:avLst/>
          </a:prstGeom>
          <a:solidFill>
            <a:srgbClr val="669900"/>
          </a:solidFill>
          <a:ln w="14351">
            <a:solidFill>
              <a:srgbClr val="000000"/>
            </a:solidFill>
            <a:miter lim="800000"/>
            <a:headEnd/>
            <a:tailEnd/>
          </a:ln>
        </p:spPr>
        <p:txBody>
          <a:bodyPr/>
          <a:lstStyle/>
          <a:p>
            <a:endParaRPr lang="en-GB"/>
          </a:p>
        </p:txBody>
      </p:sp>
      <p:sp>
        <p:nvSpPr>
          <p:cNvPr id="207897" name="Rectangle 97"/>
          <p:cNvSpPr>
            <a:spLocks noChangeArrowheads="1"/>
          </p:cNvSpPr>
          <p:nvPr/>
        </p:nvSpPr>
        <p:spPr bwMode="auto">
          <a:xfrm>
            <a:off x="984178" y="4814987"/>
            <a:ext cx="1408113" cy="247650"/>
          </a:xfrm>
          <a:prstGeom prst="rect">
            <a:avLst/>
          </a:prstGeom>
          <a:solidFill>
            <a:srgbClr val="ED1C24"/>
          </a:solidFill>
          <a:ln w="14351">
            <a:solidFill>
              <a:srgbClr val="000000"/>
            </a:solidFill>
            <a:miter lim="800000"/>
            <a:headEnd/>
            <a:tailEnd/>
          </a:ln>
        </p:spPr>
        <p:txBody>
          <a:bodyPr/>
          <a:lstStyle/>
          <a:p>
            <a:endParaRPr lang="en-GB"/>
          </a:p>
        </p:txBody>
      </p:sp>
      <p:sp>
        <p:nvSpPr>
          <p:cNvPr id="207898" name="Rectangle 98"/>
          <p:cNvSpPr>
            <a:spLocks noChangeArrowheads="1"/>
          </p:cNvSpPr>
          <p:nvPr/>
        </p:nvSpPr>
        <p:spPr bwMode="auto">
          <a:xfrm>
            <a:off x="2974903" y="4768949"/>
            <a:ext cx="1406525" cy="247650"/>
          </a:xfrm>
          <a:prstGeom prst="rect">
            <a:avLst/>
          </a:prstGeom>
          <a:solidFill>
            <a:srgbClr val="ED1C24"/>
          </a:solidFill>
          <a:ln w="14351">
            <a:solidFill>
              <a:srgbClr val="000000"/>
            </a:solidFill>
            <a:miter lim="800000"/>
            <a:headEnd/>
            <a:tailEnd/>
          </a:ln>
        </p:spPr>
        <p:txBody>
          <a:bodyPr/>
          <a:lstStyle/>
          <a:p>
            <a:endParaRPr lang="en-GB"/>
          </a:p>
        </p:txBody>
      </p:sp>
      <p:sp>
        <p:nvSpPr>
          <p:cNvPr id="207899" name="Rectangle 99"/>
          <p:cNvSpPr>
            <a:spLocks noChangeArrowheads="1"/>
          </p:cNvSpPr>
          <p:nvPr/>
        </p:nvSpPr>
        <p:spPr bwMode="auto">
          <a:xfrm>
            <a:off x="4903715" y="3932339"/>
            <a:ext cx="1408112" cy="790575"/>
          </a:xfrm>
          <a:prstGeom prst="rect">
            <a:avLst/>
          </a:prstGeom>
          <a:solidFill>
            <a:srgbClr val="ED1C24"/>
          </a:solidFill>
          <a:ln w="14351">
            <a:solidFill>
              <a:srgbClr val="000000"/>
            </a:solidFill>
            <a:miter lim="800000"/>
            <a:headEnd/>
            <a:tailEnd/>
          </a:ln>
        </p:spPr>
        <p:txBody>
          <a:bodyPr/>
          <a:lstStyle/>
          <a:p>
            <a:endParaRPr lang="en-GB"/>
          </a:p>
        </p:txBody>
      </p:sp>
      <p:sp>
        <p:nvSpPr>
          <p:cNvPr id="207900" name="Rectangle 100"/>
          <p:cNvSpPr>
            <a:spLocks noChangeArrowheads="1"/>
          </p:cNvSpPr>
          <p:nvPr/>
        </p:nvSpPr>
        <p:spPr bwMode="auto">
          <a:xfrm>
            <a:off x="6781729" y="2490887"/>
            <a:ext cx="1408113" cy="820737"/>
          </a:xfrm>
          <a:prstGeom prst="rect">
            <a:avLst/>
          </a:prstGeom>
          <a:solidFill>
            <a:srgbClr val="ED1C24"/>
          </a:solidFill>
          <a:ln w="14351">
            <a:solidFill>
              <a:srgbClr val="000000"/>
            </a:solidFill>
            <a:miter lim="800000"/>
            <a:headEnd/>
            <a:tailEnd/>
          </a:ln>
        </p:spPr>
        <p:txBody>
          <a:bodyPr/>
          <a:lstStyle/>
          <a:p>
            <a:endParaRPr lang="en-GB"/>
          </a:p>
        </p:txBody>
      </p:sp>
      <p:sp>
        <p:nvSpPr>
          <p:cNvPr id="207901" name="Rectangle 101" descr="Dark upward diagonal"/>
          <p:cNvSpPr>
            <a:spLocks noChangeArrowheads="1"/>
          </p:cNvSpPr>
          <p:nvPr/>
        </p:nvSpPr>
        <p:spPr bwMode="auto">
          <a:xfrm>
            <a:off x="984178" y="4149824"/>
            <a:ext cx="1408113" cy="665163"/>
          </a:xfrm>
          <a:prstGeom prst="rect">
            <a:avLst/>
          </a:prstGeom>
          <a:pattFill prst="dkUpDiag">
            <a:fgClr>
              <a:srgbClr val="FF0000"/>
            </a:fgClr>
            <a:bgClr>
              <a:srgbClr val="FFFFFF"/>
            </a:bgClr>
          </a:pattFill>
          <a:ln w="14351">
            <a:solidFill>
              <a:srgbClr val="000000"/>
            </a:solidFill>
            <a:miter lim="800000"/>
            <a:headEnd/>
            <a:tailEnd/>
          </a:ln>
        </p:spPr>
        <p:txBody>
          <a:bodyPr/>
          <a:lstStyle/>
          <a:p>
            <a:endParaRPr lang="en-GB"/>
          </a:p>
        </p:txBody>
      </p:sp>
      <p:sp>
        <p:nvSpPr>
          <p:cNvPr id="207902" name="Rectangle 102" descr="Dark upward diagonal"/>
          <p:cNvSpPr>
            <a:spLocks noChangeArrowheads="1"/>
          </p:cNvSpPr>
          <p:nvPr/>
        </p:nvSpPr>
        <p:spPr bwMode="auto">
          <a:xfrm>
            <a:off x="2974903" y="4473674"/>
            <a:ext cx="1406525" cy="295275"/>
          </a:xfrm>
          <a:prstGeom prst="rect">
            <a:avLst/>
          </a:prstGeom>
          <a:pattFill prst="dkUpDiag">
            <a:fgClr>
              <a:srgbClr val="FF0000"/>
            </a:fgClr>
            <a:bgClr>
              <a:srgbClr val="FFFFFF"/>
            </a:bgClr>
          </a:pattFill>
          <a:ln w="14351">
            <a:solidFill>
              <a:srgbClr val="000000"/>
            </a:solidFill>
            <a:miter lim="800000"/>
            <a:headEnd/>
            <a:tailEnd/>
          </a:ln>
        </p:spPr>
        <p:txBody>
          <a:bodyPr/>
          <a:lstStyle/>
          <a:p>
            <a:endParaRPr lang="en-GB"/>
          </a:p>
        </p:txBody>
      </p:sp>
      <p:sp>
        <p:nvSpPr>
          <p:cNvPr id="207903" name="Rectangle 103" descr="Dark upward diagonal"/>
          <p:cNvSpPr>
            <a:spLocks noChangeArrowheads="1"/>
          </p:cNvSpPr>
          <p:nvPr/>
        </p:nvSpPr>
        <p:spPr bwMode="auto">
          <a:xfrm>
            <a:off x="4903715" y="2924276"/>
            <a:ext cx="1408112" cy="1008063"/>
          </a:xfrm>
          <a:prstGeom prst="rect">
            <a:avLst/>
          </a:prstGeom>
          <a:pattFill prst="dkUpDiag">
            <a:fgClr>
              <a:srgbClr val="FF0000"/>
            </a:fgClr>
            <a:bgClr>
              <a:srgbClr val="FFFFFF"/>
            </a:bgClr>
          </a:pattFill>
          <a:ln w="14351">
            <a:solidFill>
              <a:srgbClr val="000000"/>
            </a:solidFill>
            <a:miter lim="800000"/>
            <a:headEnd/>
            <a:tailEnd/>
          </a:ln>
        </p:spPr>
        <p:txBody>
          <a:bodyPr/>
          <a:lstStyle/>
          <a:p>
            <a:endParaRPr lang="en-GB"/>
          </a:p>
        </p:txBody>
      </p:sp>
      <p:sp>
        <p:nvSpPr>
          <p:cNvPr id="207904" name="Rectangle 104" descr="Dark upward diagonal"/>
          <p:cNvSpPr>
            <a:spLocks noChangeArrowheads="1"/>
          </p:cNvSpPr>
          <p:nvPr/>
        </p:nvSpPr>
        <p:spPr bwMode="auto">
          <a:xfrm>
            <a:off x="6781729" y="1901924"/>
            <a:ext cx="1408113" cy="588963"/>
          </a:xfrm>
          <a:prstGeom prst="rect">
            <a:avLst/>
          </a:prstGeom>
          <a:pattFill prst="dkUpDiag">
            <a:fgClr>
              <a:srgbClr val="FF0000"/>
            </a:fgClr>
            <a:bgClr>
              <a:srgbClr val="FFFFFF"/>
            </a:bgClr>
          </a:pattFill>
          <a:ln w="14351">
            <a:solidFill>
              <a:srgbClr val="000000"/>
            </a:solidFill>
            <a:miter lim="800000"/>
            <a:headEnd/>
            <a:tailEnd/>
          </a:ln>
        </p:spPr>
        <p:txBody>
          <a:bodyPr/>
          <a:lstStyle/>
          <a:p>
            <a:endParaRPr lang="en-GB"/>
          </a:p>
        </p:txBody>
      </p:sp>
      <p:sp>
        <p:nvSpPr>
          <p:cNvPr id="207905" name="Rectangle 105"/>
          <p:cNvSpPr>
            <a:spLocks noChangeArrowheads="1"/>
          </p:cNvSpPr>
          <p:nvPr/>
        </p:nvSpPr>
        <p:spPr bwMode="auto">
          <a:xfrm>
            <a:off x="984178" y="4087914"/>
            <a:ext cx="1408113" cy="61912"/>
          </a:xfrm>
          <a:prstGeom prst="rect">
            <a:avLst/>
          </a:prstGeom>
          <a:solidFill>
            <a:srgbClr val="4E75B9"/>
          </a:solidFill>
          <a:ln w="14351">
            <a:solidFill>
              <a:srgbClr val="000000"/>
            </a:solidFill>
            <a:miter lim="800000"/>
            <a:headEnd/>
            <a:tailEnd/>
          </a:ln>
        </p:spPr>
        <p:txBody>
          <a:bodyPr/>
          <a:lstStyle/>
          <a:p>
            <a:endParaRPr lang="en-GB"/>
          </a:p>
        </p:txBody>
      </p:sp>
      <p:sp>
        <p:nvSpPr>
          <p:cNvPr id="207906" name="Rectangle 106"/>
          <p:cNvSpPr>
            <a:spLocks noChangeArrowheads="1"/>
          </p:cNvSpPr>
          <p:nvPr/>
        </p:nvSpPr>
        <p:spPr bwMode="auto">
          <a:xfrm>
            <a:off x="2974903" y="4381601"/>
            <a:ext cx="1406525" cy="92075"/>
          </a:xfrm>
          <a:prstGeom prst="rect">
            <a:avLst/>
          </a:prstGeom>
          <a:solidFill>
            <a:srgbClr val="4E75B9"/>
          </a:solidFill>
          <a:ln w="14351">
            <a:solidFill>
              <a:srgbClr val="000000"/>
            </a:solidFill>
            <a:miter lim="800000"/>
            <a:headEnd/>
            <a:tailEnd/>
          </a:ln>
        </p:spPr>
        <p:txBody>
          <a:bodyPr/>
          <a:lstStyle/>
          <a:p>
            <a:endParaRPr lang="en-GB"/>
          </a:p>
        </p:txBody>
      </p:sp>
      <p:sp>
        <p:nvSpPr>
          <p:cNvPr id="207907" name="Rectangle 107"/>
          <p:cNvSpPr>
            <a:spLocks noChangeArrowheads="1"/>
          </p:cNvSpPr>
          <p:nvPr/>
        </p:nvSpPr>
        <p:spPr bwMode="auto">
          <a:xfrm>
            <a:off x="4903715" y="2630589"/>
            <a:ext cx="1408112" cy="293687"/>
          </a:xfrm>
          <a:prstGeom prst="rect">
            <a:avLst/>
          </a:prstGeom>
          <a:solidFill>
            <a:srgbClr val="4E75B9"/>
          </a:solidFill>
          <a:ln w="14351">
            <a:solidFill>
              <a:srgbClr val="000000"/>
            </a:solidFill>
            <a:miter lim="800000"/>
            <a:headEnd/>
            <a:tailEnd/>
          </a:ln>
        </p:spPr>
        <p:txBody>
          <a:bodyPr/>
          <a:lstStyle/>
          <a:p>
            <a:endParaRPr lang="en-GB"/>
          </a:p>
        </p:txBody>
      </p:sp>
      <p:sp>
        <p:nvSpPr>
          <p:cNvPr id="207908" name="Rectangle 108"/>
          <p:cNvSpPr>
            <a:spLocks noChangeArrowheads="1"/>
          </p:cNvSpPr>
          <p:nvPr/>
        </p:nvSpPr>
        <p:spPr bwMode="auto">
          <a:xfrm>
            <a:off x="6781729" y="1590775"/>
            <a:ext cx="1408113" cy="311150"/>
          </a:xfrm>
          <a:prstGeom prst="rect">
            <a:avLst/>
          </a:prstGeom>
          <a:solidFill>
            <a:srgbClr val="4E75B9"/>
          </a:solidFill>
          <a:ln w="14351">
            <a:solidFill>
              <a:srgbClr val="000000"/>
            </a:solidFill>
            <a:miter lim="800000"/>
            <a:headEnd/>
            <a:tailEnd/>
          </a:ln>
        </p:spPr>
        <p:txBody>
          <a:bodyPr/>
          <a:lstStyle/>
          <a:p>
            <a:endParaRPr lang="en-GB"/>
          </a:p>
        </p:txBody>
      </p:sp>
      <p:sp>
        <p:nvSpPr>
          <p:cNvPr id="207909" name="Line 109"/>
          <p:cNvSpPr>
            <a:spLocks noChangeShapeType="1"/>
          </p:cNvSpPr>
          <p:nvPr/>
        </p:nvSpPr>
        <p:spPr bwMode="auto">
          <a:xfrm>
            <a:off x="690489" y="1127224"/>
            <a:ext cx="0" cy="3998913"/>
          </a:xfrm>
          <a:prstGeom prst="line">
            <a:avLst/>
          </a:prstGeom>
          <a:noFill/>
          <a:ln w="0">
            <a:solidFill>
              <a:srgbClr val="000000"/>
            </a:solidFill>
            <a:round/>
            <a:headEnd/>
            <a:tailEnd/>
          </a:ln>
        </p:spPr>
        <p:txBody>
          <a:bodyPr/>
          <a:lstStyle/>
          <a:p>
            <a:endParaRPr lang="fr-CH"/>
          </a:p>
        </p:txBody>
      </p:sp>
      <p:sp>
        <p:nvSpPr>
          <p:cNvPr id="207910" name="Line 110"/>
          <p:cNvSpPr>
            <a:spLocks noChangeShapeType="1"/>
          </p:cNvSpPr>
          <p:nvPr/>
        </p:nvSpPr>
        <p:spPr bwMode="auto">
          <a:xfrm>
            <a:off x="611117" y="5126137"/>
            <a:ext cx="79375" cy="0"/>
          </a:xfrm>
          <a:prstGeom prst="line">
            <a:avLst/>
          </a:prstGeom>
          <a:noFill/>
          <a:ln w="0">
            <a:solidFill>
              <a:srgbClr val="000000"/>
            </a:solidFill>
            <a:round/>
            <a:headEnd/>
            <a:tailEnd/>
          </a:ln>
        </p:spPr>
        <p:txBody>
          <a:bodyPr/>
          <a:lstStyle/>
          <a:p>
            <a:endParaRPr lang="fr-CH"/>
          </a:p>
        </p:txBody>
      </p:sp>
      <p:sp>
        <p:nvSpPr>
          <p:cNvPr id="207911" name="Line 111"/>
          <p:cNvSpPr>
            <a:spLocks noChangeShapeType="1"/>
          </p:cNvSpPr>
          <p:nvPr/>
        </p:nvSpPr>
        <p:spPr bwMode="auto">
          <a:xfrm>
            <a:off x="611117" y="4457799"/>
            <a:ext cx="79375" cy="0"/>
          </a:xfrm>
          <a:prstGeom prst="line">
            <a:avLst/>
          </a:prstGeom>
          <a:noFill/>
          <a:ln w="0">
            <a:solidFill>
              <a:srgbClr val="000000"/>
            </a:solidFill>
            <a:round/>
            <a:headEnd/>
            <a:tailEnd/>
          </a:ln>
        </p:spPr>
        <p:txBody>
          <a:bodyPr/>
          <a:lstStyle/>
          <a:p>
            <a:endParaRPr lang="fr-CH"/>
          </a:p>
        </p:txBody>
      </p:sp>
      <p:sp>
        <p:nvSpPr>
          <p:cNvPr id="207912" name="Line 112"/>
          <p:cNvSpPr>
            <a:spLocks noChangeShapeType="1"/>
          </p:cNvSpPr>
          <p:nvPr/>
        </p:nvSpPr>
        <p:spPr bwMode="auto">
          <a:xfrm>
            <a:off x="611117" y="3792637"/>
            <a:ext cx="79375" cy="0"/>
          </a:xfrm>
          <a:prstGeom prst="line">
            <a:avLst/>
          </a:prstGeom>
          <a:noFill/>
          <a:ln w="0">
            <a:solidFill>
              <a:srgbClr val="000000"/>
            </a:solidFill>
            <a:round/>
            <a:headEnd/>
            <a:tailEnd/>
          </a:ln>
        </p:spPr>
        <p:txBody>
          <a:bodyPr/>
          <a:lstStyle/>
          <a:p>
            <a:endParaRPr lang="fr-CH"/>
          </a:p>
        </p:txBody>
      </p:sp>
      <p:sp>
        <p:nvSpPr>
          <p:cNvPr id="207913" name="Line 113"/>
          <p:cNvSpPr>
            <a:spLocks noChangeShapeType="1"/>
          </p:cNvSpPr>
          <p:nvPr/>
        </p:nvSpPr>
        <p:spPr bwMode="auto">
          <a:xfrm>
            <a:off x="611117" y="3125887"/>
            <a:ext cx="79375" cy="0"/>
          </a:xfrm>
          <a:prstGeom prst="line">
            <a:avLst/>
          </a:prstGeom>
          <a:noFill/>
          <a:ln w="0">
            <a:solidFill>
              <a:srgbClr val="000000"/>
            </a:solidFill>
            <a:round/>
            <a:headEnd/>
            <a:tailEnd/>
          </a:ln>
        </p:spPr>
        <p:txBody>
          <a:bodyPr/>
          <a:lstStyle/>
          <a:p>
            <a:endParaRPr lang="fr-CH"/>
          </a:p>
        </p:txBody>
      </p:sp>
      <p:sp>
        <p:nvSpPr>
          <p:cNvPr id="207914" name="Line 114"/>
          <p:cNvSpPr>
            <a:spLocks noChangeShapeType="1"/>
          </p:cNvSpPr>
          <p:nvPr/>
        </p:nvSpPr>
        <p:spPr bwMode="auto">
          <a:xfrm>
            <a:off x="611117" y="2457549"/>
            <a:ext cx="79375" cy="0"/>
          </a:xfrm>
          <a:prstGeom prst="line">
            <a:avLst/>
          </a:prstGeom>
          <a:noFill/>
          <a:ln w="0">
            <a:solidFill>
              <a:srgbClr val="000000"/>
            </a:solidFill>
            <a:round/>
            <a:headEnd/>
            <a:tailEnd/>
          </a:ln>
        </p:spPr>
        <p:txBody>
          <a:bodyPr/>
          <a:lstStyle/>
          <a:p>
            <a:endParaRPr lang="fr-CH"/>
          </a:p>
        </p:txBody>
      </p:sp>
      <p:sp>
        <p:nvSpPr>
          <p:cNvPr id="207915" name="Line 115"/>
          <p:cNvSpPr>
            <a:spLocks noChangeShapeType="1"/>
          </p:cNvSpPr>
          <p:nvPr/>
        </p:nvSpPr>
        <p:spPr bwMode="auto">
          <a:xfrm>
            <a:off x="611117" y="1793974"/>
            <a:ext cx="79375" cy="0"/>
          </a:xfrm>
          <a:prstGeom prst="line">
            <a:avLst/>
          </a:prstGeom>
          <a:noFill/>
          <a:ln w="0">
            <a:solidFill>
              <a:srgbClr val="000000"/>
            </a:solidFill>
            <a:round/>
            <a:headEnd/>
            <a:tailEnd/>
          </a:ln>
        </p:spPr>
        <p:txBody>
          <a:bodyPr/>
          <a:lstStyle/>
          <a:p>
            <a:endParaRPr lang="fr-CH"/>
          </a:p>
        </p:txBody>
      </p:sp>
      <p:sp>
        <p:nvSpPr>
          <p:cNvPr id="207916" name="Line 116"/>
          <p:cNvSpPr>
            <a:spLocks noChangeShapeType="1"/>
          </p:cNvSpPr>
          <p:nvPr/>
        </p:nvSpPr>
        <p:spPr bwMode="auto">
          <a:xfrm>
            <a:off x="611117" y="1127224"/>
            <a:ext cx="79375" cy="0"/>
          </a:xfrm>
          <a:prstGeom prst="line">
            <a:avLst/>
          </a:prstGeom>
          <a:noFill/>
          <a:ln w="0">
            <a:solidFill>
              <a:srgbClr val="000000"/>
            </a:solidFill>
            <a:round/>
            <a:headEnd/>
            <a:tailEnd/>
          </a:ln>
        </p:spPr>
        <p:txBody>
          <a:bodyPr/>
          <a:lstStyle/>
          <a:p>
            <a:endParaRPr lang="fr-CH"/>
          </a:p>
        </p:txBody>
      </p:sp>
      <p:sp>
        <p:nvSpPr>
          <p:cNvPr id="207917" name="Line 117"/>
          <p:cNvSpPr>
            <a:spLocks noChangeShapeType="1"/>
          </p:cNvSpPr>
          <p:nvPr/>
        </p:nvSpPr>
        <p:spPr bwMode="auto">
          <a:xfrm>
            <a:off x="690488" y="5126137"/>
            <a:ext cx="7891463" cy="0"/>
          </a:xfrm>
          <a:prstGeom prst="line">
            <a:avLst/>
          </a:prstGeom>
          <a:noFill/>
          <a:ln w="0">
            <a:solidFill>
              <a:srgbClr val="000000"/>
            </a:solidFill>
            <a:round/>
            <a:headEnd/>
            <a:tailEnd/>
          </a:ln>
        </p:spPr>
        <p:txBody>
          <a:bodyPr/>
          <a:lstStyle/>
          <a:p>
            <a:endParaRPr lang="fr-CH"/>
          </a:p>
        </p:txBody>
      </p:sp>
      <p:sp>
        <p:nvSpPr>
          <p:cNvPr id="207918" name="Line 118"/>
          <p:cNvSpPr>
            <a:spLocks noChangeShapeType="1"/>
          </p:cNvSpPr>
          <p:nvPr/>
        </p:nvSpPr>
        <p:spPr bwMode="auto">
          <a:xfrm flipV="1">
            <a:off x="690489" y="5126139"/>
            <a:ext cx="0" cy="46037"/>
          </a:xfrm>
          <a:prstGeom prst="line">
            <a:avLst/>
          </a:prstGeom>
          <a:noFill/>
          <a:ln w="0">
            <a:solidFill>
              <a:srgbClr val="000000"/>
            </a:solidFill>
            <a:round/>
            <a:headEnd/>
            <a:tailEnd/>
          </a:ln>
        </p:spPr>
        <p:txBody>
          <a:bodyPr/>
          <a:lstStyle/>
          <a:p>
            <a:endParaRPr lang="fr-CH"/>
          </a:p>
        </p:txBody>
      </p:sp>
      <p:sp>
        <p:nvSpPr>
          <p:cNvPr id="207919" name="Line 119"/>
          <p:cNvSpPr>
            <a:spLocks noChangeShapeType="1"/>
          </p:cNvSpPr>
          <p:nvPr/>
        </p:nvSpPr>
        <p:spPr bwMode="auto">
          <a:xfrm flipV="1">
            <a:off x="2671689" y="5126139"/>
            <a:ext cx="0" cy="46037"/>
          </a:xfrm>
          <a:prstGeom prst="line">
            <a:avLst/>
          </a:prstGeom>
          <a:noFill/>
          <a:ln w="0">
            <a:solidFill>
              <a:srgbClr val="000000"/>
            </a:solidFill>
            <a:round/>
            <a:headEnd/>
            <a:tailEnd/>
          </a:ln>
        </p:spPr>
        <p:txBody>
          <a:bodyPr/>
          <a:lstStyle/>
          <a:p>
            <a:endParaRPr lang="fr-CH"/>
          </a:p>
        </p:txBody>
      </p:sp>
      <p:sp>
        <p:nvSpPr>
          <p:cNvPr id="207920" name="Line 120"/>
          <p:cNvSpPr>
            <a:spLocks noChangeShapeType="1"/>
          </p:cNvSpPr>
          <p:nvPr/>
        </p:nvSpPr>
        <p:spPr bwMode="auto">
          <a:xfrm flipV="1">
            <a:off x="4649715" y="5126139"/>
            <a:ext cx="0" cy="46037"/>
          </a:xfrm>
          <a:prstGeom prst="line">
            <a:avLst/>
          </a:prstGeom>
          <a:noFill/>
          <a:ln w="0">
            <a:solidFill>
              <a:srgbClr val="000000"/>
            </a:solidFill>
            <a:round/>
            <a:headEnd/>
            <a:tailEnd/>
          </a:ln>
        </p:spPr>
        <p:txBody>
          <a:bodyPr/>
          <a:lstStyle/>
          <a:p>
            <a:endParaRPr lang="fr-CH"/>
          </a:p>
        </p:txBody>
      </p:sp>
      <p:sp>
        <p:nvSpPr>
          <p:cNvPr id="207921" name="Line 121"/>
          <p:cNvSpPr>
            <a:spLocks noChangeShapeType="1"/>
          </p:cNvSpPr>
          <p:nvPr/>
        </p:nvSpPr>
        <p:spPr bwMode="auto">
          <a:xfrm flipV="1">
            <a:off x="6600751" y="5126139"/>
            <a:ext cx="0" cy="46037"/>
          </a:xfrm>
          <a:prstGeom prst="line">
            <a:avLst/>
          </a:prstGeom>
          <a:noFill/>
          <a:ln w="0">
            <a:solidFill>
              <a:srgbClr val="000000"/>
            </a:solidFill>
            <a:round/>
            <a:headEnd/>
            <a:tailEnd/>
          </a:ln>
        </p:spPr>
        <p:txBody>
          <a:bodyPr/>
          <a:lstStyle/>
          <a:p>
            <a:endParaRPr lang="fr-CH"/>
          </a:p>
        </p:txBody>
      </p:sp>
      <p:sp>
        <p:nvSpPr>
          <p:cNvPr id="207922" name="Line 122"/>
          <p:cNvSpPr>
            <a:spLocks noChangeShapeType="1"/>
          </p:cNvSpPr>
          <p:nvPr/>
        </p:nvSpPr>
        <p:spPr bwMode="auto">
          <a:xfrm flipV="1">
            <a:off x="8581951" y="5126139"/>
            <a:ext cx="0" cy="46037"/>
          </a:xfrm>
          <a:prstGeom prst="line">
            <a:avLst/>
          </a:prstGeom>
          <a:noFill/>
          <a:ln w="0">
            <a:solidFill>
              <a:srgbClr val="000000"/>
            </a:solidFill>
            <a:round/>
            <a:headEnd/>
            <a:tailEnd/>
          </a:ln>
        </p:spPr>
        <p:txBody>
          <a:bodyPr/>
          <a:lstStyle/>
          <a:p>
            <a:endParaRPr lang="fr-CH"/>
          </a:p>
        </p:txBody>
      </p:sp>
      <p:sp>
        <p:nvSpPr>
          <p:cNvPr id="207923" name="Rectangle 123"/>
          <p:cNvSpPr>
            <a:spLocks noChangeArrowheads="1"/>
          </p:cNvSpPr>
          <p:nvPr/>
        </p:nvSpPr>
        <p:spPr bwMode="auto">
          <a:xfrm>
            <a:off x="430139" y="5016600"/>
            <a:ext cx="78548" cy="184666"/>
          </a:xfrm>
          <a:prstGeom prst="rect">
            <a:avLst/>
          </a:prstGeom>
          <a:noFill/>
          <a:ln w="9525">
            <a:noFill/>
            <a:miter lim="800000"/>
            <a:headEnd/>
            <a:tailEnd/>
          </a:ln>
        </p:spPr>
        <p:txBody>
          <a:bodyPr wrap="none" lIns="0" tIns="0" rIns="0" bIns="0">
            <a:spAutoFit/>
          </a:bodyPr>
          <a:lstStyle/>
          <a:p>
            <a:r>
              <a:rPr lang="en-US" sz="1200">
                <a:solidFill>
                  <a:srgbClr val="000000"/>
                </a:solidFill>
              </a:rPr>
              <a:t>0</a:t>
            </a:r>
            <a:endParaRPr lang="en-US"/>
          </a:p>
        </p:txBody>
      </p:sp>
      <p:sp>
        <p:nvSpPr>
          <p:cNvPr id="207924" name="Rectangle 124"/>
          <p:cNvSpPr>
            <a:spLocks noChangeArrowheads="1"/>
          </p:cNvSpPr>
          <p:nvPr/>
        </p:nvSpPr>
        <p:spPr bwMode="auto">
          <a:xfrm>
            <a:off x="958778" y="3595788"/>
            <a:ext cx="716543" cy="215444"/>
          </a:xfrm>
          <a:prstGeom prst="rect">
            <a:avLst/>
          </a:prstGeom>
          <a:noFill/>
          <a:ln w="9525">
            <a:noFill/>
            <a:miter lim="800000"/>
            <a:headEnd/>
            <a:tailEnd/>
          </a:ln>
        </p:spPr>
        <p:txBody>
          <a:bodyPr wrap="none" lIns="0" tIns="0" rIns="0" bIns="0">
            <a:spAutoFit/>
          </a:bodyPr>
          <a:lstStyle/>
          <a:p>
            <a:r>
              <a:rPr lang="en-US" sz="1400" i="1">
                <a:solidFill>
                  <a:srgbClr val="000000"/>
                </a:solidFill>
              </a:rPr>
              <a:t>10 million</a:t>
            </a:r>
            <a:endParaRPr lang="en-US" sz="1400" i="1"/>
          </a:p>
        </p:txBody>
      </p:sp>
      <p:sp>
        <p:nvSpPr>
          <p:cNvPr id="207925" name="Rectangle 125"/>
          <p:cNvSpPr>
            <a:spLocks noChangeArrowheads="1"/>
          </p:cNvSpPr>
          <p:nvPr/>
        </p:nvSpPr>
        <p:spPr bwMode="auto">
          <a:xfrm>
            <a:off x="958778" y="2921100"/>
            <a:ext cx="716543" cy="215444"/>
          </a:xfrm>
          <a:prstGeom prst="rect">
            <a:avLst/>
          </a:prstGeom>
          <a:noFill/>
          <a:ln w="9525">
            <a:noFill/>
            <a:miter lim="800000"/>
            <a:headEnd/>
            <a:tailEnd/>
          </a:ln>
        </p:spPr>
        <p:txBody>
          <a:bodyPr wrap="none" lIns="0" tIns="0" rIns="0" bIns="0">
            <a:spAutoFit/>
          </a:bodyPr>
          <a:lstStyle/>
          <a:p>
            <a:r>
              <a:rPr lang="en-US" sz="1400" i="1">
                <a:solidFill>
                  <a:srgbClr val="000000"/>
                </a:solidFill>
              </a:rPr>
              <a:t>15 million</a:t>
            </a:r>
            <a:endParaRPr lang="en-US" sz="1400" i="1"/>
          </a:p>
        </p:txBody>
      </p:sp>
      <p:sp>
        <p:nvSpPr>
          <p:cNvPr id="207926" name="Rectangle 126"/>
          <p:cNvSpPr>
            <a:spLocks noChangeArrowheads="1"/>
          </p:cNvSpPr>
          <p:nvPr/>
        </p:nvSpPr>
        <p:spPr bwMode="auto">
          <a:xfrm>
            <a:off x="958778" y="2235300"/>
            <a:ext cx="716543" cy="215444"/>
          </a:xfrm>
          <a:prstGeom prst="rect">
            <a:avLst/>
          </a:prstGeom>
          <a:noFill/>
          <a:ln w="9525">
            <a:noFill/>
            <a:miter lim="800000"/>
            <a:headEnd/>
            <a:tailEnd/>
          </a:ln>
        </p:spPr>
        <p:txBody>
          <a:bodyPr wrap="none" lIns="0" tIns="0" rIns="0" bIns="0">
            <a:spAutoFit/>
          </a:bodyPr>
          <a:lstStyle/>
          <a:p>
            <a:r>
              <a:rPr lang="en-US" sz="1400" i="1">
                <a:solidFill>
                  <a:srgbClr val="000000"/>
                </a:solidFill>
              </a:rPr>
              <a:t>20 million</a:t>
            </a:r>
            <a:endParaRPr lang="en-US" sz="1400" i="1"/>
          </a:p>
        </p:txBody>
      </p:sp>
      <p:sp>
        <p:nvSpPr>
          <p:cNvPr id="207927" name="Rectangle 127"/>
          <p:cNvSpPr>
            <a:spLocks noChangeArrowheads="1"/>
          </p:cNvSpPr>
          <p:nvPr/>
        </p:nvSpPr>
        <p:spPr bwMode="auto">
          <a:xfrm>
            <a:off x="958778" y="1570138"/>
            <a:ext cx="716543" cy="215444"/>
          </a:xfrm>
          <a:prstGeom prst="rect">
            <a:avLst/>
          </a:prstGeom>
          <a:noFill/>
          <a:ln w="9525">
            <a:noFill/>
            <a:miter lim="800000"/>
            <a:headEnd/>
            <a:tailEnd/>
          </a:ln>
        </p:spPr>
        <p:txBody>
          <a:bodyPr wrap="none" lIns="0" tIns="0" rIns="0" bIns="0">
            <a:spAutoFit/>
          </a:bodyPr>
          <a:lstStyle/>
          <a:p>
            <a:r>
              <a:rPr lang="en-US" sz="1400" i="1">
                <a:solidFill>
                  <a:srgbClr val="000000"/>
                </a:solidFill>
              </a:rPr>
              <a:t>25 million</a:t>
            </a:r>
            <a:endParaRPr lang="en-US" sz="1400" i="1"/>
          </a:p>
        </p:txBody>
      </p:sp>
      <p:sp>
        <p:nvSpPr>
          <p:cNvPr id="207928" name="Rectangle 128"/>
          <p:cNvSpPr>
            <a:spLocks noChangeArrowheads="1"/>
          </p:cNvSpPr>
          <p:nvPr/>
        </p:nvSpPr>
        <p:spPr bwMode="auto">
          <a:xfrm>
            <a:off x="690489" y="5207100"/>
            <a:ext cx="1955800" cy="184666"/>
          </a:xfrm>
          <a:prstGeom prst="rect">
            <a:avLst/>
          </a:prstGeom>
          <a:noFill/>
          <a:ln w="9525">
            <a:noFill/>
            <a:miter lim="800000"/>
            <a:headEnd/>
            <a:tailEnd/>
          </a:ln>
        </p:spPr>
        <p:txBody>
          <a:bodyPr lIns="0" tIns="0" rIns="0" bIns="0">
            <a:spAutoFit/>
          </a:bodyPr>
          <a:lstStyle/>
          <a:p>
            <a:r>
              <a:rPr lang="en-US" sz="1200">
                <a:solidFill>
                  <a:srgbClr val="000000"/>
                </a:solidFill>
              </a:rPr>
              <a:t>High-income countries</a:t>
            </a:r>
            <a:endParaRPr lang="en-US"/>
          </a:p>
        </p:txBody>
      </p:sp>
      <p:sp>
        <p:nvSpPr>
          <p:cNvPr id="207929" name="Rectangle 129"/>
          <p:cNvSpPr>
            <a:spLocks noChangeArrowheads="1"/>
          </p:cNvSpPr>
          <p:nvPr/>
        </p:nvSpPr>
        <p:spPr bwMode="auto">
          <a:xfrm>
            <a:off x="2563739" y="5207100"/>
            <a:ext cx="2168525" cy="184666"/>
          </a:xfrm>
          <a:prstGeom prst="rect">
            <a:avLst/>
          </a:prstGeom>
          <a:noFill/>
          <a:ln w="9525">
            <a:noFill/>
            <a:miter lim="800000"/>
            <a:headEnd/>
            <a:tailEnd/>
          </a:ln>
        </p:spPr>
        <p:txBody>
          <a:bodyPr lIns="0" tIns="0" rIns="0" bIns="0">
            <a:spAutoFit/>
          </a:bodyPr>
          <a:lstStyle/>
          <a:p>
            <a:r>
              <a:rPr lang="en-US" sz="1200">
                <a:solidFill>
                  <a:srgbClr val="000000"/>
                </a:solidFill>
              </a:rPr>
              <a:t>Upper middle-income</a:t>
            </a:r>
            <a:endParaRPr lang="en-US"/>
          </a:p>
        </p:txBody>
      </p:sp>
      <p:sp>
        <p:nvSpPr>
          <p:cNvPr id="207930" name="Rectangle 130"/>
          <p:cNvSpPr>
            <a:spLocks noChangeArrowheads="1"/>
          </p:cNvSpPr>
          <p:nvPr/>
        </p:nvSpPr>
        <p:spPr bwMode="auto">
          <a:xfrm>
            <a:off x="4565578" y="5216625"/>
            <a:ext cx="2181225" cy="184666"/>
          </a:xfrm>
          <a:prstGeom prst="rect">
            <a:avLst/>
          </a:prstGeom>
          <a:noFill/>
          <a:ln w="9525">
            <a:noFill/>
            <a:miter lim="800000"/>
            <a:headEnd/>
            <a:tailEnd/>
          </a:ln>
        </p:spPr>
        <p:txBody>
          <a:bodyPr lIns="0" tIns="0" rIns="0" bIns="0">
            <a:spAutoFit/>
          </a:bodyPr>
          <a:lstStyle/>
          <a:p>
            <a:r>
              <a:rPr lang="en-US" sz="1200">
                <a:solidFill>
                  <a:srgbClr val="000000"/>
                </a:solidFill>
              </a:rPr>
              <a:t>Lower middle-income </a:t>
            </a:r>
            <a:endParaRPr lang="en-US"/>
          </a:p>
        </p:txBody>
      </p:sp>
      <p:sp>
        <p:nvSpPr>
          <p:cNvPr id="207931" name="Rectangle 131"/>
          <p:cNvSpPr>
            <a:spLocks noChangeArrowheads="1"/>
          </p:cNvSpPr>
          <p:nvPr/>
        </p:nvSpPr>
        <p:spPr bwMode="auto">
          <a:xfrm>
            <a:off x="6591228" y="5207100"/>
            <a:ext cx="2174875" cy="184666"/>
          </a:xfrm>
          <a:prstGeom prst="rect">
            <a:avLst/>
          </a:prstGeom>
          <a:noFill/>
          <a:ln w="9525">
            <a:noFill/>
            <a:miter lim="800000"/>
            <a:headEnd/>
            <a:tailEnd/>
          </a:ln>
        </p:spPr>
        <p:txBody>
          <a:bodyPr lIns="0" tIns="0" rIns="0" bIns="0">
            <a:spAutoFit/>
          </a:bodyPr>
          <a:lstStyle/>
          <a:p>
            <a:r>
              <a:rPr lang="en-US" sz="1200">
                <a:solidFill>
                  <a:srgbClr val="000000"/>
                </a:solidFill>
              </a:rPr>
              <a:t>Low-income countries</a:t>
            </a:r>
            <a:endParaRPr lang="en-US"/>
          </a:p>
        </p:txBody>
      </p:sp>
      <p:sp>
        <p:nvSpPr>
          <p:cNvPr id="207932" name="Text Box 132"/>
          <p:cNvSpPr txBox="1">
            <a:spLocks noChangeArrowheads="1"/>
          </p:cNvSpPr>
          <p:nvPr/>
        </p:nvSpPr>
        <p:spPr bwMode="auto">
          <a:xfrm>
            <a:off x="3197427" y="4696544"/>
            <a:ext cx="853703" cy="338554"/>
          </a:xfrm>
          <a:prstGeom prst="rect">
            <a:avLst/>
          </a:prstGeom>
          <a:noFill/>
          <a:ln w="9525">
            <a:noFill/>
            <a:miter lim="800000"/>
            <a:headEnd/>
            <a:tailEnd/>
          </a:ln>
        </p:spPr>
        <p:txBody>
          <a:bodyPr wrap="square">
            <a:spAutoFit/>
          </a:bodyPr>
          <a:lstStyle/>
          <a:p>
            <a:r>
              <a:rPr lang="en-GB" sz="1600" b="1" dirty="0">
                <a:solidFill>
                  <a:schemeClr val="bg1"/>
                </a:solidFill>
              </a:rPr>
              <a:t>1.9M</a:t>
            </a:r>
            <a:endParaRPr lang="en-US" sz="1600" b="1" dirty="0">
              <a:solidFill>
                <a:schemeClr val="bg1"/>
              </a:solidFill>
            </a:endParaRPr>
          </a:p>
        </p:txBody>
      </p:sp>
      <p:sp>
        <p:nvSpPr>
          <p:cNvPr id="207933" name="Text Box 133"/>
          <p:cNvSpPr txBox="1">
            <a:spLocks noChangeArrowheads="1"/>
          </p:cNvSpPr>
          <p:nvPr/>
        </p:nvSpPr>
        <p:spPr bwMode="auto">
          <a:xfrm>
            <a:off x="5213649" y="4149825"/>
            <a:ext cx="936104" cy="330200"/>
          </a:xfrm>
          <a:prstGeom prst="rect">
            <a:avLst/>
          </a:prstGeom>
          <a:noFill/>
          <a:ln w="9525">
            <a:noFill/>
            <a:miter lim="800000"/>
            <a:headEnd/>
            <a:tailEnd/>
          </a:ln>
        </p:spPr>
        <p:txBody>
          <a:bodyPr wrap="none"/>
          <a:lstStyle/>
          <a:p>
            <a:r>
              <a:rPr lang="en-GB" sz="1600" b="1" dirty="0">
                <a:solidFill>
                  <a:schemeClr val="bg1"/>
                </a:solidFill>
              </a:rPr>
              <a:t>6.0M</a:t>
            </a:r>
            <a:endParaRPr lang="en-US" sz="1600" b="1" dirty="0">
              <a:solidFill>
                <a:schemeClr val="bg1"/>
              </a:solidFill>
            </a:endParaRPr>
          </a:p>
        </p:txBody>
      </p:sp>
      <p:sp>
        <p:nvSpPr>
          <p:cNvPr id="207934" name="Text Box 134"/>
          <p:cNvSpPr txBox="1">
            <a:spLocks noChangeArrowheads="1"/>
          </p:cNvSpPr>
          <p:nvPr/>
        </p:nvSpPr>
        <p:spPr bwMode="auto">
          <a:xfrm>
            <a:off x="7085856" y="2752330"/>
            <a:ext cx="864096" cy="330200"/>
          </a:xfrm>
          <a:prstGeom prst="rect">
            <a:avLst/>
          </a:prstGeom>
          <a:noFill/>
          <a:ln w="9525">
            <a:noFill/>
            <a:miter lim="800000"/>
            <a:headEnd/>
            <a:tailEnd/>
          </a:ln>
        </p:spPr>
        <p:txBody>
          <a:bodyPr wrap="none"/>
          <a:lstStyle/>
          <a:p>
            <a:r>
              <a:rPr lang="en-GB" sz="1600" b="1" dirty="0">
                <a:solidFill>
                  <a:schemeClr val="bg1"/>
                </a:solidFill>
              </a:rPr>
              <a:t>6.1M</a:t>
            </a:r>
            <a:endParaRPr lang="en-US" sz="1600" b="1" dirty="0">
              <a:solidFill>
                <a:schemeClr val="bg1"/>
              </a:solidFill>
            </a:endParaRPr>
          </a:p>
        </p:txBody>
      </p:sp>
      <p:sp>
        <p:nvSpPr>
          <p:cNvPr id="207935" name="Text Box 138"/>
          <p:cNvSpPr txBox="1">
            <a:spLocks noChangeArrowheads="1"/>
          </p:cNvSpPr>
          <p:nvPr/>
        </p:nvSpPr>
        <p:spPr bwMode="auto">
          <a:xfrm>
            <a:off x="1060378" y="4787999"/>
            <a:ext cx="1231900" cy="338554"/>
          </a:xfrm>
          <a:prstGeom prst="rect">
            <a:avLst/>
          </a:prstGeom>
          <a:noFill/>
          <a:ln w="9525">
            <a:noFill/>
            <a:miter lim="800000"/>
            <a:headEnd/>
            <a:tailEnd/>
          </a:ln>
        </p:spPr>
        <p:txBody>
          <a:bodyPr>
            <a:spAutoFit/>
          </a:bodyPr>
          <a:lstStyle/>
          <a:p>
            <a:r>
              <a:rPr lang="en-GB" sz="1600" b="1">
                <a:solidFill>
                  <a:schemeClr val="bg1"/>
                </a:solidFill>
              </a:rPr>
              <a:t>1.9M</a:t>
            </a:r>
            <a:endParaRPr lang="en-US" sz="1600" b="1">
              <a:solidFill>
                <a:schemeClr val="bg1"/>
              </a:solidFill>
            </a:endParaRPr>
          </a:p>
        </p:txBody>
      </p:sp>
      <p:pic>
        <p:nvPicPr>
          <p:cNvPr id="207936" name="Picture 144" descr="GBD"/>
          <p:cNvPicPr>
            <a:picLocks noChangeAspect="1" noChangeArrowheads="1"/>
          </p:cNvPicPr>
          <p:nvPr/>
        </p:nvPicPr>
        <p:blipFill>
          <a:blip r:embed="rId3" cstate="print"/>
          <a:srcRect/>
          <a:stretch>
            <a:fillRect/>
          </a:stretch>
        </p:blipFill>
        <p:spPr bwMode="auto">
          <a:xfrm rot="16200000">
            <a:off x="7315020" y="5438508"/>
            <a:ext cx="367281" cy="2108904"/>
          </a:xfrm>
          <a:prstGeom prst="rect">
            <a:avLst/>
          </a:prstGeom>
          <a:noFill/>
          <a:ln w="9525">
            <a:noFill/>
            <a:miter lim="800000"/>
            <a:headEnd/>
            <a:tailEnd/>
          </a:ln>
        </p:spPr>
      </p:pic>
      <p:sp>
        <p:nvSpPr>
          <p:cNvPr id="207940" name="Rectangle 68"/>
          <p:cNvSpPr>
            <a:spLocks noChangeArrowheads="1"/>
          </p:cNvSpPr>
          <p:nvPr/>
        </p:nvSpPr>
        <p:spPr bwMode="auto">
          <a:xfrm>
            <a:off x="0" y="260648"/>
            <a:ext cx="8964488" cy="477054"/>
          </a:xfrm>
          <a:prstGeom prst="rect">
            <a:avLst/>
          </a:prstGeom>
          <a:noFill/>
          <a:ln w="9525">
            <a:noFill/>
            <a:miter lim="800000"/>
            <a:headEnd/>
            <a:tailEnd/>
          </a:ln>
          <a:effectLst/>
        </p:spPr>
        <p:txBody>
          <a:bodyPr wrap="square">
            <a:spAutoFit/>
          </a:bodyPr>
          <a:lstStyle/>
          <a:p>
            <a:pPr algn="ctr"/>
            <a:r>
              <a:rPr lang="en-US" sz="2500" b="1" dirty="0" smtClean="0">
                <a:solidFill>
                  <a:srgbClr val="000099"/>
                </a:solidFill>
                <a:latin typeface="Calibri" pitchFamily="34" charset="0"/>
              </a:rPr>
              <a:t>Large toll of premature NCD deaths in all regions, including LMICs</a:t>
            </a:r>
            <a:endParaRPr lang="en-US" sz="2500" b="1" dirty="0">
              <a:solidFill>
                <a:srgbClr val="000099"/>
              </a:solidFill>
              <a:latin typeface="Calibri" pitchFamily="34" charset="0"/>
            </a:endParaRPr>
          </a:p>
        </p:txBody>
      </p:sp>
      <p:sp>
        <p:nvSpPr>
          <p:cNvPr id="70" name="Rectangle 69"/>
          <p:cNvSpPr/>
          <p:nvPr/>
        </p:nvSpPr>
        <p:spPr>
          <a:xfrm>
            <a:off x="2411760" y="1844824"/>
            <a:ext cx="4248472" cy="461665"/>
          </a:xfrm>
          <a:prstGeom prst="rect">
            <a:avLst/>
          </a:prstGeom>
        </p:spPr>
        <p:txBody>
          <a:bodyPr wrap="square">
            <a:spAutoFit/>
          </a:bodyPr>
          <a:lstStyle/>
          <a:p>
            <a:r>
              <a:rPr lang="en-US" b="1" dirty="0" smtClean="0">
                <a:solidFill>
                  <a:srgbClr val="FF0000"/>
                </a:solidFill>
              </a:rPr>
              <a:t>premature deaths &lt;70 yrs</a:t>
            </a:r>
            <a:endParaRPr lang="fr-CH" dirty="0">
              <a:solidFill>
                <a:srgbClr val="FF0000"/>
              </a:solidFill>
            </a:endParaRPr>
          </a:p>
        </p:txBody>
      </p:sp>
      <p:cxnSp>
        <p:nvCxnSpPr>
          <p:cNvPr id="72" name="Connecteur droit avec flèche 71"/>
          <p:cNvCxnSpPr/>
          <p:nvPr/>
        </p:nvCxnSpPr>
        <p:spPr>
          <a:xfrm>
            <a:off x="6300192" y="2204864"/>
            <a:ext cx="353616" cy="5474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ounded Rectangle 9"/>
          <p:cNvPicPr>
            <a:picLocks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483768" y="1484784"/>
            <a:ext cx="3959225" cy="131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17"/>
          <p:cNvSpPr txBox="1">
            <a:spLocks noChangeArrowheads="1"/>
          </p:cNvSpPr>
          <p:nvPr/>
        </p:nvSpPr>
        <p:spPr bwMode="auto">
          <a:xfrm>
            <a:off x="2853655" y="1629246"/>
            <a:ext cx="3378200"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US" b="1" dirty="0">
                <a:solidFill>
                  <a:srgbClr val="1255A4"/>
                </a:solidFill>
                <a:ea typeface="MS PGothic" pitchFamily="34" charset="-128"/>
              </a:rPr>
              <a:t>Ongoing situation</a:t>
            </a:r>
          </a:p>
        </p:txBody>
      </p:sp>
      <p:pic>
        <p:nvPicPr>
          <p:cNvPr id="6" name="Rounded Rectangle 10"/>
          <p:cNvPicPr>
            <a:picLocks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483768" y="2711921"/>
            <a:ext cx="3959225" cy="1316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9"/>
          <p:cNvSpPr txBox="1">
            <a:spLocks noChangeArrowheads="1"/>
          </p:cNvSpPr>
          <p:nvPr/>
        </p:nvSpPr>
        <p:spPr bwMode="auto">
          <a:xfrm>
            <a:off x="3239418" y="2800821"/>
            <a:ext cx="2549525"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US" b="1" dirty="0" smtClean="0">
                <a:solidFill>
                  <a:srgbClr val="1255A4"/>
                </a:solidFill>
                <a:ea typeface="MS PGothic" pitchFamily="34" charset="-128"/>
              </a:rPr>
              <a:t>Opportunities (what works)</a:t>
            </a:r>
            <a:endParaRPr lang="en-US" b="1" dirty="0">
              <a:solidFill>
                <a:srgbClr val="1255A4"/>
              </a:solidFill>
              <a:ea typeface="MS PGothic" pitchFamily="34" charset="-128"/>
            </a:endParaRPr>
          </a:p>
        </p:txBody>
      </p:sp>
      <p:pic>
        <p:nvPicPr>
          <p:cNvPr id="8" name="Rounded Rectangle 11"/>
          <p:cNvPicPr>
            <a:picLocks noChangeArrowheads="1"/>
          </p:cNvPicPr>
          <p:nvPr/>
        </p:nvPicPr>
        <p:blipFill>
          <a:blip r:embed="rId4" cstate="print">
            <a:extLst>
              <a:ext uri="{28A0092B-C50C-407E-A947-70E740481C1C}">
                <a14:useLocalDpi xmlns="" xmlns:a14="http://schemas.microsoft.com/office/drawing/2010/main"/>
              </a:ext>
            </a:extLst>
          </a:blip>
          <a:srcRect/>
          <a:stretch>
            <a:fillRect/>
          </a:stretch>
        </p:blipFill>
        <p:spPr bwMode="auto">
          <a:xfrm>
            <a:off x="2483768" y="3939059"/>
            <a:ext cx="3959225" cy="131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Box 21"/>
          <p:cNvSpPr txBox="1">
            <a:spLocks noChangeArrowheads="1"/>
          </p:cNvSpPr>
          <p:nvPr/>
        </p:nvSpPr>
        <p:spPr bwMode="auto">
          <a:xfrm>
            <a:off x="2747293" y="4069234"/>
            <a:ext cx="3433762" cy="100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US" b="1" dirty="0" smtClean="0">
                <a:solidFill>
                  <a:srgbClr val="1255A4"/>
                </a:solidFill>
                <a:ea typeface="MS PGothic" pitchFamily="34" charset="-128"/>
              </a:rPr>
              <a:t>Selected recommendations (prioritization)</a:t>
            </a:r>
            <a:endParaRPr lang="en-US" b="1" dirty="0">
              <a:solidFill>
                <a:srgbClr val="1255A4"/>
              </a:solidFill>
              <a:ea typeface="MS PGothic" pitchFamily="34" charset="-128"/>
            </a:endParaRPr>
          </a:p>
        </p:txBody>
      </p:sp>
      <p:pic>
        <p:nvPicPr>
          <p:cNvPr id="10" name="Rounded Rectangle 9"/>
          <p:cNvPicPr>
            <a:picLocks noChangeArrowheads="1"/>
          </p:cNvPicPr>
          <p:nvPr/>
        </p:nvPicPr>
        <p:blipFill>
          <a:blip r:embed="rId2" cstate="print">
            <a:extLst>
              <a:ext uri="{28A0092B-C50C-407E-A947-70E740481C1C}">
                <a14:useLocalDpi xmlns="" xmlns:a14="http://schemas.microsoft.com/office/drawing/2010/main"/>
              </a:ext>
            </a:extLst>
          </a:blip>
          <a:srcRect/>
          <a:stretch>
            <a:fillRect/>
          </a:stretch>
        </p:blipFill>
        <p:spPr bwMode="auto">
          <a:xfrm>
            <a:off x="2483768" y="5164609"/>
            <a:ext cx="3959225" cy="131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25"/>
          <p:cNvSpPr txBox="1">
            <a:spLocks noChangeArrowheads="1"/>
          </p:cNvSpPr>
          <p:nvPr/>
        </p:nvSpPr>
        <p:spPr bwMode="auto">
          <a:xfrm>
            <a:off x="2979068" y="5232871"/>
            <a:ext cx="2973387"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rgbClr val="000066"/>
                </a:solidFill>
                <a:latin typeface="Arial" charset="0"/>
                <a:cs typeface="Arial" charset="0"/>
              </a:defRPr>
            </a:lvl1pPr>
            <a:lvl2pPr marL="742950" indent="-285750" eaLnBrk="0" hangingPunct="0">
              <a:defRPr sz="2400">
                <a:solidFill>
                  <a:srgbClr val="000066"/>
                </a:solidFill>
                <a:latin typeface="Arial" charset="0"/>
                <a:cs typeface="Arial" charset="0"/>
              </a:defRPr>
            </a:lvl2pPr>
            <a:lvl3pPr marL="1143000" indent="-228600" eaLnBrk="0" hangingPunct="0">
              <a:defRPr sz="2400">
                <a:solidFill>
                  <a:srgbClr val="000066"/>
                </a:solidFill>
                <a:latin typeface="Arial" charset="0"/>
                <a:cs typeface="Arial" charset="0"/>
              </a:defRPr>
            </a:lvl3pPr>
            <a:lvl4pPr marL="1600200" indent="-228600" eaLnBrk="0" hangingPunct="0">
              <a:defRPr sz="2400">
                <a:solidFill>
                  <a:srgbClr val="000066"/>
                </a:solidFill>
                <a:latin typeface="Arial" charset="0"/>
                <a:cs typeface="Arial" charset="0"/>
              </a:defRPr>
            </a:lvl4pPr>
            <a:lvl5pPr marL="2057400" indent="-228600" eaLnBrk="0" hangingPunct="0">
              <a:defRPr sz="2400">
                <a:solidFill>
                  <a:srgbClr val="000066"/>
                </a:solidFill>
                <a:latin typeface="Arial" charset="0"/>
                <a:cs typeface="Arial" charset="0"/>
              </a:defRPr>
            </a:lvl5pPr>
            <a:lvl6pPr marL="2514600" indent="-228600" eaLnBrk="0" fontAlgn="base" hangingPunct="0">
              <a:spcBef>
                <a:spcPct val="0"/>
              </a:spcBef>
              <a:spcAft>
                <a:spcPct val="0"/>
              </a:spcAft>
              <a:defRPr sz="2400">
                <a:solidFill>
                  <a:srgbClr val="000066"/>
                </a:solidFill>
                <a:latin typeface="Arial" charset="0"/>
                <a:cs typeface="Arial" charset="0"/>
              </a:defRPr>
            </a:lvl6pPr>
            <a:lvl7pPr marL="2971800" indent="-228600" eaLnBrk="0" fontAlgn="base" hangingPunct="0">
              <a:spcBef>
                <a:spcPct val="0"/>
              </a:spcBef>
              <a:spcAft>
                <a:spcPct val="0"/>
              </a:spcAft>
              <a:defRPr sz="2400">
                <a:solidFill>
                  <a:srgbClr val="000066"/>
                </a:solidFill>
                <a:latin typeface="Arial" charset="0"/>
                <a:cs typeface="Arial" charset="0"/>
              </a:defRPr>
            </a:lvl7pPr>
            <a:lvl8pPr marL="3429000" indent="-228600" eaLnBrk="0" fontAlgn="base" hangingPunct="0">
              <a:spcBef>
                <a:spcPct val="0"/>
              </a:spcBef>
              <a:spcAft>
                <a:spcPct val="0"/>
              </a:spcAft>
              <a:defRPr sz="2400">
                <a:solidFill>
                  <a:srgbClr val="000066"/>
                </a:solidFill>
                <a:latin typeface="Arial" charset="0"/>
                <a:cs typeface="Arial" charset="0"/>
              </a:defRPr>
            </a:lvl8pPr>
            <a:lvl9pPr marL="3886200" indent="-228600" eaLnBrk="0" fontAlgn="base" hangingPunct="0">
              <a:spcBef>
                <a:spcPct val="0"/>
              </a:spcBef>
              <a:spcAft>
                <a:spcPct val="0"/>
              </a:spcAft>
              <a:defRPr sz="2400">
                <a:solidFill>
                  <a:srgbClr val="000066"/>
                </a:solidFill>
                <a:latin typeface="Arial" charset="0"/>
                <a:cs typeface="Arial" charset="0"/>
              </a:defRPr>
            </a:lvl9pPr>
          </a:lstStyle>
          <a:p>
            <a:pPr algn="ctr" eaLnBrk="1" hangingPunct="1"/>
            <a:r>
              <a:rPr lang="en-US" b="1" dirty="0">
                <a:solidFill>
                  <a:srgbClr val="1255A4"/>
                </a:solidFill>
                <a:ea typeface="MS PGothic" pitchFamily="34" charset="-128"/>
              </a:rPr>
              <a:t>Operationalization</a:t>
            </a:r>
          </a:p>
        </p:txBody>
      </p:sp>
      <p:sp>
        <p:nvSpPr>
          <p:cNvPr id="15" name="ZoneTexte 14"/>
          <p:cNvSpPr txBox="1"/>
          <p:nvPr/>
        </p:nvSpPr>
        <p:spPr>
          <a:xfrm>
            <a:off x="197320" y="260648"/>
            <a:ext cx="8767167" cy="830997"/>
          </a:xfrm>
          <a:prstGeom prst="rect">
            <a:avLst/>
          </a:prstGeom>
          <a:noFill/>
        </p:spPr>
        <p:txBody>
          <a:bodyPr wrap="square" rtlCol="0">
            <a:spAutoFit/>
          </a:bodyPr>
          <a:lstStyle/>
          <a:p>
            <a:pPr algn="ctr"/>
            <a:r>
              <a:rPr lang="en-US" b="1" dirty="0" smtClean="0">
                <a:solidFill>
                  <a:srgbClr val="000099"/>
                </a:solidFill>
              </a:rPr>
              <a:t>Portraying the epidemiological situation is a necessary step to inform NCD prevention and control programs</a:t>
            </a:r>
            <a:endParaRPr lang="en-US" b="1" dirty="0">
              <a:solidFill>
                <a:srgbClr val="00009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idx="4294967295"/>
          </p:nvPr>
        </p:nvSpPr>
        <p:spPr>
          <a:xfrm>
            <a:off x="179512" y="44624"/>
            <a:ext cx="8784976" cy="1440160"/>
          </a:xfrm>
        </p:spPr>
        <p:txBody>
          <a:bodyPr/>
          <a:lstStyle/>
          <a:p>
            <a:r>
              <a:rPr lang="en-GB" sz="2400" b="1" dirty="0" smtClean="0">
                <a:solidFill>
                  <a:schemeClr val="accent2"/>
                </a:solidFill>
                <a:latin typeface="Calibri" pitchFamily="34" charset="0"/>
              </a:rPr>
              <a:t>Estimates of GBD are useful to inform on potential health gains. </a:t>
            </a:r>
            <a:br>
              <a:rPr lang="en-GB" sz="2400" b="1" dirty="0" smtClean="0">
                <a:solidFill>
                  <a:schemeClr val="accent2"/>
                </a:solidFill>
                <a:latin typeface="Calibri" pitchFamily="34" charset="0"/>
              </a:rPr>
            </a:br>
            <a:r>
              <a:rPr lang="en-GB" sz="2400" b="1" dirty="0" smtClean="0">
                <a:solidFill>
                  <a:schemeClr val="accent2"/>
                </a:solidFill>
                <a:latin typeface="Calibri" pitchFamily="34" charset="0"/>
              </a:rPr>
              <a:t> The </a:t>
            </a:r>
            <a:r>
              <a:rPr lang="en-GB" sz="2400" b="1" dirty="0">
                <a:solidFill>
                  <a:schemeClr val="accent2"/>
                </a:solidFill>
                <a:latin typeface="Calibri" pitchFamily="34" charset="0"/>
              </a:rPr>
              <a:t>transition from traditional to modern risks </a:t>
            </a:r>
            <a:r>
              <a:rPr lang="en-GB" sz="2400" b="1" dirty="0" smtClean="0">
                <a:solidFill>
                  <a:schemeClr val="accent2"/>
                </a:solidFill>
                <a:latin typeface="Calibri" pitchFamily="34" charset="0"/>
              </a:rPr>
              <a:t>will largely depends on the public health policies response implemented by countries</a:t>
            </a:r>
            <a:endParaRPr lang="en-GB" sz="2400" dirty="0">
              <a:solidFill>
                <a:schemeClr val="tx1"/>
              </a:solidFill>
              <a:latin typeface="Calibri" pitchFamily="34" charset="0"/>
            </a:endParaRPr>
          </a:p>
        </p:txBody>
      </p:sp>
      <p:pic>
        <p:nvPicPr>
          <p:cNvPr id="644099" name="Picture 3"/>
          <p:cNvPicPr>
            <a:picLocks noChangeAspect="1" noChangeArrowheads="1"/>
          </p:cNvPicPr>
          <p:nvPr/>
        </p:nvPicPr>
        <p:blipFill>
          <a:blip r:embed="rId2" cstate="print"/>
          <a:srcRect/>
          <a:stretch>
            <a:fillRect/>
          </a:stretch>
        </p:blipFill>
        <p:spPr bwMode="auto">
          <a:xfrm>
            <a:off x="827584" y="1772816"/>
            <a:ext cx="7416800" cy="4602162"/>
          </a:xfrm>
          <a:prstGeom prst="rect">
            <a:avLst/>
          </a:prstGeom>
          <a:noFill/>
          <a:ln w="9525">
            <a:noFill/>
            <a:miter lim="800000"/>
            <a:headEnd/>
            <a:tailEnd/>
          </a:ln>
          <a:effectLst/>
        </p:spPr>
      </p:pic>
      <p:sp>
        <p:nvSpPr>
          <p:cNvPr id="644100" name="Text Box 4"/>
          <p:cNvSpPr txBox="1">
            <a:spLocks noChangeArrowheads="1"/>
          </p:cNvSpPr>
          <p:nvPr/>
        </p:nvSpPr>
        <p:spPr bwMode="auto">
          <a:xfrm>
            <a:off x="468313" y="6394450"/>
            <a:ext cx="8229600" cy="274638"/>
          </a:xfrm>
          <a:prstGeom prst="rect">
            <a:avLst/>
          </a:prstGeom>
          <a:noFill/>
          <a:ln w="9525">
            <a:noFill/>
            <a:miter lim="800000"/>
            <a:headEnd/>
            <a:tailEnd/>
          </a:ln>
          <a:effectLst/>
        </p:spPr>
        <p:txBody>
          <a:bodyPr>
            <a:spAutoFit/>
          </a:bodyPr>
          <a:lstStyle/>
          <a:p>
            <a:r>
              <a:rPr lang="en-GB" sz="1200"/>
              <a:t>Global health risks: mortality and burden of disease attributable to selected major risks. WHO 2009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91264" cy="490066"/>
          </a:xfrm>
        </p:spPr>
        <p:txBody>
          <a:bodyPr/>
          <a:lstStyle/>
          <a:p>
            <a:pPr eaLnBrk="1" hangingPunct="1"/>
            <a:r>
              <a:rPr lang="en-GB" sz="2600" b="1" dirty="0" smtClean="0">
                <a:solidFill>
                  <a:schemeClr val="accent2"/>
                </a:solidFill>
                <a:latin typeface="Calibri" pitchFamily="34" charset="0"/>
              </a:rPr>
              <a:t>Conclusions</a:t>
            </a:r>
          </a:p>
        </p:txBody>
      </p:sp>
      <p:sp>
        <p:nvSpPr>
          <p:cNvPr id="128003" name="Rectangle 3"/>
          <p:cNvSpPr>
            <a:spLocks noGrp="1" noChangeArrowheads="1"/>
          </p:cNvSpPr>
          <p:nvPr>
            <p:ph type="body" idx="1"/>
          </p:nvPr>
        </p:nvSpPr>
        <p:spPr>
          <a:xfrm>
            <a:off x="143321" y="908720"/>
            <a:ext cx="8821167" cy="5543822"/>
          </a:xfrm>
        </p:spPr>
        <p:txBody>
          <a:bodyPr/>
          <a:lstStyle/>
          <a:p>
            <a:pPr eaLnBrk="1" hangingPunct="1">
              <a:spcBef>
                <a:spcPts val="300"/>
              </a:spcBef>
            </a:pPr>
            <a:r>
              <a:rPr lang="en-GB" sz="2100" dirty="0" smtClean="0">
                <a:latin typeface="Calibri" pitchFamily="34" charset="0"/>
              </a:rPr>
              <a:t>GBD is an innovative method to assess the burden of disease worldwide in a comprehensive, comparable and consistent manner</a:t>
            </a:r>
          </a:p>
          <a:p>
            <a:pPr eaLnBrk="1" hangingPunct="1">
              <a:spcBef>
                <a:spcPts val="300"/>
              </a:spcBef>
            </a:pPr>
            <a:r>
              <a:rPr lang="en-US" sz="2100" dirty="0" smtClean="0">
                <a:latin typeface="Calibri" pitchFamily="34" charset="0"/>
              </a:rPr>
              <a:t>As life expectancy rises, mortality rates are not sufficiently informative, particularly for NCDs: </a:t>
            </a:r>
            <a:r>
              <a:rPr lang="en-GB" sz="2100" dirty="0" smtClean="0">
                <a:latin typeface="Calibri" pitchFamily="34" charset="0"/>
              </a:rPr>
              <a:t>need to include non-fatal health outcomes in policy debates (DALYs)</a:t>
            </a:r>
          </a:p>
          <a:p>
            <a:pPr eaLnBrk="1" hangingPunct="1">
              <a:spcBef>
                <a:spcPts val="300"/>
              </a:spcBef>
            </a:pPr>
            <a:r>
              <a:rPr lang="en-GB" sz="2100" dirty="0" smtClean="0">
                <a:latin typeface="Calibri" pitchFamily="34" charset="0"/>
              </a:rPr>
              <a:t>DALY is a single metric integrating mortality &amp; morbidity allowing direct comparison of global BOD (priority areas, cost-effective interventions, etc)</a:t>
            </a:r>
          </a:p>
          <a:p>
            <a:pPr eaLnBrk="1" hangingPunct="1">
              <a:spcBef>
                <a:spcPts val="300"/>
              </a:spcBef>
            </a:pPr>
            <a:r>
              <a:rPr lang="en-GB" sz="2100" dirty="0" smtClean="0">
                <a:latin typeface="Calibri" pitchFamily="34" charset="0"/>
              </a:rPr>
              <a:t>Several challenges: lack of data in several regions, assumptions (DALYs) </a:t>
            </a:r>
          </a:p>
          <a:p>
            <a:pPr eaLnBrk="1" hangingPunct="1">
              <a:spcBef>
                <a:spcPts val="300"/>
              </a:spcBef>
            </a:pPr>
            <a:r>
              <a:rPr lang="en-GB" sz="2100" dirty="0" smtClean="0">
                <a:latin typeface="Calibri" pitchFamily="34" charset="0"/>
              </a:rPr>
              <a:t>Continuous attempt to improve methods/results (</a:t>
            </a:r>
            <a:r>
              <a:rPr lang="en-GB" sz="2100" dirty="0" err="1" smtClean="0">
                <a:latin typeface="Calibri" pitchFamily="34" charset="0"/>
              </a:rPr>
              <a:t>eg</a:t>
            </a:r>
            <a:r>
              <a:rPr lang="en-GB" sz="2100" dirty="0" smtClean="0">
                <a:latin typeface="Calibri" pitchFamily="34" charset="0"/>
              </a:rPr>
              <a:t> updates in 2004/2010)</a:t>
            </a:r>
          </a:p>
          <a:p>
            <a:pPr eaLnBrk="1" hangingPunct="1">
              <a:spcBef>
                <a:spcPts val="300"/>
              </a:spcBef>
            </a:pPr>
            <a:r>
              <a:rPr lang="en-GB" sz="2100" dirty="0" smtClean="0">
                <a:latin typeface="Calibri" pitchFamily="34" charset="0"/>
              </a:rPr>
              <a:t>Emphasis on both diseases (“risk factors of yesterday”) </a:t>
            </a:r>
            <a:r>
              <a:rPr lang="en-GB" sz="2100" u="sng" dirty="0" smtClean="0">
                <a:latin typeface="Calibri" pitchFamily="34" charset="0"/>
              </a:rPr>
              <a:t>and</a:t>
            </a:r>
            <a:r>
              <a:rPr lang="en-GB" sz="2100" dirty="0" smtClean="0">
                <a:latin typeface="Calibri" pitchFamily="34" charset="0"/>
              </a:rPr>
              <a:t> risk factors (“disease of tomorrow”) to guide policy and interventions</a:t>
            </a:r>
          </a:p>
          <a:p>
            <a:pPr eaLnBrk="1" hangingPunct="1">
              <a:spcBef>
                <a:spcPts val="300"/>
              </a:spcBef>
            </a:pPr>
            <a:r>
              <a:rPr lang="en-GB" sz="2100" dirty="0" smtClean="0">
                <a:latin typeface="Calibri" pitchFamily="34" charset="0"/>
              </a:rPr>
              <a:t>GBD helped put NCDs on agenda as NCDs rank high in all regions and NCD can be prevented</a:t>
            </a:r>
          </a:p>
          <a:p>
            <a:pPr eaLnBrk="1" hangingPunct="1">
              <a:spcBef>
                <a:spcPts val="300"/>
              </a:spcBef>
            </a:pPr>
            <a:r>
              <a:rPr lang="en-GB" sz="2100" dirty="0" smtClean="0">
                <a:latin typeface="Calibri" pitchFamily="34" charset="0"/>
              </a:rPr>
              <a:t>Implications for NCD (global NCD agenda) described in lecture on prevention of NCDs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188913"/>
            <a:ext cx="8656638" cy="935831"/>
          </a:xfrm>
        </p:spPr>
        <p:txBody>
          <a:bodyPr/>
          <a:lstStyle/>
          <a:p>
            <a:pPr eaLnBrk="1" hangingPunct="1"/>
            <a:r>
              <a:rPr lang="en-US" sz="2400" b="1" dirty="0" smtClean="0">
                <a:solidFill>
                  <a:srgbClr val="C00000"/>
                </a:solidFill>
                <a:latin typeface="Calibri" pitchFamily="34" charset="0"/>
              </a:rPr>
              <a:t>Changing socio-economic structures underlie changes in behaviors (epidemiological transition, nutrition transition) </a:t>
            </a:r>
          </a:p>
        </p:txBody>
      </p:sp>
      <p:sp>
        <p:nvSpPr>
          <p:cNvPr id="17411" name="Rectangle 3"/>
          <p:cNvSpPr>
            <a:spLocks noGrp="1" noChangeArrowheads="1"/>
          </p:cNvSpPr>
          <p:nvPr>
            <p:ph type="body" idx="1"/>
          </p:nvPr>
        </p:nvSpPr>
        <p:spPr>
          <a:xfrm>
            <a:off x="287016" y="1556792"/>
            <a:ext cx="8461448" cy="4464496"/>
          </a:xfrm>
        </p:spPr>
        <p:txBody>
          <a:bodyPr/>
          <a:lstStyle/>
          <a:p>
            <a:pPr eaLnBrk="1" hangingPunct="1"/>
            <a:r>
              <a:rPr lang="en-GB" sz="2200" b="1" dirty="0" smtClean="0">
                <a:latin typeface="Calibri" pitchFamily="34" charset="0"/>
              </a:rPr>
              <a:t>Shift from a preindustrial agrarian economy to industrialization</a:t>
            </a:r>
            <a:r>
              <a:rPr lang="en-GB" sz="2200" dirty="0" smtClean="0">
                <a:latin typeface="Calibri" pitchFamily="34" charset="0"/>
              </a:rPr>
              <a:t> </a:t>
            </a:r>
          </a:p>
          <a:p>
            <a:pPr lvl="1" eaLnBrk="1" hangingPunct="1">
              <a:spcBef>
                <a:spcPts val="0"/>
              </a:spcBef>
            </a:pPr>
            <a:r>
              <a:rPr lang="en-GB" sz="2000" dirty="0" smtClean="0">
                <a:latin typeface="Calibri" pitchFamily="34" charset="0"/>
              </a:rPr>
              <a:t>Less physical activity</a:t>
            </a:r>
          </a:p>
          <a:p>
            <a:pPr lvl="1" eaLnBrk="1" hangingPunct="1">
              <a:spcBef>
                <a:spcPts val="0"/>
              </a:spcBef>
            </a:pPr>
            <a:r>
              <a:rPr lang="en-GB" sz="2000" dirty="0" smtClean="0">
                <a:latin typeface="Calibri" pitchFamily="34" charset="0"/>
              </a:rPr>
              <a:t>Higher availability of cheap processed foods (fat, sugar)</a:t>
            </a:r>
          </a:p>
          <a:p>
            <a:pPr lvl="1" eaLnBrk="1" hangingPunct="1">
              <a:spcBef>
                <a:spcPts val="0"/>
              </a:spcBef>
            </a:pPr>
            <a:r>
              <a:rPr lang="en-GB" sz="2000" u="sng" dirty="0" smtClean="0">
                <a:latin typeface="Calibri" pitchFamily="34" charset="0"/>
              </a:rPr>
              <a:t>But also </a:t>
            </a:r>
            <a:r>
              <a:rPr lang="en-GB" sz="2000" dirty="0" smtClean="0">
                <a:latin typeface="Calibri" pitchFamily="34" charset="0"/>
              </a:rPr>
              <a:t>more varied foods available to all in modern societies</a:t>
            </a:r>
          </a:p>
          <a:p>
            <a:pPr eaLnBrk="1" hangingPunct="1">
              <a:spcBef>
                <a:spcPct val="100000"/>
              </a:spcBef>
            </a:pPr>
            <a:r>
              <a:rPr lang="en-GB" sz="2200" b="1" dirty="0" smtClean="0">
                <a:latin typeface="Calibri" pitchFamily="34" charset="0"/>
              </a:rPr>
              <a:t>Profound changes in household technology</a:t>
            </a:r>
            <a:r>
              <a:rPr lang="en-GB" sz="2200" dirty="0" smtClean="0">
                <a:latin typeface="Calibri" pitchFamily="34" charset="0"/>
              </a:rPr>
              <a:t>  (less PA)</a:t>
            </a:r>
          </a:p>
          <a:p>
            <a:pPr lvl="1" eaLnBrk="1" hangingPunct="1">
              <a:spcBef>
                <a:spcPts val="0"/>
              </a:spcBef>
            </a:pPr>
            <a:r>
              <a:rPr lang="en-GB" sz="2000" dirty="0" smtClean="0">
                <a:latin typeface="Calibri" pitchFamily="34" charset="0"/>
              </a:rPr>
              <a:t>Food availability: canning, refrigeration, freezing, radiation, packaging</a:t>
            </a:r>
          </a:p>
          <a:p>
            <a:pPr lvl="1" eaLnBrk="1" hangingPunct="1">
              <a:spcBef>
                <a:spcPts val="0"/>
              </a:spcBef>
            </a:pPr>
            <a:r>
              <a:rPr lang="en-GB" sz="2000" dirty="0" smtClean="0">
                <a:latin typeface="Calibri" pitchFamily="34" charset="0"/>
              </a:rPr>
              <a:t>Food preparation: fossil fuels, electricity, appliances (cooker, mixers)</a:t>
            </a:r>
          </a:p>
          <a:p>
            <a:pPr eaLnBrk="1" hangingPunct="1">
              <a:spcBef>
                <a:spcPct val="100000"/>
              </a:spcBef>
            </a:pPr>
            <a:r>
              <a:rPr lang="en-GB" sz="2200" b="1" dirty="0" smtClean="0">
                <a:latin typeface="Calibri" pitchFamily="34" charset="0"/>
              </a:rPr>
              <a:t>Shift in leisure activities</a:t>
            </a:r>
            <a:endParaRPr lang="en-GB" sz="2200" dirty="0" smtClean="0">
              <a:latin typeface="Calibri" pitchFamily="34" charset="0"/>
            </a:endParaRPr>
          </a:p>
          <a:p>
            <a:pPr lvl="1" eaLnBrk="1" hangingPunct="1">
              <a:spcBef>
                <a:spcPts val="0"/>
              </a:spcBef>
            </a:pPr>
            <a:r>
              <a:rPr lang="en-GB" sz="2000" dirty="0" smtClean="0">
                <a:latin typeface="Calibri" pitchFamily="34" charset="0"/>
              </a:rPr>
              <a:t>Time spent for viewing television leads to sedentary habits</a:t>
            </a:r>
          </a:p>
          <a:p>
            <a:pPr lvl="1" eaLnBrk="1" hangingPunct="1">
              <a:spcBef>
                <a:spcPts val="0"/>
              </a:spcBef>
            </a:pPr>
            <a:r>
              <a:rPr lang="en-GB" sz="2000" dirty="0" smtClean="0">
                <a:latin typeface="Calibri" pitchFamily="34" charset="0"/>
              </a:rPr>
              <a:t>Marketing of processed foods alters consumption patterns</a:t>
            </a:r>
          </a:p>
          <a:p>
            <a:pPr lvl="1" eaLnBrk="1" hangingPunct="1">
              <a:spcBef>
                <a:spcPts val="0"/>
              </a:spcBef>
            </a:pPr>
            <a:r>
              <a:rPr lang="en-GB" sz="2000" u="sng" dirty="0" smtClean="0">
                <a:latin typeface="Calibri" pitchFamily="34" charset="0"/>
              </a:rPr>
              <a:t>But also </a:t>
            </a:r>
            <a:r>
              <a:rPr lang="en-GB" sz="2000" dirty="0" smtClean="0">
                <a:latin typeface="Calibri" pitchFamily="34" charset="0"/>
              </a:rPr>
              <a:t>more time for leisure PA in modern societies</a:t>
            </a:r>
          </a:p>
          <a:p>
            <a:pPr eaLnBrk="1" hangingPunct="1">
              <a:buFontTx/>
              <a:buNone/>
            </a:pPr>
            <a:endParaRPr lang="en-GB" sz="2000" dirty="0" smtClean="0">
              <a:latin typeface="Calibri" pitchFamily="34" charset="0"/>
            </a:endParaRPr>
          </a:p>
        </p:txBody>
      </p:sp>
      <p:sp>
        <p:nvSpPr>
          <p:cNvPr id="17412" name="Text Box 4"/>
          <p:cNvSpPr txBox="1">
            <a:spLocks noChangeArrowheads="1"/>
          </p:cNvSpPr>
          <p:nvPr/>
        </p:nvSpPr>
        <p:spPr bwMode="auto">
          <a:xfrm>
            <a:off x="251520" y="6453336"/>
            <a:ext cx="7993063" cy="276999"/>
          </a:xfrm>
          <a:prstGeom prst="rect">
            <a:avLst/>
          </a:prstGeom>
          <a:noFill/>
          <a:ln w="9525">
            <a:noFill/>
            <a:miter lim="800000"/>
            <a:headEnd/>
            <a:tailEnd/>
          </a:ln>
        </p:spPr>
        <p:txBody>
          <a:bodyPr>
            <a:spAutoFit/>
          </a:bodyPr>
          <a:lstStyle/>
          <a:p>
            <a:r>
              <a:rPr lang="en-US" sz="1200" dirty="0" smtClean="0"/>
              <a:t>Adapted from </a:t>
            </a:r>
            <a:r>
              <a:rPr lang="en-US" sz="1200" dirty="0" err="1" smtClean="0"/>
              <a:t>Popkin</a:t>
            </a:r>
            <a:r>
              <a:rPr lang="en-US" sz="1200" dirty="0" smtClean="0"/>
              <a:t> </a:t>
            </a:r>
            <a:r>
              <a:rPr lang="en-US" sz="1200" dirty="0"/>
              <a:t>B. The nutrition transition and obesity in the developing world. </a:t>
            </a:r>
            <a:r>
              <a:rPr lang="en-US" sz="1200" dirty="0" err="1"/>
              <a:t>Nutr</a:t>
            </a:r>
            <a:r>
              <a:rPr lang="en-US" sz="1200" dirty="0"/>
              <a:t> J 1991;131:871-73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95536" y="116632"/>
            <a:ext cx="8569325" cy="864096"/>
          </a:xfrm>
        </p:spPr>
        <p:txBody>
          <a:bodyPr>
            <a:normAutofit fontScale="90000"/>
          </a:bodyPr>
          <a:lstStyle/>
          <a:p>
            <a:pPr eaLnBrk="1" hangingPunct="1"/>
            <a:r>
              <a:rPr lang="en-GB" sz="2600" b="1" dirty="0" smtClean="0">
                <a:solidFill>
                  <a:srgbClr val="000099"/>
                </a:solidFill>
                <a:latin typeface="Calibri" pitchFamily="34" charset="0"/>
              </a:rPr>
              <a:t>Bell shape of levels of BMI, SBP, and cholesterol according to a country’s development (GDP) </a:t>
            </a:r>
          </a:p>
        </p:txBody>
      </p:sp>
      <p:sp>
        <p:nvSpPr>
          <p:cNvPr id="27651" name="Text Box 5"/>
          <p:cNvSpPr txBox="1">
            <a:spLocks noChangeArrowheads="1"/>
          </p:cNvSpPr>
          <p:nvPr/>
        </p:nvSpPr>
        <p:spPr bwMode="auto">
          <a:xfrm>
            <a:off x="251520" y="6165304"/>
            <a:ext cx="8712968" cy="457200"/>
          </a:xfrm>
          <a:prstGeom prst="rect">
            <a:avLst/>
          </a:prstGeom>
          <a:noFill/>
          <a:ln w="9525">
            <a:noFill/>
            <a:miter lim="800000"/>
            <a:headEnd/>
            <a:tailEnd/>
          </a:ln>
        </p:spPr>
        <p:txBody>
          <a:bodyPr wrap="square">
            <a:spAutoFit/>
          </a:bodyPr>
          <a:lstStyle/>
          <a:p>
            <a:r>
              <a:rPr lang="en-GB" sz="1200" dirty="0"/>
              <a:t>Ezzati E et al. Rethinking the </a:t>
            </a:r>
            <a:r>
              <a:rPr lang="en-GB" sz="1200" dirty="0" smtClean="0"/>
              <a:t>‘‘diseases </a:t>
            </a:r>
            <a:r>
              <a:rPr lang="en-GB" sz="1200" dirty="0"/>
              <a:t>of </a:t>
            </a:r>
            <a:r>
              <a:rPr lang="en-GB" sz="1200" dirty="0" smtClean="0"/>
              <a:t>affluence</a:t>
            </a:r>
            <a:r>
              <a:rPr lang="en-GB" sz="1200" dirty="0"/>
              <a:t>’’ </a:t>
            </a:r>
            <a:r>
              <a:rPr lang="en-GB" sz="1200" dirty="0" smtClean="0"/>
              <a:t>paradigm</a:t>
            </a:r>
            <a:r>
              <a:rPr lang="en-GB" sz="1200" dirty="0"/>
              <a:t>: Global </a:t>
            </a:r>
            <a:r>
              <a:rPr lang="en-GB" sz="1200" dirty="0" smtClean="0"/>
              <a:t>patterns </a:t>
            </a:r>
            <a:r>
              <a:rPr lang="en-GB" sz="1200" dirty="0"/>
              <a:t>of </a:t>
            </a:r>
            <a:r>
              <a:rPr lang="en-GB" sz="1200" dirty="0" smtClean="0"/>
              <a:t>nutritional </a:t>
            </a:r>
            <a:r>
              <a:rPr lang="en-GB" sz="1200" dirty="0"/>
              <a:t>r</a:t>
            </a:r>
            <a:r>
              <a:rPr lang="en-GB" sz="1200" dirty="0" smtClean="0"/>
              <a:t>isks </a:t>
            </a:r>
            <a:r>
              <a:rPr lang="en-GB" sz="1200" dirty="0"/>
              <a:t>in </a:t>
            </a:r>
            <a:r>
              <a:rPr lang="en-GB" sz="1200" dirty="0" smtClean="0"/>
              <a:t>relation </a:t>
            </a:r>
            <a:r>
              <a:rPr lang="en-GB" sz="1200" dirty="0"/>
              <a:t>to </a:t>
            </a:r>
            <a:r>
              <a:rPr lang="en-GB" sz="1200" dirty="0" smtClean="0"/>
              <a:t>economic development</a:t>
            </a:r>
            <a:r>
              <a:rPr lang="en-GB" sz="1200" dirty="0"/>
              <a:t>. </a:t>
            </a:r>
            <a:r>
              <a:rPr lang="en-GB" sz="1200" dirty="0" err="1"/>
              <a:t>PLoS</a:t>
            </a:r>
            <a:r>
              <a:rPr lang="en-GB" sz="1200" dirty="0"/>
              <a:t> 2005;2;e133</a:t>
            </a:r>
          </a:p>
        </p:txBody>
      </p:sp>
      <p:pic>
        <p:nvPicPr>
          <p:cNvPr id="27652" name="Picture 7"/>
          <p:cNvPicPr>
            <a:picLocks noChangeAspect="1" noChangeArrowheads="1"/>
          </p:cNvPicPr>
          <p:nvPr/>
        </p:nvPicPr>
        <p:blipFill>
          <a:blip r:embed="rId3" cstate="print"/>
          <a:srcRect/>
          <a:stretch>
            <a:fillRect/>
          </a:stretch>
        </p:blipFill>
        <p:spPr bwMode="auto">
          <a:xfrm>
            <a:off x="179512" y="1970340"/>
            <a:ext cx="4345918" cy="3546892"/>
          </a:xfrm>
          <a:prstGeom prst="rect">
            <a:avLst/>
          </a:prstGeom>
          <a:noFill/>
          <a:ln w="9525">
            <a:noFill/>
            <a:miter lim="800000"/>
            <a:headEnd/>
            <a:tailEnd/>
          </a:ln>
        </p:spPr>
      </p:pic>
      <p:sp>
        <p:nvSpPr>
          <p:cNvPr id="27653" name="Rectangle 8"/>
          <p:cNvSpPr>
            <a:spLocks noChangeArrowheads="1"/>
          </p:cNvSpPr>
          <p:nvPr/>
        </p:nvSpPr>
        <p:spPr bwMode="auto">
          <a:xfrm>
            <a:off x="1403350" y="1393930"/>
            <a:ext cx="360363" cy="288925"/>
          </a:xfrm>
          <a:prstGeom prst="rect">
            <a:avLst/>
          </a:prstGeom>
          <a:solidFill>
            <a:schemeClr val="bg1"/>
          </a:solidFill>
          <a:ln w="9525">
            <a:noFill/>
            <a:miter lim="800000"/>
            <a:headEnd/>
            <a:tailEnd/>
          </a:ln>
        </p:spPr>
        <p:txBody>
          <a:bodyPr wrap="none" anchor="ctr"/>
          <a:lstStyle/>
          <a:p>
            <a:endParaRPr lang="fr-CH"/>
          </a:p>
        </p:txBody>
      </p:sp>
      <p:pic>
        <p:nvPicPr>
          <p:cNvPr id="74754" name="Picture 2"/>
          <p:cNvPicPr>
            <a:picLocks noChangeAspect="1" noChangeArrowheads="1"/>
          </p:cNvPicPr>
          <p:nvPr/>
        </p:nvPicPr>
        <p:blipFill>
          <a:blip r:embed="rId4" cstate="print"/>
          <a:srcRect/>
          <a:stretch>
            <a:fillRect/>
          </a:stretch>
        </p:blipFill>
        <p:spPr bwMode="auto">
          <a:xfrm>
            <a:off x="4716016" y="1898333"/>
            <a:ext cx="4320480" cy="3618899"/>
          </a:xfrm>
          <a:prstGeom prst="rect">
            <a:avLst/>
          </a:prstGeom>
          <a:noFill/>
          <a:ln w="9525">
            <a:noFill/>
            <a:miter lim="800000"/>
            <a:headEnd/>
            <a:tailEnd/>
          </a:ln>
        </p:spPr>
      </p:pic>
      <p:sp>
        <p:nvSpPr>
          <p:cNvPr id="8" name="ZoneTexte 7"/>
          <p:cNvSpPr txBox="1"/>
          <p:nvPr/>
        </p:nvSpPr>
        <p:spPr>
          <a:xfrm>
            <a:off x="1907704" y="1394277"/>
            <a:ext cx="763351" cy="369332"/>
          </a:xfrm>
          <a:prstGeom prst="rect">
            <a:avLst/>
          </a:prstGeom>
          <a:noFill/>
        </p:spPr>
        <p:txBody>
          <a:bodyPr wrap="none" rtlCol="0">
            <a:spAutoFit/>
          </a:bodyPr>
          <a:lstStyle/>
          <a:p>
            <a:r>
              <a:rPr lang="en-US" b="1" dirty="0" smtClean="0"/>
              <a:t>Males</a:t>
            </a:r>
            <a:endParaRPr lang="en-US" b="1" dirty="0"/>
          </a:p>
        </p:txBody>
      </p:sp>
      <p:sp>
        <p:nvSpPr>
          <p:cNvPr id="9" name="ZoneTexte 8"/>
          <p:cNvSpPr txBox="1"/>
          <p:nvPr/>
        </p:nvSpPr>
        <p:spPr>
          <a:xfrm>
            <a:off x="6228184" y="1340768"/>
            <a:ext cx="1656184" cy="461665"/>
          </a:xfrm>
          <a:prstGeom prst="rect">
            <a:avLst/>
          </a:prstGeom>
          <a:noFill/>
        </p:spPr>
        <p:txBody>
          <a:bodyPr wrap="square" rtlCol="0">
            <a:spAutoFit/>
          </a:bodyPr>
          <a:lstStyle/>
          <a:p>
            <a:r>
              <a:rPr lang="en-US" b="1" dirty="0" smtClean="0"/>
              <a:t>Females</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684213" y="404813"/>
            <a:ext cx="7772400" cy="685800"/>
          </a:xfrm>
        </p:spPr>
        <p:txBody>
          <a:bodyPr/>
          <a:lstStyle/>
          <a:p>
            <a:r>
              <a:rPr lang="en-US" sz="2600" b="1">
                <a:solidFill>
                  <a:schemeClr val="accent2"/>
                </a:solidFill>
                <a:latin typeface="Calibri" pitchFamily="34" charset="0"/>
              </a:rPr>
              <a:t>Main engines of the health transition</a:t>
            </a:r>
          </a:p>
        </p:txBody>
      </p:sp>
      <p:sp>
        <p:nvSpPr>
          <p:cNvPr id="619523" name="Rectangle 3"/>
          <p:cNvSpPr>
            <a:spLocks noGrp="1" noChangeArrowheads="1"/>
          </p:cNvSpPr>
          <p:nvPr>
            <p:ph type="body" idx="1"/>
          </p:nvPr>
        </p:nvSpPr>
        <p:spPr>
          <a:xfrm>
            <a:off x="251520" y="1484784"/>
            <a:ext cx="8640763" cy="4679950"/>
          </a:xfrm>
        </p:spPr>
        <p:txBody>
          <a:bodyPr/>
          <a:lstStyle/>
          <a:p>
            <a:r>
              <a:rPr lang="en-US" sz="2200" b="1" dirty="0">
                <a:latin typeface="Calibri" pitchFamily="34" charset="0"/>
              </a:rPr>
              <a:t>Demographic transition</a:t>
            </a:r>
            <a:r>
              <a:rPr lang="en-US" sz="2200" dirty="0">
                <a:latin typeface="Calibri" pitchFamily="34" charset="0"/>
              </a:rPr>
              <a:t>: lower mortality (esp. from infectious diseases, large gains in youth) leads to increase in life expectancy and larger proportions of older adults in the population</a:t>
            </a:r>
          </a:p>
          <a:p>
            <a:pPr>
              <a:spcBef>
                <a:spcPct val="50000"/>
              </a:spcBef>
            </a:pPr>
            <a:r>
              <a:rPr lang="en-US" sz="2200" b="1" dirty="0">
                <a:latin typeface="Calibri" pitchFamily="34" charset="0"/>
              </a:rPr>
              <a:t>Epidemiologic transition</a:t>
            </a:r>
            <a:r>
              <a:rPr lang="en-US" sz="2200" dirty="0">
                <a:latin typeface="Calibri" pitchFamily="34" charset="0"/>
              </a:rPr>
              <a:t>: shift from infectious and nutritional disorders to chronic lifestyle-related disorders as dominant health problems</a:t>
            </a:r>
          </a:p>
          <a:p>
            <a:pPr>
              <a:spcBef>
                <a:spcPct val="50000"/>
              </a:spcBef>
            </a:pPr>
            <a:r>
              <a:rPr lang="en-US" sz="2200" b="1" dirty="0">
                <a:latin typeface="Calibri" pitchFamily="34" charset="0"/>
              </a:rPr>
              <a:t>Social gradient</a:t>
            </a:r>
            <a:r>
              <a:rPr lang="en-US" sz="2200" dirty="0">
                <a:latin typeface="Calibri" pitchFamily="34" charset="0"/>
              </a:rPr>
              <a:t>: larger NCD burden shifts from initially affluent urban populations (early adopters of new lifestyles) to poorer population segments (lower education, low purchasing power favoring intake of cheaper energy dense foods, lower access to health services)</a:t>
            </a:r>
          </a:p>
          <a:p>
            <a:pPr>
              <a:spcBef>
                <a:spcPct val="50000"/>
              </a:spcBef>
            </a:pPr>
            <a:r>
              <a:rPr lang="en-US" sz="2200" b="1" dirty="0">
                <a:latin typeface="Calibri" pitchFamily="34" charset="0"/>
              </a:rPr>
              <a:t>Transition in health services</a:t>
            </a:r>
            <a:r>
              <a:rPr lang="en-US" sz="2200" dirty="0">
                <a:latin typeface="Calibri" pitchFamily="34" charset="0"/>
              </a:rPr>
              <a:t> (differential access to, and use of, preventive and curative health services)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50825" y="260350"/>
            <a:ext cx="8642350" cy="671513"/>
          </a:xfrm>
          <a:prstGeom prst="rect">
            <a:avLst/>
          </a:prstGeom>
          <a:noFill/>
          <a:ln w="9525">
            <a:noFill/>
            <a:miter lim="800000"/>
            <a:headEnd/>
            <a:tailEnd/>
          </a:ln>
        </p:spPr>
        <p:txBody>
          <a:bodyPr anchor="ctr"/>
          <a:lstStyle/>
          <a:p>
            <a:pPr algn="ctr"/>
            <a:r>
              <a:rPr lang="en-US" sz="2600" b="1" dirty="0">
                <a:solidFill>
                  <a:schemeClr val="accent2"/>
                </a:solidFill>
                <a:latin typeface="Calibri" pitchFamily="34" charset="0"/>
              </a:rPr>
              <a:t>The health transition </a:t>
            </a:r>
            <a:r>
              <a:rPr lang="en-US" sz="2600" b="1" dirty="0" smtClean="0">
                <a:solidFill>
                  <a:schemeClr val="accent2"/>
                </a:solidFill>
                <a:latin typeface="Calibri" pitchFamily="34" charset="0"/>
              </a:rPr>
              <a:t>and GBD: some conclusions </a:t>
            </a:r>
            <a:endParaRPr lang="en-US" sz="2600" b="1" dirty="0">
              <a:solidFill>
                <a:schemeClr val="accent2"/>
              </a:solidFill>
              <a:latin typeface="Calibri" pitchFamily="34" charset="0"/>
            </a:endParaRPr>
          </a:p>
        </p:txBody>
      </p:sp>
      <p:sp>
        <p:nvSpPr>
          <p:cNvPr id="36867" name="Rectangle 3"/>
          <p:cNvSpPr>
            <a:spLocks noChangeArrowheads="1"/>
          </p:cNvSpPr>
          <p:nvPr/>
        </p:nvSpPr>
        <p:spPr bwMode="auto">
          <a:xfrm>
            <a:off x="179512" y="1241376"/>
            <a:ext cx="8964488" cy="4635896"/>
          </a:xfrm>
          <a:prstGeom prst="rect">
            <a:avLst/>
          </a:prstGeom>
          <a:noFill/>
          <a:ln w="9525">
            <a:noFill/>
            <a:miter lim="800000"/>
            <a:headEnd/>
            <a:tailEnd/>
          </a:ln>
        </p:spPr>
        <p:txBody>
          <a:bodyPr/>
          <a:lstStyle/>
          <a:p>
            <a:pPr marL="266700" indent="-266700">
              <a:spcBef>
                <a:spcPts val="600"/>
              </a:spcBef>
              <a:buFontTx/>
              <a:buChar char="•"/>
            </a:pPr>
            <a:r>
              <a:rPr lang="en-US" sz="2100" dirty="0" smtClean="0">
                <a:latin typeface="Calibri" pitchFamily="34" charset="0"/>
              </a:rPr>
              <a:t>Link between social changes, demographic changes and </a:t>
            </a:r>
            <a:r>
              <a:rPr lang="en-US" sz="2100" dirty="0">
                <a:latin typeface="Calibri" pitchFamily="34" charset="0"/>
              </a:rPr>
              <a:t>disease </a:t>
            </a:r>
            <a:r>
              <a:rPr lang="en-US" sz="2100" dirty="0" smtClean="0">
                <a:latin typeface="Calibri" pitchFamily="34" charset="0"/>
              </a:rPr>
              <a:t>patterns</a:t>
            </a:r>
          </a:p>
          <a:p>
            <a:pPr marL="266700" indent="-266700">
              <a:spcBef>
                <a:spcPts val="600"/>
              </a:spcBef>
              <a:buFontTx/>
              <a:buChar char="•"/>
            </a:pPr>
            <a:r>
              <a:rPr lang="en-US" sz="2100" dirty="0" smtClean="0">
                <a:latin typeface="Calibri" pitchFamily="34" charset="0"/>
              </a:rPr>
              <a:t>Patterns vary between region and country</a:t>
            </a:r>
          </a:p>
          <a:p>
            <a:pPr marL="266700" indent="-266700">
              <a:spcBef>
                <a:spcPts val="600"/>
              </a:spcBef>
              <a:buFontTx/>
              <a:buChar char="•"/>
            </a:pPr>
            <a:r>
              <a:rPr lang="en-US" sz="2100" dirty="0" smtClean="0">
                <a:latin typeface="Calibri" pitchFamily="34" charset="0"/>
              </a:rPr>
              <a:t>Transition to NCDs results from success in controlling infectious diseases</a:t>
            </a:r>
          </a:p>
          <a:p>
            <a:pPr marL="266700" indent="-266700">
              <a:spcBef>
                <a:spcPts val="600"/>
              </a:spcBef>
              <a:buFontTx/>
              <a:buChar char="•"/>
            </a:pPr>
            <a:r>
              <a:rPr lang="en-US" sz="2100" dirty="0" smtClean="0">
                <a:latin typeface="Calibri" pitchFamily="34" charset="0"/>
              </a:rPr>
              <a:t>Increasing NCD burden is inevitable when populations are aging</a:t>
            </a:r>
          </a:p>
          <a:p>
            <a:pPr marL="266700" indent="-266700">
              <a:spcBef>
                <a:spcPts val="600"/>
              </a:spcBef>
              <a:buFontTx/>
              <a:buChar char="•"/>
            </a:pPr>
            <a:r>
              <a:rPr lang="en-US" sz="2100" dirty="0" smtClean="0">
                <a:latin typeface="Calibri" pitchFamily="34" charset="0"/>
              </a:rPr>
              <a:t>Double burden of disease (infectious and NCDs) in many LMICs</a:t>
            </a:r>
          </a:p>
          <a:p>
            <a:pPr marL="266700" indent="-266700">
              <a:spcBef>
                <a:spcPts val="600"/>
              </a:spcBef>
              <a:buFontTx/>
              <a:buChar char="•"/>
            </a:pPr>
            <a:r>
              <a:rPr lang="en-US" sz="2100" dirty="0" smtClean="0">
                <a:latin typeface="Calibri" pitchFamily="34" charset="0"/>
              </a:rPr>
              <a:t>Patterns of NCD evolve over time (from CD -&gt; CVD -&gt; Cancer -&gt; </a:t>
            </a:r>
            <a:r>
              <a:rPr lang="en-US" sz="2100" dirty="0" err="1" smtClean="0">
                <a:latin typeface="Calibri" pitchFamily="34" charset="0"/>
              </a:rPr>
              <a:t>Neurodegen</a:t>
            </a:r>
            <a:r>
              <a:rPr lang="en-US" sz="2100" dirty="0" smtClean="0">
                <a:latin typeface="Calibri" pitchFamily="34" charset="0"/>
              </a:rPr>
              <a:t>.)</a:t>
            </a:r>
          </a:p>
          <a:p>
            <a:pPr marL="266700" indent="-266700">
              <a:spcBef>
                <a:spcPts val="600"/>
              </a:spcBef>
              <a:buFontTx/>
              <a:buChar char="•"/>
            </a:pPr>
            <a:r>
              <a:rPr lang="en-US" sz="2100" dirty="0" smtClean="0">
                <a:solidFill>
                  <a:srgbClr val="0066FF"/>
                </a:solidFill>
                <a:latin typeface="Calibri" pitchFamily="34" charset="0"/>
              </a:rPr>
              <a:t>Need to reduce risk factors (&amp; of NCDs) </a:t>
            </a:r>
            <a:r>
              <a:rPr lang="en-US" sz="2100" u="sng" dirty="0" smtClean="0">
                <a:solidFill>
                  <a:srgbClr val="0066FF"/>
                </a:solidFill>
                <a:latin typeface="Calibri" pitchFamily="34" charset="0"/>
              </a:rPr>
              <a:t>faster</a:t>
            </a:r>
            <a:r>
              <a:rPr lang="en-US" sz="2100" dirty="0" smtClean="0">
                <a:solidFill>
                  <a:srgbClr val="0066FF"/>
                </a:solidFill>
                <a:latin typeface="Calibri" pitchFamily="34" charset="0"/>
              </a:rPr>
              <a:t> than increasing aging of populations to contain (hopefully reduce) the total numbers of NCD deaths</a:t>
            </a:r>
          </a:p>
          <a:p>
            <a:pPr marL="266700" indent="-266700">
              <a:spcBef>
                <a:spcPts val="600"/>
              </a:spcBef>
              <a:buFontTx/>
              <a:buChar char="•"/>
            </a:pPr>
            <a:r>
              <a:rPr lang="en-US" sz="2100" dirty="0" smtClean="0">
                <a:latin typeface="Calibri" pitchFamily="34" charset="0"/>
              </a:rPr>
              <a:t>Transition </a:t>
            </a:r>
            <a:r>
              <a:rPr lang="en-US" sz="2100" dirty="0">
                <a:latin typeface="Calibri" pitchFamily="34" charset="0"/>
              </a:rPr>
              <a:t>model provides </a:t>
            </a:r>
            <a:r>
              <a:rPr lang="en-US" sz="2100" dirty="0" smtClean="0">
                <a:latin typeface="Calibri" pitchFamily="34" charset="0"/>
              </a:rPr>
              <a:t>rationale for </a:t>
            </a:r>
            <a:r>
              <a:rPr lang="en-US" sz="2100" dirty="0">
                <a:solidFill>
                  <a:srgbClr val="0066FF"/>
                </a:solidFill>
                <a:latin typeface="Calibri" pitchFamily="34" charset="0"/>
              </a:rPr>
              <a:t>prospective planning</a:t>
            </a:r>
            <a:r>
              <a:rPr lang="en-US" sz="2100" dirty="0">
                <a:latin typeface="Calibri" pitchFamily="34" charset="0"/>
              </a:rPr>
              <a:t>, also when </a:t>
            </a:r>
            <a:r>
              <a:rPr lang="en-US" sz="2100" dirty="0" smtClean="0">
                <a:latin typeface="Calibri" pitchFamily="34" charset="0"/>
              </a:rPr>
              <a:t>epidemiological </a:t>
            </a:r>
            <a:r>
              <a:rPr lang="en-US" sz="2100" dirty="0">
                <a:latin typeface="Calibri" pitchFamily="34" charset="0"/>
              </a:rPr>
              <a:t>data </a:t>
            </a:r>
            <a:r>
              <a:rPr lang="en-US" sz="2100" dirty="0" smtClean="0">
                <a:latin typeface="Calibri" pitchFamily="34" charset="0"/>
              </a:rPr>
              <a:t>are not available locally or NCDs are not yet predominant</a:t>
            </a:r>
          </a:p>
          <a:p>
            <a:pPr marL="266700" indent="-266700">
              <a:spcBef>
                <a:spcPts val="600"/>
              </a:spcBef>
              <a:buFontTx/>
              <a:buChar char="•"/>
            </a:pPr>
            <a:r>
              <a:rPr lang="en-US" sz="2100" dirty="0" smtClean="0">
                <a:solidFill>
                  <a:srgbClr val="0066FF"/>
                </a:solidFill>
                <a:latin typeface="Calibri" pitchFamily="34" charset="0"/>
              </a:rPr>
              <a:t>Good news : later </a:t>
            </a:r>
            <a:r>
              <a:rPr lang="en-US" sz="2100" dirty="0">
                <a:solidFill>
                  <a:srgbClr val="0066FF"/>
                </a:solidFill>
                <a:latin typeface="Calibri" pitchFamily="34" charset="0"/>
              </a:rPr>
              <a:t>transition </a:t>
            </a:r>
            <a:r>
              <a:rPr lang="en-US" sz="2100" dirty="0" smtClean="0">
                <a:solidFill>
                  <a:srgbClr val="0066FF"/>
                </a:solidFill>
                <a:latin typeface="Calibri" pitchFamily="34" charset="0"/>
              </a:rPr>
              <a:t>stages predicts reduced rates of the “big four” lifestyle-related NCDs (</a:t>
            </a:r>
            <a:r>
              <a:rPr lang="en-US" sz="2100" u="sng" dirty="0" smtClean="0">
                <a:solidFill>
                  <a:srgbClr val="0066FF"/>
                </a:solidFill>
                <a:latin typeface="Calibri" pitchFamily="34" charset="0"/>
              </a:rPr>
              <a:t>conditional</a:t>
            </a:r>
            <a:r>
              <a:rPr lang="en-US" sz="2100" dirty="0" smtClean="0">
                <a:solidFill>
                  <a:srgbClr val="0066FF"/>
                </a:solidFill>
                <a:latin typeface="Calibri" pitchFamily="34" charset="0"/>
              </a:rPr>
              <a:t> </a:t>
            </a:r>
            <a:r>
              <a:rPr lang="en-US" sz="2100" dirty="0">
                <a:solidFill>
                  <a:srgbClr val="0066FF"/>
                </a:solidFill>
                <a:latin typeface="Calibri" pitchFamily="34" charset="0"/>
              </a:rPr>
              <a:t>to appropriate </a:t>
            </a:r>
            <a:r>
              <a:rPr lang="en-US" sz="2100" dirty="0" smtClean="0">
                <a:solidFill>
                  <a:srgbClr val="0066FF"/>
                </a:solidFill>
                <a:latin typeface="Calibri" pitchFamily="34" charset="0"/>
              </a:rPr>
              <a:t>policy/health </a:t>
            </a:r>
            <a:r>
              <a:rPr lang="en-US" sz="2100" dirty="0">
                <a:solidFill>
                  <a:srgbClr val="0066FF"/>
                </a:solidFill>
                <a:latin typeface="Calibri" pitchFamily="34" charset="0"/>
              </a:rPr>
              <a:t>care </a:t>
            </a:r>
            <a:r>
              <a:rPr lang="en-US" sz="2100" dirty="0" smtClean="0">
                <a:solidFill>
                  <a:srgbClr val="0066FF"/>
                </a:solidFill>
                <a:latin typeface="Calibri" pitchFamily="34" charset="0"/>
              </a:rPr>
              <a:t>response)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467544" y="1628800"/>
            <a:ext cx="8568952" cy="4525963"/>
          </a:xfrm>
        </p:spPr>
        <p:txBody>
          <a:bodyPr/>
          <a:lstStyle/>
          <a:p>
            <a:pPr eaLnBrk="1" hangingPunct="1"/>
            <a:r>
              <a:rPr lang="en-GB" sz="2400" dirty="0" smtClean="0">
                <a:latin typeface="Calibri" pitchFamily="34" charset="0"/>
              </a:rPr>
              <a:t>The health transition</a:t>
            </a:r>
          </a:p>
          <a:p>
            <a:pPr eaLnBrk="1" hangingPunct="1"/>
            <a:r>
              <a:rPr lang="en-GB" sz="2400" dirty="0" smtClean="0">
                <a:latin typeface="Calibri" pitchFamily="34" charset="0"/>
              </a:rPr>
              <a:t>The driving engines</a:t>
            </a:r>
          </a:p>
          <a:p>
            <a:pPr marL="809625" indent="-447675" eaLnBrk="1" hangingPunct="1"/>
            <a:r>
              <a:rPr lang="en-GB" sz="2400" dirty="0" smtClean="0">
                <a:latin typeface="Calibri" pitchFamily="34" charset="0"/>
              </a:rPr>
              <a:t>Demographic transition</a:t>
            </a:r>
          </a:p>
          <a:p>
            <a:pPr marL="809625" indent="-447675" eaLnBrk="1" hangingPunct="1"/>
            <a:r>
              <a:rPr lang="en-GB" sz="2400" dirty="0" smtClean="0">
                <a:latin typeface="Calibri" pitchFamily="34" charset="0"/>
              </a:rPr>
              <a:t>Epidemiological transition</a:t>
            </a:r>
          </a:p>
          <a:p>
            <a:pPr marL="361950" indent="-361950" eaLnBrk="1" hangingPunct="1"/>
            <a:r>
              <a:rPr lang="en-GB" sz="2400" dirty="0" smtClean="0">
                <a:latin typeface="Calibri" pitchFamily="34" charset="0"/>
              </a:rPr>
              <a:t>Global burden </a:t>
            </a:r>
          </a:p>
          <a:p>
            <a:pPr marL="762000" lvl="1" indent="-361950" eaLnBrk="1" hangingPunct="1">
              <a:buFont typeface="Arial" pitchFamily="34" charset="0"/>
              <a:buChar char="•"/>
            </a:pPr>
            <a:r>
              <a:rPr lang="en-GB" sz="2400" dirty="0" smtClean="0">
                <a:latin typeface="Calibri" pitchFamily="34" charset="0"/>
              </a:rPr>
              <a:t>Methods</a:t>
            </a:r>
          </a:p>
          <a:p>
            <a:pPr marL="762000" lvl="1" indent="-361950" eaLnBrk="1" hangingPunct="1">
              <a:buFont typeface="Arial" pitchFamily="34" charset="0"/>
              <a:buChar char="•"/>
            </a:pPr>
            <a:r>
              <a:rPr lang="en-GB" sz="2400" dirty="0" smtClean="0">
                <a:latin typeface="Calibri" pitchFamily="34" charset="0"/>
              </a:rPr>
              <a:t>Trends of diseases </a:t>
            </a:r>
          </a:p>
          <a:p>
            <a:pPr marL="762000" lvl="1" indent="-361950" eaLnBrk="1" hangingPunct="1">
              <a:buFont typeface="Arial" pitchFamily="34" charset="0"/>
              <a:buChar char="•"/>
            </a:pPr>
            <a:r>
              <a:rPr lang="en-GB" sz="2400" dirty="0" smtClean="0">
                <a:latin typeface="Calibri" pitchFamily="34" charset="0"/>
              </a:rPr>
              <a:t>Fractions of burden attributable to avoidable risk factors</a:t>
            </a:r>
          </a:p>
          <a:p>
            <a:pPr eaLnBrk="1" hangingPunct="1"/>
            <a:r>
              <a:rPr lang="en-GB" sz="2400" dirty="0" smtClean="0">
                <a:latin typeface="Calibri" pitchFamily="34" charset="0"/>
              </a:rPr>
              <a:t>Conclusions</a:t>
            </a:r>
          </a:p>
          <a:p>
            <a:pPr eaLnBrk="1" hangingPunct="1"/>
            <a:r>
              <a:rPr lang="en-GB" sz="2000" dirty="0" smtClean="0">
                <a:latin typeface="Calibri" pitchFamily="34" charset="0"/>
              </a:rPr>
              <a:t>(Implications on global NCD agenda to be seen in lecture on NCD prevention)</a:t>
            </a:r>
          </a:p>
        </p:txBody>
      </p:sp>
      <p:sp>
        <p:nvSpPr>
          <p:cNvPr id="13315" name="Text Box 4"/>
          <p:cNvSpPr txBox="1">
            <a:spLocks noChangeArrowheads="1"/>
          </p:cNvSpPr>
          <p:nvPr/>
        </p:nvSpPr>
        <p:spPr bwMode="auto">
          <a:xfrm>
            <a:off x="3779838" y="779463"/>
            <a:ext cx="1293944" cy="523220"/>
          </a:xfrm>
          <a:prstGeom prst="rect">
            <a:avLst/>
          </a:prstGeom>
          <a:noFill/>
          <a:ln w="9525">
            <a:noFill/>
            <a:miter lim="800000"/>
            <a:headEnd/>
            <a:tailEnd/>
          </a:ln>
        </p:spPr>
        <p:txBody>
          <a:bodyPr wrap="none">
            <a:spAutoFit/>
          </a:bodyPr>
          <a:lstStyle/>
          <a:p>
            <a:r>
              <a:rPr lang="en-GB" sz="2800" b="1" dirty="0">
                <a:solidFill>
                  <a:schemeClr val="accent2"/>
                </a:solidFill>
                <a:latin typeface="Calibri" pitchFamily="34" charset="0"/>
              </a:rPr>
              <a:t>Outline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1"/>
          <p:cNvSpPr>
            <a:spLocks noChangeArrowheads="1"/>
          </p:cNvSpPr>
          <p:nvPr/>
        </p:nvSpPr>
        <p:spPr bwMode="auto">
          <a:xfrm>
            <a:off x="323528" y="739443"/>
            <a:ext cx="864096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2200"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Objectives</a:t>
            </a:r>
            <a:endParaRPr kumimoji="0" lang="fr-CH" altLang="ja-JP" sz="2200" b="0" i="0" u="none" strike="noStrike" cap="none" normalizeH="0" baseline="0" dirty="0" smtClean="0">
              <a:ln>
                <a:noFill/>
              </a:ln>
              <a:solidFill>
                <a:schemeClr val="tx1"/>
              </a:solidFill>
              <a:effectLst/>
              <a:latin typeface="Calibri" pitchFamily="34" charset="0"/>
            </a:endParaRPr>
          </a:p>
          <a:p>
            <a:pPr marL="265113" marR="0" lvl="0" indent="-265113" algn="l" defTabSz="914400" rtl="0" eaLnBrk="0" fontAlgn="base" latinLnBrk="0" hangingPunct="0">
              <a:lnSpc>
                <a:spcPct val="100000"/>
              </a:lnSpc>
              <a:spcBef>
                <a:spcPct val="0"/>
              </a:spcBef>
              <a:spcAft>
                <a:spcPct val="0"/>
              </a:spcAft>
              <a:buClrTx/>
              <a:buSzTx/>
              <a:buFontTx/>
              <a:buChar char="•"/>
              <a:tabLst/>
            </a:pPr>
            <a:r>
              <a:rPr kumimoji="0" lang="en-GB" altLang="ja-JP" sz="2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Describe the principles and different stages of the epidemiological transition, underlying</a:t>
            </a:r>
            <a:r>
              <a:rPr kumimoji="0" lang="en-GB" altLang="ja-JP" sz="2200" b="0" i="0" u="none" strike="noStrike" cap="none" normalizeH="0" dirty="0" smtClean="0">
                <a:ln>
                  <a:noFill/>
                </a:ln>
                <a:solidFill>
                  <a:schemeClr val="tx1"/>
                </a:solidFill>
                <a:effectLst/>
                <a:latin typeface="Calibri" pitchFamily="34" charset="0"/>
                <a:ea typeface="MS Mincho" pitchFamily="49" charset="-128"/>
                <a:cs typeface="Times New Roman" pitchFamily="18" charset="0"/>
              </a:rPr>
              <a:t> driving engines, </a:t>
            </a:r>
            <a:r>
              <a:rPr kumimoji="0" lang="en-GB" altLang="ja-JP" sz="2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and implications</a:t>
            </a:r>
            <a:r>
              <a:rPr kumimoji="0" lang="en-GB" altLang="ja-JP" sz="2200" b="0" i="0" u="none" strike="noStrike" cap="none" normalizeH="0" dirty="0" smtClean="0">
                <a:ln>
                  <a:noFill/>
                </a:ln>
                <a:solidFill>
                  <a:schemeClr val="tx1"/>
                </a:solidFill>
                <a:effectLst/>
                <a:latin typeface="Calibri" pitchFamily="34" charset="0"/>
                <a:ea typeface="MS Mincho" pitchFamily="49" charset="-128"/>
                <a:cs typeface="Times New Roman" pitchFamily="18" charset="0"/>
              </a:rPr>
              <a:t> for health policy</a:t>
            </a:r>
            <a:endParaRPr kumimoji="0" lang="fr-CH" altLang="ja-JP" sz="2200" b="0" i="0" u="none" strike="noStrike" cap="none" normalizeH="0" baseline="0" dirty="0" smtClean="0">
              <a:ln>
                <a:noFill/>
              </a:ln>
              <a:solidFill>
                <a:schemeClr val="tx1"/>
              </a:solidFill>
              <a:effectLst/>
              <a:latin typeface="Calibri" pitchFamily="34" charset="0"/>
            </a:endParaRPr>
          </a:p>
          <a:p>
            <a:pPr marL="265113" marR="0" lvl="0" indent="-265113" algn="l" defTabSz="914400" rtl="0" eaLnBrk="0" fontAlgn="base" latinLnBrk="0" hangingPunct="0">
              <a:lnSpc>
                <a:spcPct val="100000"/>
              </a:lnSpc>
              <a:spcBef>
                <a:spcPct val="0"/>
              </a:spcBef>
              <a:spcAft>
                <a:spcPct val="0"/>
              </a:spcAft>
              <a:buClrTx/>
              <a:buSzTx/>
              <a:buFontTx/>
              <a:buChar char="•"/>
              <a:tabLst/>
            </a:pPr>
            <a:r>
              <a:rPr kumimoji="0" lang="en-GB" altLang="ja-JP" sz="2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Describe the </a:t>
            </a:r>
            <a:r>
              <a:rPr lang="en-GB" altLang="ja-JP" sz="2200" dirty="0" smtClean="0">
                <a:latin typeface="Calibri" pitchFamily="34" charset="0"/>
                <a:ea typeface="MS Mincho" pitchFamily="49" charset="-128"/>
                <a:cs typeface="Times New Roman" pitchFamily="18" charset="0"/>
              </a:rPr>
              <a:t>underlying overall methods </a:t>
            </a:r>
            <a:r>
              <a:rPr kumimoji="0" lang="en-GB" altLang="ja-JP" sz="2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and selected global results of the global burden of disease project</a:t>
            </a:r>
          </a:p>
          <a:p>
            <a:pPr marL="0" marR="0" lvl="0" indent="0" algn="l" defTabSz="914400" rtl="0" eaLnBrk="0" fontAlgn="base" latinLnBrk="0" hangingPunct="0">
              <a:lnSpc>
                <a:spcPct val="100000"/>
              </a:lnSpc>
              <a:spcBef>
                <a:spcPct val="0"/>
              </a:spcBef>
              <a:spcAft>
                <a:spcPct val="0"/>
              </a:spcAft>
              <a:buClrTx/>
              <a:buSzTx/>
              <a:buFontTx/>
              <a:buChar char="•"/>
              <a:tabLst/>
            </a:pPr>
            <a:endParaRPr lang="en-GB" altLang="ja-JP" sz="2200" dirty="0" smtClean="0">
              <a:latin typeface="Calibri" pitchFamily="34"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CH" altLang="ja-JP" sz="22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ja-JP" sz="2200" b="1"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What the participant will have achieved as a result of participating in the session</a:t>
            </a:r>
            <a:endParaRPr kumimoji="0" lang="fr-CH" altLang="ja-JP" sz="2200" b="0" i="0" u="none" strike="noStrike" cap="none" normalizeH="0" baseline="0" dirty="0" smtClean="0">
              <a:ln>
                <a:noFill/>
              </a:ln>
              <a:solidFill>
                <a:schemeClr val="tx1"/>
              </a:solidFill>
              <a:effectLst/>
              <a:latin typeface="Calibri" pitchFamily="34" charset="0"/>
            </a:endParaRPr>
          </a:p>
          <a:p>
            <a:pPr marL="265113" marR="0" lvl="0" indent="-265113" algn="l" defTabSz="914400" rtl="0" eaLnBrk="0" fontAlgn="base" latinLnBrk="0" hangingPunct="0">
              <a:lnSpc>
                <a:spcPct val="100000"/>
              </a:lnSpc>
              <a:spcBef>
                <a:spcPct val="0"/>
              </a:spcBef>
              <a:spcAft>
                <a:spcPct val="0"/>
              </a:spcAft>
              <a:buClrTx/>
              <a:buSzTx/>
              <a:buFontTx/>
              <a:buChar char="•"/>
              <a:tabLst/>
            </a:pPr>
            <a:r>
              <a:rPr kumimoji="0" lang="en-GB" altLang="ja-JP" sz="2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Be able to describe</a:t>
            </a:r>
            <a:r>
              <a:rPr kumimoji="0" lang="en-GB" altLang="ja-JP" sz="2200" b="0" i="0" u="none" strike="noStrike" cap="none" normalizeH="0" dirty="0" smtClean="0">
                <a:ln>
                  <a:noFill/>
                </a:ln>
                <a:solidFill>
                  <a:schemeClr val="tx1"/>
                </a:solidFill>
                <a:effectLst/>
                <a:latin typeface="Calibri" pitchFamily="34" charset="0"/>
                <a:ea typeface="MS Mincho" pitchFamily="49" charset="-128"/>
                <a:cs typeface="Times New Roman" pitchFamily="18" charset="0"/>
              </a:rPr>
              <a:t>  the main </a:t>
            </a:r>
            <a:r>
              <a:rPr kumimoji="0" lang="en-GB" altLang="ja-JP" sz="2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engines driving the epidemiological transition</a:t>
            </a:r>
            <a:endParaRPr kumimoji="0" lang="fr-CH" altLang="ja-JP" sz="2200" b="0" i="0" u="none" strike="noStrike" cap="none" normalizeH="0" baseline="0" dirty="0" smtClean="0">
              <a:ln>
                <a:noFill/>
              </a:ln>
              <a:solidFill>
                <a:schemeClr val="tx1"/>
              </a:solidFill>
              <a:effectLst/>
              <a:latin typeface="Calibri" pitchFamily="34" charset="0"/>
            </a:endParaRPr>
          </a:p>
          <a:p>
            <a:pPr marL="265113" marR="0" lvl="0" indent="-265113" algn="l" defTabSz="914400" rtl="0" eaLnBrk="0" fontAlgn="base" latinLnBrk="0" hangingPunct="0">
              <a:lnSpc>
                <a:spcPct val="100000"/>
              </a:lnSpc>
              <a:spcBef>
                <a:spcPct val="0"/>
              </a:spcBef>
              <a:spcAft>
                <a:spcPct val="0"/>
              </a:spcAft>
              <a:buClrTx/>
              <a:buSzTx/>
              <a:buFontTx/>
              <a:buChar char="•"/>
              <a:tabLst/>
            </a:pPr>
            <a:r>
              <a:rPr kumimoji="0" lang="en-GB" altLang="ja-JP" sz="2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Be able to articulate the overall methods</a:t>
            </a:r>
            <a:r>
              <a:rPr kumimoji="0" lang="en-GB" altLang="ja-JP" sz="2200" b="0" i="0" u="none" strike="noStrike" cap="none" normalizeH="0" dirty="0" smtClean="0">
                <a:ln>
                  <a:noFill/>
                </a:ln>
                <a:solidFill>
                  <a:schemeClr val="tx1"/>
                </a:solidFill>
                <a:effectLst/>
                <a:latin typeface="Calibri" pitchFamily="34" charset="0"/>
                <a:ea typeface="MS Mincho" pitchFamily="49" charset="-128"/>
                <a:cs typeface="Times New Roman" pitchFamily="18" charset="0"/>
              </a:rPr>
              <a:t> used in GBD and some findings </a:t>
            </a:r>
            <a:r>
              <a:rPr kumimoji="0" lang="en-GB" altLang="ja-JP" sz="2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of the global burden of disease, particularly in terms of non</a:t>
            </a:r>
            <a:r>
              <a:rPr kumimoji="0" lang="en-GB" altLang="ja-JP" sz="2200" b="0" i="0" u="none" strike="noStrike" cap="none" normalizeH="0" dirty="0" smtClean="0">
                <a:ln>
                  <a:noFill/>
                </a:ln>
                <a:solidFill>
                  <a:schemeClr val="tx1"/>
                </a:solidFill>
                <a:effectLst/>
                <a:latin typeface="Calibri" pitchFamily="34" charset="0"/>
                <a:ea typeface="MS Mincho" pitchFamily="49" charset="-128"/>
                <a:cs typeface="Times New Roman" pitchFamily="18" charset="0"/>
              </a:rPr>
              <a:t> communicable diseases </a:t>
            </a:r>
            <a:r>
              <a:rPr kumimoji="0" lang="en-GB" altLang="ja-JP" sz="2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(both in terms of burden attributable to  diseases and to risk factors)</a:t>
            </a:r>
            <a:endParaRPr kumimoji="0" lang="fr-CH" altLang="ja-JP" sz="22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H" altLang="ja-JP" sz="2200" b="0" i="0" u="none" strike="noStrike" cap="none" normalizeH="0" baseline="0" dirty="0" smtClean="0">
              <a:ln>
                <a:noFill/>
              </a:ln>
              <a:solidFill>
                <a:schemeClr val="tx1"/>
              </a:solidFill>
              <a:effectLst/>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251520" y="228600"/>
            <a:ext cx="8784976" cy="752128"/>
          </a:xfrm>
          <a:prstGeom prst="rect">
            <a:avLst/>
          </a:prstGeom>
          <a:noFill/>
          <a:ln w="9525">
            <a:noFill/>
            <a:miter lim="800000"/>
            <a:headEnd/>
            <a:tailEnd/>
          </a:ln>
        </p:spPr>
        <p:txBody>
          <a:bodyPr anchor="ctr"/>
          <a:lstStyle/>
          <a:p>
            <a:pPr algn="ctr"/>
            <a:r>
              <a:rPr lang="en-US" sz="2500" b="1" dirty="0" smtClean="0">
                <a:solidFill>
                  <a:srgbClr val="000099"/>
                </a:solidFill>
                <a:latin typeface="Calibri" pitchFamily="34" charset="0"/>
              </a:rPr>
              <a:t>Health transition (</a:t>
            </a:r>
            <a:r>
              <a:rPr lang="en-US" sz="2500" b="1" dirty="0" err="1" smtClean="0">
                <a:solidFill>
                  <a:srgbClr val="000099"/>
                </a:solidFill>
                <a:latin typeface="Calibri" pitchFamily="34" charset="0"/>
              </a:rPr>
              <a:t>Omran</a:t>
            </a:r>
            <a:r>
              <a:rPr lang="en-US" sz="2500" b="1" dirty="0" smtClean="0">
                <a:solidFill>
                  <a:srgbClr val="000099"/>
                </a:solidFill>
                <a:latin typeface="Calibri" pitchFamily="34" charset="0"/>
              </a:rPr>
              <a:t>): shift from communicable diseases to NCDs in populations along socio-economic development</a:t>
            </a:r>
            <a:endParaRPr lang="en-US" sz="2500" b="1" dirty="0">
              <a:solidFill>
                <a:srgbClr val="000099"/>
              </a:solidFill>
              <a:latin typeface="Calibri"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323528" y="2636912"/>
            <a:ext cx="8108373" cy="3573016"/>
          </a:xfrm>
          <a:prstGeom prst="rect">
            <a:avLst/>
          </a:prstGeom>
          <a:noFill/>
          <a:ln w="25400">
            <a:noFill/>
            <a:miter lim="800000"/>
            <a:headEnd/>
            <a:tailEnd/>
          </a:ln>
        </p:spPr>
      </p:pic>
      <p:graphicFrame>
        <p:nvGraphicFramePr>
          <p:cNvPr id="1026" name="Object 3"/>
          <p:cNvGraphicFramePr>
            <a:graphicFrameLocks noChangeAspect="1"/>
          </p:cNvGraphicFramePr>
          <p:nvPr/>
        </p:nvGraphicFramePr>
        <p:xfrm>
          <a:off x="1187625" y="1268760"/>
          <a:ext cx="4752528" cy="1680904"/>
        </p:xfrm>
        <a:graphic>
          <a:graphicData uri="http://schemas.openxmlformats.org/presentationml/2006/ole">
            <p:oleObj spid="_x0000_s1026" name="Feuille de calcul" r:id="rId4" imgW="4565880" imgH="1494000" progId="Excel.Sheet.8">
              <p:embed/>
            </p:oleObj>
          </a:graphicData>
        </a:graphic>
      </p:graphicFrame>
      <p:sp>
        <p:nvSpPr>
          <p:cNvPr id="5" name="ZoneTexte 4"/>
          <p:cNvSpPr txBox="1"/>
          <p:nvPr/>
        </p:nvSpPr>
        <p:spPr>
          <a:xfrm>
            <a:off x="323528" y="6396335"/>
            <a:ext cx="8640960" cy="276999"/>
          </a:xfrm>
          <a:prstGeom prst="rect">
            <a:avLst/>
          </a:prstGeom>
          <a:noFill/>
        </p:spPr>
        <p:txBody>
          <a:bodyPr wrap="square" rtlCol="0">
            <a:spAutoFit/>
          </a:bodyPr>
          <a:lstStyle/>
          <a:p>
            <a:r>
              <a:rPr lang="en-US" sz="1200" dirty="0" smtClean="0">
                <a:latin typeface="Arial Narrow" pitchFamily="34" charset="0"/>
              </a:rPr>
              <a:t>Bovet  &amp; Paccaud. Cardiovascular Disease and the Changing Face of Global Public Health :A Focus on LMICs. Public Health Reviews, 2012;33:397-415</a:t>
            </a:r>
            <a:endParaRPr lang="en-US" sz="1200" dirty="0">
              <a:latin typeface="Arial Narrow"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476250"/>
            <a:ext cx="8229600" cy="533400"/>
          </a:xfrm>
        </p:spPr>
        <p:txBody>
          <a:bodyPr/>
          <a:lstStyle/>
          <a:p>
            <a:pPr eaLnBrk="1" hangingPunct="1"/>
            <a:r>
              <a:rPr lang="en-US" sz="2600" b="1" dirty="0" smtClean="0">
                <a:solidFill>
                  <a:schemeClr val="accent2"/>
                </a:solidFill>
                <a:latin typeface="Calibri" pitchFamily="34" charset="0"/>
              </a:rPr>
              <a:t>The epidemiologic transition (health transition)</a:t>
            </a:r>
          </a:p>
        </p:txBody>
      </p:sp>
      <p:sp>
        <p:nvSpPr>
          <p:cNvPr id="14339" name="Rectangle 3"/>
          <p:cNvSpPr>
            <a:spLocks noGrp="1" noChangeArrowheads="1"/>
          </p:cNvSpPr>
          <p:nvPr>
            <p:ph type="body" idx="1"/>
          </p:nvPr>
        </p:nvSpPr>
        <p:spPr>
          <a:xfrm>
            <a:off x="179512" y="1484784"/>
            <a:ext cx="8784976" cy="4056063"/>
          </a:xfrm>
        </p:spPr>
        <p:txBody>
          <a:bodyPr/>
          <a:lstStyle/>
          <a:p>
            <a:pPr eaLnBrk="1" hangingPunct="1">
              <a:spcBef>
                <a:spcPct val="40000"/>
              </a:spcBef>
            </a:pPr>
            <a:r>
              <a:rPr lang="en-US" sz="2100" dirty="0" smtClean="0">
                <a:latin typeface="Calibri" pitchFamily="34" charset="0"/>
              </a:rPr>
              <a:t>Described in the 1970s (</a:t>
            </a:r>
            <a:r>
              <a:rPr lang="en-US" sz="2100" dirty="0" err="1" smtClean="0">
                <a:latin typeface="Calibri" pitchFamily="34" charset="0"/>
              </a:rPr>
              <a:t>Omran</a:t>
            </a:r>
            <a:r>
              <a:rPr lang="en-US" sz="2100" dirty="0" smtClean="0">
                <a:latin typeface="Calibri" pitchFamily="34" charset="0"/>
              </a:rPr>
              <a:t>, later </a:t>
            </a:r>
            <a:r>
              <a:rPr lang="en-US" sz="2100" dirty="0" err="1" smtClean="0">
                <a:latin typeface="Calibri" pitchFamily="34" charset="0"/>
              </a:rPr>
              <a:t>Olshansky</a:t>
            </a:r>
            <a:r>
              <a:rPr lang="en-US" sz="2100" dirty="0" smtClean="0">
                <a:latin typeface="Calibri" pitchFamily="34" charset="0"/>
              </a:rPr>
              <a:t>, Ault)</a:t>
            </a:r>
          </a:p>
          <a:p>
            <a:pPr lvl="1" eaLnBrk="1" hangingPunct="1">
              <a:spcBef>
                <a:spcPct val="40000"/>
              </a:spcBef>
            </a:pPr>
            <a:r>
              <a:rPr lang="en-US" sz="2100" dirty="0" smtClean="0">
                <a:latin typeface="Calibri" pitchFamily="34" charset="0"/>
              </a:rPr>
              <a:t>Relationship between socioeconomic development and health</a:t>
            </a:r>
          </a:p>
          <a:p>
            <a:pPr lvl="1" eaLnBrk="1" hangingPunct="1">
              <a:spcBef>
                <a:spcPct val="40000"/>
              </a:spcBef>
            </a:pPr>
            <a:r>
              <a:rPr lang="en-US" sz="2100" dirty="0" smtClean="0">
                <a:latin typeface="Calibri" pitchFamily="34" charset="0"/>
              </a:rPr>
              <a:t>Shift from communicable diseases and nutritional deficiencies to non-communicable diseases (NCDs)</a:t>
            </a:r>
          </a:p>
          <a:p>
            <a:pPr lvl="1" eaLnBrk="1" hangingPunct="1">
              <a:spcBef>
                <a:spcPct val="40000"/>
              </a:spcBef>
            </a:pPr>
            <a:r>
              <a:rPr lang="en-US" sz="2100" dirty="0" smtClean="0">
                <a:solidFill>
                  <a:srgbClr val="FF0000"/>
                </a:solidFill>
                <a:latin typeface="Calibri" pitchFamily="34" charset="0"/>
              </a:rPr>
              <a:t>Classification of 4 stages </a:t>
            </a:r>
            <a:r>
              <a:rPr lang="en-US" sz="2100" dirty="0" smtClean="0">
                <a:latin typeface="Calibri" pitchFamily="34" charset="0"/>
              </a:rPr>
              <a:t>relating socioeconomic situation and disease patterns </a:t>
            </a:r>
          </a:p>
          <a:p>
            <a:pPr eaLnBrk="1" hangingPunct="1">
              <a:spcBef>
                <a:spcPct val="40000"/>
              </a:spcBef>
            </a:pPr>
            <a:r>
              <a:rPr lang="en-US" sz="2100" dirty="0" smtClean="0">
                <a:latin typeface="Calibri" pitchFamily="34" charset="0"/>
              </a:rPr>
              <a:t>Framework to understanding current and future health patterns and needs</a:t>
            </a:r>
          </a:p>
          <a:p>
            <a:pPr lvl="1" eaLnBrk="1" hangingPunct="1">
              <a:spcBef>
                <a:spcPct val="40000"/>
              </a:spcBef>
            </a:pPr>
            <a:r>
              <a:rPr lang="en-US" sz="2100" dirty="0" smtClean="0">
                <a:latin typeface="Calibri" pitchFamily="34" charset="0"/>
              </a:rPr>
              <a:t>Relevance for low and middle income countries (LMICs) experiencing early stages of health transition</a:t>
            </a:r>
          </a:p>
          <a:p>
            <a:pPr lvl="1" eaLnBrk="1" hangingPunct="1">
              <a:spcBef>
                <a:spcPct val="40000"/>
              </a:spcBef>
            </a:pPr>
            <a:r>
              <a:rPr lang="en-US" sz="2100" dirty="0" smtClean="0">
                <a:latin typeface="Calibri" pitchFamily="34" charset="0"/>
              </a:rPr>
              <a:t>Model for health planning, particularly where available data are scarce</a:t>
            </a:r>
          </a:p>
        </p:txBody>
      </p:sp>
      <p:sp>
        <p:nvSpPr>
          <p:cNvPr id="14340" name="Text Box 4"/>
          <p:cNvSpPr txBox="1">
            <a:spLocks noChangeArrowheads="1"/>
          </p:cNvSpPr>
          <p:nvPr/>
        </p:nvSpPr>
        <p:spPr bwMode="auto">
          <a:xfrm>
            <a:off x="533400" y="6019800"/>
            <a:ext cx="8223250" cy="396875"/>
          </a:xfrm>
          <a:prstGeom prst="rect">
            <a:avLst/>
          </a:prstGeom>
          <a:noFill/>
          <a:ln w="25400">
            <a:noFill/>
            <a:miter lim="800000"/>
            <a:headEnd/>
            <a:tailEnd/>
          </a:ln>
        </p:spPr>
        <p:txBody>
          <a:bodyPr wrap="none" lIns="90000" tIns="46800" rIns="90000" bIns="46800">
            <a:spAutoFit/>
          </a:bodyPr>
          <a:lstStyle/>
          <a:p>
            <a:pPr eaLnBrk="0" hangingPunct="0"/>
            <a:r>
              <a:rPr lang="en-US" sz="1000" dirty="0" err="1"/>
              <a:t>Omran</a:t>
            </a:r>
            <a:r>
              <a:rPr lang="en-US" sz="1000" dirty="0"/>
              <a:t> AR. The epidemiologic transition: a key of the epidemiology of population change. Milbank </a:t>
            </a:r>
            <a:r>
              <a:rPr lang="en-US" sz="1000" dirty="0" err="1"/>
              <a:t>Mem</a:t>
            </a:r>
            <a:r>
              <a:rPr lang="en-US" sz="1000" dirty="0"/>
              <a:t> Fund Q 1971;49:509-538</a:t>
            </a:r>
          </a:p>
          <a:p>
            <a:pPr eaLnBrk="0" hangingPunct="0"/>
            <a:r>
              <a:rPr lang="en-US" sz="1000" dirty="0" err="1"/>
              <a:t>Olshansky</a:t>
            </a:r>
            <a:r>
              <a:rPr lang="en-US" sz="1000" dirty="0"/>
              <a:t> &amp; Ault. The fourth stage of epidemiologic transition: the age of delayed degenerative diseases. Milbank </a:t>
            </a:r>
            <a:r>
              <a:rPr lang="en-US" sz="1000" dirty="0" err="1"/>
              <a:t>Mem</a:t>
            </a:r>
            <a:r>
              <a:rPr lang="en-US" sz="1000" dirty="0"/>
              <a:t> Fund Q 1986;64:355-91</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188" y="303213"/>
            <a:ext cx="7772400" cy="533400"/>
          </a:xfrm>
        </p:spPr>
        <p:txBody>
          <a:bodyPr/>
          <a:lstStyle/>
          <a:p>
            <a:pPr eaLnBrk="1" hangingPunct="1"/>
            <a:r>
              <a:rPr lang="en-US" sz="2600" b="1" dirty="0" smtClean="0">
                <a:solidFill>
                  <a:schemeClr val="accent2"/>
                </a:solidFill>
                <a:latin typeface="Calibri" pitchFamily="34" charset="0"/>
              </a:rPr>
              <a:t>The 4 stages of the health transition</a:t>
            </a:r>
          </a:p>
        </p:txBody>
      </p:sp>
      <p:sp>
        <p:nvSpPr>
          <p:cNvPr id="15363" name="Text Box 3"/>
          <p:cNvSpPr txBox="1">
            <a:spLocks noChangeArrowheads="1"/>
          </p:cNvSpPr>
          <p:nvPr/>
        </p:nvSpPr>
        <p:spPr bwMode="auto">
          <a:xfrm>
            <a:off x="467544" y="6024822"/>
            <a:ext cx="8135937" cy="833178"/>
          </a:xfrm>
          <a:prstGeom prst="rect">
            <a:avLst/>
          </a:prstGeom>
          <a:noFill/>
          <a:ln w="25400">
            <a:noFill/>
            <a:miter lim="800000"/>
            <a:headEnd/>
            <a:tailEnd/>
          </a:ln>
        </p:spPr>
        <p:txBody>
          <a:bodyPr lIns="90000" tIns="46800" rIns="90000" bIns="46800">
            <a:spAutoFit/>
          </a:bodyPr>
          <a:lstStyle/>
          <a:p>
            <a:pPr eaLnBrk="0" hangingPunct="0"/>
            <a:r>
              <a:rPr lang="en-US" sz="1200" smtClean="0"/>
              <a:t>LIC: low income countries; MIC: middle income countries; SSA: Sub Sahara Arica; IHD: ischemic heart disease; CVD: cardiovascular diseases</a:t>
            </a:r>
          </a:p>
          <a:p>
            <a:pPr eaLnBrk="0" hangingPunct="0"/>
            <a:r>
              <a:rPr lang="en-US" sz="1200" smtClean="0"/>
              <a:t>Omran. The epidemiologic transition. Millbank Mem  Fund Q 1971 ;49 :509-38</a:t>
            </a:r>
          </a:p>
          <a:p>
            <a:pPr eaLnBrk="0" hangingPunct="0"/>
            <a:r>
              <a:rPr lang="en-US" sz="1200" smtClean="0"/>
              <a:t>Olshansky &amp; Ault. The 4</a:t>
            </a:r>
            <a:r>
              <a:rPr lang="en-US" sz="1200" baseline="30000" smtClean="0"/>
              <a:t>th</a:t>
            </a:r>
            <a:r>
              <a:rPr lang="en-US" sz="1200" smtClean="0"/>
              <a:t> stage of the epidemiological transition. Millbank Mem Fund Q 1986 ;64 :355-91</a:t>
            </a:r>
            <a:endParaRPr lang="en-US" sz="1200"/>
          </a:p>
        </p:txBody>
      </p:sp>
      <p:grpSp>
        <p:nvGrpSpPr>
          <p:cNvPr id="15364" name="Group 4"/>
          <p:cNvGrpSpPr>
            <a:grpSpLocks noChangeAspect="1"/>
          </p:cNvGrpSpPr>
          <p:nvPr/>
        </p:nvGrpSpPr>
        <p:grpSpPr bwMode="auto">
          <a:xfrm>
            <a:off x="323528" y="1052736"/>
            <a:ext cx="8474075" cy="5089525"/>
            <a:chOff x="384" y="720"/>
            <a:chExt cx="5015" cy="3012"/>
          </a:xfrm>
        </p:grpSpPr>
        <p:sp>
          <p:nvSpPr>
            <p:cNvPr id="15365" name="AutoShape 5"/>
            <p:cNvSpPr>
              <a:spLocks noChangeAspect="1" noChangeArrowheads="1" noTextEdit="1"/>
            </p:cNvSpPr>
            <p:nvPr/>
          </p:nvSpPr>
          <p:spPr bwMode="auto">
            <a:xfrm>
              <a:off x="384" y="720"/>
              <a:ext cx="4947" cy="3012"/>
            </a:xfrm>
            <a:prstGeom prst="rect">
              <a:avLst/>
            </a:prstGeom>
            <a:noFill/>
            <a:ln w="9525">
              <a:noFill/>
              <a:miter lim="800000"/>
              <a:headEnd/>
              <a:tailEnd/>
            </a:ln>
          </p:spPr>
          <p:txBody>
            <a:bodyPr/>
            <a:lstStyle/>
            <a:p>
              <a:endParaRPr lang="fr-CH"/>
            </a:p>
          </p:txBody>
        </p:sp>
        <p:grpSp>
          <p:nvGrpSpPr>
            <p:cNvPr id="15366" name="Group 6"/>
            <p:cNvGrpSpPr>
              <a:grpSpLocks/>
            </p:cNvGrpSpPr>
            <p:nvPr/>
          </p:nvGrpSpPr>
          <p:grpSpPr bwMode="auto">
            <a:xfrm>
              <a:off x="437" y="720"/>
              <a:ext cx="4900" cy="2058"/>
              <a:chOff x="437" y="720"/>
              <a:chExt cx="4900" cy="2058"/>
            </a:xfrm>
          </p:grpSpPr>
          <p:sp>
            <p:nvSpPr>
              <p:cNvPr id="15524" name="Rectangle 7"/>
              <p:cNvSpPr>
                <a:spLocks noChangeArrowheads="1"/>
              </p:cNvSpPr>
              <p:nvPr/>
            </p:nvSpPr>
            <p:spPr bwMode="auto">
              <a:xfrm>
                <a:off x="779" y="732"/>
                <a:ext cx="304" cy="135"/>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Narrow" pitchFamily="34" charset="0"/>
                  </a:rPr>
                  <a:t>Stages</a:t>
                </a:r>
                <a:endParaRPr lang="en-US" b="1"/>
              </a:p>
            </p:txBody>
          </p:sp>
          <p:sp>
            <p:nvSpPr>
              <p:cNvPr id="15525" name="Rectangle 8"/>
              <p:cNvSpPr>
                <a:spLocks noChangeArrowheads="1"/>
              </p:cNvSpPr>
              <p:nvPr/>
            </p:nvSpPr>
            <p:spPr bwMode="auto">
              <a:xfrm>
                <a:off x="1767" y="732"/>
                <a:ext cx="283" cy="135"/>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Narrow" pitchFamily="34" charset="0"/>
                  </a:rPr>
                  <a:t>Socio-</a:t>
                </a:r>
                <a:endParaRPr lang="en-US" b="1"/>
              </a:p>
            </p:txBody>
          </p:sp>
          <p:sp>
            <p:nvSpPr>
              <p:cNvPr id="15526" name="Rectangle 9"/>
              <p:cNvSpPr>
                <a:spLocks noChangeArrowheads="1"/>
              </p:cNvSpPr>
              <p:nvPr/>
            </p:nvSpPr>
            <p:spPr bwMode="auto">
              <a:xfrm>
                <a:off x="1767" y="870"/>
                <a:ext cx="432" cy="136"/>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Narrow" pitchFamily="34" charset="0"/>
                  </a:rPr>
                  <a:t>economic</a:t>
                </a:r>
                <a:endParaRPr lang="en-US" b="1"/>
              </a:p>
            </p:txBody>
          </p:sp>
          <p:sp>
            <p:nvSpPr>
              <p:cNvPr id="15527" name="Rectangle 10"/>
              <p:cNvSpPr>
                <a:spLocks noChangeArrowheads="1"/>
              </p:cNvSpPr>
              <p:nvPr/>
            </p:nvSpPr>
            <p:spPr bwMode="auto">
              <a:xfrm>
                <a:off x="1767" y="1007"/>
                <a:ext cx="571" cy="136"/>
              </a:xfrm>
              <a:prstGeom prst="rect">
                <a:avLst/>
              </a:prstGeom>
              <a:noFill/>
              <a:ln w="9525">
                <a:noFill/>
                <a:miter lim="800000"/>
                <a:headEnd/>
                <a:tailEnd/>
              </a:ln>
            </p:spPr>
            <p:txBody>
              <a:bodyPr wrap="none" lIns="0" tIns="0" rIns="0" bIns="0">
                <a:spAutoFit/>
              </a:bodyPr>
              <a:lstStyle/>
              <a:p>
                <a:pPr eaLnBrk="0" hangingPunct="0"/>
                <a:r>
                  <a:rPr lang="en-US" sz="1500" b="1" dirty="0">
                    <a:solidFill>
                      <a:srgbClr val="000000"/>
                    </a:solidFill>
                    <a:latin typeface="Arial Narrow" pitchFamily="34" charset="0"/>
                  </a:rPr>
                  <a:t>development</a:t>
                </a:r>
                <a:endParaRPr lang="en-US" b="1" dirty="0"/>
              </a:p>
            </p:txBody>
          </p:sp>
          <p:sp>
            <p:nvSpPr>
              <p:cNvPr id="15528" name="Rectangle 11"/>
              <p:cNvSpPr>
                <a:spLocks noChangeArrowheads="1"/>
              </p:cNvSpPr>
              <p:nvPr/>
            </p:nvSpPr>
            <p:spPr bwMode="auto">
              <a:xfrm>
                <a:off x="2473" y="732"/>
                <a:ext cx="164" cy="135"/>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Narrow" pitchFamily="34" charset="0"/>
                  </a:rPr>
                  <a:t>Life</a:t>
                </a:r>
                <a:endParaRPr lang="en-US" b="1"/>
              </a:p>
            </p:txBody>
          </p:sp>
          <p:sp>
            <p:nvSpPr>
              <p:cNvPr id="15529" name="Rectangle 12"/>
              <p:cNvSpPr>
                <a:spLocks noChangeArrowheads="1"/>
              </p:cNvSpPr>
              <p:nvPr/>
            </p:nvSpPr>
            <p:spPr bwMode="auto">
              <a:xfrm>
                <a:off x="2473" y="870"/>
                <a:ext cx="294" cy="136"/>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Narrow" pitchFamily="34" charset="0"/>
                  </a:rPr>
                  <a:t>expec-</a:t>
                </a:r>
                <a:endParaRPr lang="en-US" b="1"/>
              </a:p>
            </p:txBody>
          </p:sp>
          <p:sp>
            <p:nvSpPr>
              <p:cNvPr id="15530" name="Rectangle 13"/>
              <p:cNvSpPr>
                <a:spLocks noChangeArrowheads="1"/>
              </p:cNvSpPr>
              <p:nvPr/>
            </p:nvSpPr>
            <p:spPr bwMode="auto">
              <a:xfrm>
                <a:off x="2473" y="1007"/>
                <a:ext cx="242" cy="136"/>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Narrow" pitchFamily="34" charset="0"/>
                  </a:rPr>
                  <a:t>tancy</a:t>
                </a:r>
                <a:endParaRPr lang="en-US" b="1"/>
              </a:p>
            </p:txBody>
          </p:sp>
          <p:sp>
            <p:nvSpPr>
              <p:cNvPr id="15531" name="Rectangle 14"/>
              <p:cNvSpPr>
                <a:spLocks noChangeArrowheads="1"/>
              </p:cNvSpPr>
              <p:nvPr/>
            </p:nvSpPr>
            <p:spPr bwMode="auto">
              <a:xfrm>
                <a:off x="2899" y="732"/>
                <a:ext cx="890" cy="135"/>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Narrow" pitchFamily="34" charset="0"/>
                  </a:rPr>
                  <a:t>Main characteristics</a:t>
                </a:r>
                <a:endParaRPr lang="en-US" b="1"/>
              </a:p>
            </p:txBody>
          </p:sp>
          <p:sp>
            <p:nvSpPr>
              <p:cNvPr id="15532" name="Rectangle 15"/>
              <p:cNvSpPr>
                <a:spLocks noChangeArrowheads="1"/>
              </p:cNvSpPr>
              <p:nvPr/>
            </p:nvSpPr>
            <p:spPr bwMode="auto">
              <a:xfrm>
                <a:off x="2899" y="870"/>
                <a:ext cx="1" cy="216"/>
              </a:xfrm>
              <a:prstGeom prst="rect">
                <a:avLst/>
              </a:prstGeom>
              <a:noFill/>
              <a:ln w="9525">
                <a:noFill/>
                <a:miter lim="800000"/>
                <a:headEnd/>
                <a:tailEnd/>
              </a:ln>
            </p:spPr>
            <p:txBody>
              <a:bodyPr wrap="none" lIns="0" tIns="0" rIns="0" bIns="0">
                <a:spAutoFit/>
              </a:bodyPr>
              <a:lstStyle/>
              <a:p>
                <a:pPr eaLnBrk="0" hangingPunct="0"/>
                <a:endParaRPr lang="en-US" b="1"/>
              </a:p>
            </p:txBody>
          </p:sp>
          <p:sp>
            <p:nvSpPr>
              <p:cNvPr id="15533" name="Rectangle 16"/>
              <p:cNvSpPr>
                <a:spLocks noChangeArrowheads="1"/>
              </p:cNvSpPr>
              <p:nvPr/>
            </p:nvSpPr>
            <p:spPr bwMode="auto">
              <a:xfrm>
                <a:off x="4101" y="732"/>
                <a:ext cx="1121" cy="135"/>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Narrow" pitchFamily="34" charset="0"/>
                  </a:rPr>
                  <a:t>Broad disease categories</a:t>
                </a:r>
                <a:endParaRPr lang="en-US" b="1"/>
              </a:p>
            </p:txBody>
          </p:sp>
          <p:sp>
            <p:nvSpPr>
              <p:cNvPr id="15534" name="Rectangle 17"/>
              <p:cNvSpPr>
                <a:spLocks noChangeArrowheads="1"/>
              </p:cNvSpPr>
              <p:nvPr/>
            </p:nvSpPr>
            <p:spPr bwMode="auto">
              <a:xfrm>
                <a:off x="4101" y="870"/>
                <a:ext cx="1" cy="216"/>
              </a:xfrm>
              <a:prstGeom prst="rect">
                <a:avLst/>
              </a:prstGeom>
              <a:noFill/>
              <a:ln w="9525">
                <a:noFill/>
                <a:miter lim="800000"/>
                <a:headEnd/>
                <a:tailEnd/>
              </a:ln>
            </p:spPr>
            <p:txBody>
              <a:bodyPr wrap="none" lIns="0" tIns="0" rIns="0" bIns="0">
                <a:spAutoFit/>
              </a:bodyPr>
              <a:lstStyle/>
              <a:p>
                <a:pPr eaLnBrk="0" hangingPunct="0"/>
                <a:endParaRPr lang="en-US"/>
              </a:p>
            </p:txBody>
          </p:sp>
          <p:sp>
            <p:nvSpPr>
              <p:cNvPr id="15535" name="Rectangle 18"/>
              <p:cNvSpPr>
                <a:spLocks noChangeArrowheads="1"/>
              </p:cNvSpPr>
              <p:nvPr/>
            </p:nvSpPr>
            <p:spPr bwMode="auto">
              <a:xfrm>
                <a:off x="4101" y="1007"/>
                <a:ext cx="1047" cy="137"/>
              </a:xfrm>
              <a:prstGeom prst="rect">
                <a:avLst/>
              </a:prstGeom>
              <a:noFill/>
              <a:ln w="9525">
                <a:noFill/>
                <a:miter lim="800000"/>
                <a:headEnd/>
                <a:tailEnd/>
              </a:ln>
            </p:spPr>
            <p:txBody>
              <a:bodyPr wrap="none" lIns="0" tIns="0" rIns="0" bIns="0">
                <a:spAutoFit/>
              </a:bodyPr>
              <a:lstStyle/>
              <a:p>
                <a:pPr eaLnBrk="0" hangingPunct="0"/>
                <a:r>
                  <a:rPr lang="en-US" sz="1500" dirty="0">
                    <a:solidFill>
                      <a:srgbClr val="000000"/>
                    </a:solidFill>
                    <a:latin typeface="Arial Narrow" pitchFamily="34" charset="0"/>
                  </a:rPr>
                  <a:t>(</a:t>
                </a:r>
                <a:r>
                  <a:rPr lang="en-US" sz="1500" b="1" dirty="0">
                    <a:solidFill>
                      <a:srgbClr val="FF9933"/>
                    </a:solidFill>
                    <a:latin typeface="Arial Narrow" pitchFamily="34" charset="0"/>
                  </a:rPr>
                  <a:t>proportionate</a:t>
                </a:r>
                <a:r>
                  <a:rPr lang="en-US" sz="1500" dirty="0">
                    <a:solidFill>
                      <a:srgbClr val="000000"/>
                    </a:solidFill>
                    <a:latin typeface="Arial Narrow" pitchFamily="34" charset="0"/>
                  </a:rPr>
                  <a:t> mortality)</a:t>
                </a:r>
                <a:endParaRPr lang="en-US" dirty="0"/>
              </a:p>
            </p:txBody>
          </p:sp>
          <p:sp>
            <p:nvSpPr>
              <p:cNvPr id="15536" name="Rectangle 19"/>
              <p:cNvSpPr>
                <a:spLocks noChangeArrowheads="1"/>
              </p:cNvSpPr>
              <p:nvPr/>
            </p:nvSpPr>
            <p:spPr bwMode="auto">
              <a:xfrm>
                <a:off x="437" y="720"/>
                <a:ext cx="282" cy="14"/>
              </a:xfrm>
              <a:prstGeom prst="rect">
                <a:avLst/>
              </a:prstGeom>
              <a:solidFill>
                <a:srgbClr val="000000"/>
              </a:solidFill>
              <a:ln w="9525">
                <a:noFill/>
                <a:miter lim="800000"/>
                <a:headEnd/>
                <a:tailEnd/>
              </a:ln>
            </p:spPr>
            <p:txBody>
              <a:bodyPr/>
              <a:lstStyle/>
              <a:p>
                <a:endParaRPr lang="fr-CH"/>
              </a:p>
            </p:txBody>
          </p:sp>
          <p:sp>
            <p:nvSpPr>
              <p:cNvPr id="15537" name="Rectangle 20"/>
              <p:cNvSpPr>
                <a:spLocks noChangeArrowheads="1"/>
              </p:cNvSpPr>
              <p:nvPr/>
            </p:nvSpPr>
            <p:spPr bwMode="auto">
              <a:xfrm>
                <a:off x="719" y="720"/>
                <a:ext cx="14" cy="14"/>
              </a:xfrm>
              <a:prstGeom prst="rect">
                <a:avLst/>
              </a:prstGeom>
              <a:solidFill>
                <a:srgbClr val="000000"/>
              </a:solidFill>
              <a:ln w="9525">
                <a:noFill/>
                <a:miter lim="800000"/>
                <a:headEnd/>
                <a:tailEnd/>
              </a:ln>
            </p:spPr>
            <p:txBody>
              <a:bodyPr/>
              <a:lstStyle/>
              <a:p>
                <a:endParaRPr lang="fr-CH"/>
              </a:p>
            </p:txBody>
          </p:sp>
          <p:sp>
            <p:nvSpPr>
              <p:cNvPr id="15538" name="Rectangle 21"/>
              <p:cNvSpPr>
                <a:spLocks noChangeArrowheads="1"/>
              </p:cNvSpPr>
              <p:nvPr/>
            </p:nvSpPr>
            <p:spPr bwMode="auto">
              <a:xfrm>
                <a:off x="733" y="720"/>
                <a:ext cx="977" cy="14"/>
              </a:xfrm>
              <a:prstGeom prst="rect">
                <a:avLst/>
              </a:prstGeom>
              <a:solidFill>
                <a:srgbClr val="000000"/>
              </a:solidFill>
              <a:ln w="9525">
                <a:noFill/>
                <a:miter lim="800000"/>
                <a:headEnd/>
                <a:tailEnd/>
              </a:ln>
            </p:spPr>
            <p:txBody>
              <a:bodyPr/>
              <a:lstStyle/>
              <a:p>
                <a:endParaRPr lang="fr-CH"/>
              </a:p>
            </p:txBody>
          </p:sp>
          <p:sp>
            <p:nvSpPr>
              <p:cNvPr id="15539" name="Rectangle 22"/>
              <p:cNvSpPr>
                <a:spLocks noChangeArrowheads="1"/>
              </p:cNvSpPr>
              <p:nvPr/>
            </p:nvSpPr>
            <p:spPr bwMode="auto">
              <a:xfrm>
                <a:off x="1710" y="720"/>
                <a:ext cx="14" cy="14"/>
              </a:xfrm>
              <a:prstGeom prst="rect">
                <a:avLst/>
              </a:prstGeom>
              <a:solidFill>
                <a:srgbClr val="000000"/>
              </a:solidFill>
              <a:ln w="9525">
                <a:noFill/>
                <a:miter lim="800000"/>
                <a:headEnd/>
                <a:tailEnd/>
              </a:ln>
            </p:spPr>
            <p:txBody>
              <a:bodyPr/>
              <a:lstStyle/>
              <a:p>
                <a:endParaRPr lang="fr-CH"/>
              </a:p>
            </p:txBody>
          </p:sp>
          <p:sp>
            <p:nvSpPr>
              <p:cNvPr id="15540" name="Rectangle 23"/>
              <p:cNvSpPr>
                <a:spLocks noChangeArrowheads="1"/>
              </p:cNvSpPr>
              <p:nvPr/>
            </p:nvSpPr>
            <p:spPr bwMode="auto">
              <a:xfrm>
                <a:off x="1724" y="720"/>
                <a:ext cx="692" cy="14"/>
              </a:xfrm>
              <a:prstGeom prst="rect">
                <a:avLst/>
              </a:prstGeom>
              <a:solidFill>
                <a:srgbClr val="000000"/>
              </a:solidFill>
              <a:ln w="9525">
                <a:noFill/>
                <a:miter lim="800000"/>
                <a:headEnd/>
                <a:tailEnd/>
              </a:ln>
            </p:spPr>
            <p:txBody>
              <a:bodyPr/>
              <a:lstStyle/>
              <a:p>
                <a:endParaRPr lang="fr-CH"/>
              </a:p>
            </p:txBody>
          </p:sp>
          <p:sp>
            <p:nvSpPr>
              <p:cNvPr id="15541" name="Rectangle 24"/>
              <p:cNvSpPr>
                <a:spLocks noChangeArrowheads="1"/>
              </p:cNvSpPr>
              <p:nvPr/>
            </p:nvSpPr>
            <p:spPr bwMode="auto">
              <a:xfrm>
                <a:off x="2416" y="720"/>
                <a:ext cx="14" cy="14"/>
              </a:xfrm>
              <a:prstGeom prst="rect">
                <a:avLst/>
              </a:prstGeom>
              <a:solidFill>
                <a:srgbClr val="000000"/>
              </a:solidFill>
              <a:ln w="9525">
                <a:noFill/>
                <a:miter lim="800000"/>
                <a:headEnd/>
                <a:tailEnd/>
              </a:ln>
            </p:spPr>
            <p:txBody>
              <a:bodyPr/>
              <a:lstStyle/>
              <a:p>
                <a:endParaRPr lang="fr-CH"/>
              </a:p>
            </p:txBody>
          </p:sp>
          <p:sp>
            <p:nvSpPr>
              <p:cNvPr id="15542" name="Rectangle 25"/>
              <p:cNvSpPr>
                <a:spLocks noChangeArrowheads="1"/>
              </p:cNvSpPr>
              <p:nvPr/>
            </p:nvSpPr>
            <p:spPr bwMode="auto">
              <a:xfrm>
                <a:off x="2430" y="720"/>
                <a:ext cx="410" cy="14"/>
              </a:xfrm>
              <a:prstGeom prst="rect">
                <a:avLst/>
              </a:prstGeom>
              <a:solidFill>
                <a:srgbClr val="000000"/>
              </a:solidFill>
              <a:ln w="9525">
                <a:noFill/>
                <a:miter lim="800000"/>
                <a:headEnd/>
                <a:tailEnd/>
              </a:ln>
            </p:spPr>
            <p:txBody>
              <a:bodyPr/>
              <a:lstStyle/>
              <a:p>
                <a:endParaRPr lang="fr-CH"/>
              </a:p>
            </p:txBody>
          </p:sp>
          <p:sp>
            <p:nvSpPr>
              <p:cNvPr id="15543" name="Rectangle 26"/>
              <p:cNvSpPr>
                <a:spLocks noChangeArrowheads="1"/>
              </p:cNvSpPr>
              <p:nvPr/>
            </p:nvSpPr>
            <p:spPr bwMode="auto">
              <a:xfrm>
                <a:off x="2840" y="720"/>
                <a:ext cx="14" cy="14"/>
              </a:xfrm>
              <a:prstGeom prst="rect">
                <a:avLst/>
              </a:prstGeom>
              <a:solidFill>
                <a:srgbClr val="000000"/>
              </a:solidFill>
              <a:ln w="9525">
                <a:noFill/>
                <a:miter lim="800000"/>
                <a:headEnd/>
                <a:tailEnd/>
              </a:ln>
            </p:spPr>
            <p:txBody>
              <a:bodyPr/>
              <a:lstStyle/>
              <a:p>
                <a:endParaRPr lang="fr-CH"/>
              </a:p>
            </p:txBody>
          </p:sp>
          <p:sp>
            <p:nvSpPr>
              <p:cNvPr id="15544" name="Rectangle 27"/>
              <p:cNvSpPr>
                <a:spLocks noChangeArrowheads="1"/>
              </p:cNvSpPr>
              <p:nvPr/>
            </p:nvSpPr>
            <p:spPr bwMode="auto">
              <a:xfrm>
                <a:off x="2854" y="720"/>
                <a:ext cx="1187" cy="14"/>
              </a:xfrm>
              <a:prstGeom prst="rect">
                <a:avLst/>
              </a:prstGeom>
              <a:solidFill>
                <a:srgbClr val="000000"/>
              </a:solidFill>
              <a:ln w="9525">
                <a:noFill/>
                <a:miter lim="800000"/>
                <a:headEnd/>
                <a:tailEnd/>
              </a:ln>
            </p:spPr>
            <p:txBody>
              <a:bodyPr/>
              <a:lstStyle/>
              <a:p>
                <a:endParaRPr lang="fr-CH"/>
              </a:p>
            </p:txBody>
          </p:sp>
          <p:sp>
            <p:nvSpPr>
              <p:cNvPr id="15545" name="Rectangle 28"/>
              <p:cNvSpPr>
                <a:spLocks noChangeArrowheads="1"/>
              </p:cNvSpPr>
              <p:nvPr/>
            </p:nvSpPr>
            <p:spPr bwMode="auto">
              <a:xfrm>
                <a:off x="4041" y="720"/>
                <a:ext cx="14" cy="14"/>
              </a:xfrm>
              <a:prstGeom prst="rect">
                <a:avLst/>
              </a:prstGeom>
              <a:solidFill>
                <a:srgbClr val="000000"/>
              </a:solidFill>
              <a:ln w="9525">
                <a:noFill/>
                <a:miter lim="800000"/>
                <a:headEnd/>
                <a:tailEnd/>
              </a:ln>
            </p:spPr>
            <p:txBody>
              <a:bodyPr/>
              <a:lstStyle/>
              <a:p>
                <a:endParaRPr lang="fr-CH"/>
              </a:p>
            </p:txBody>
          </p:sp>
          <p:sp>
            <p:nvSpPr>
              <p:cNvPr id="15546" name="Rectangle 29"/>
              <p:cNvSpPr>
                <a:spLocks noChangeArrowheads="1"/>
              </p:cNvSpPr>
              <p:nvPr/>
            </p:nvSpPr>
            <p:spPr bwMode="auto">
              <a:xfrm>
                <a:off x="4055" y="720"/>
                <a:ext cx="1259" cy="14"/>
              </a:xfrm>
              <a:prstGeom prst="rect">
                <a:avLst/>
              </a:prstGeom>
              <a:solidFill>
                <a:srgbClr val="000000"/>
              </a:solidFill>
              <a:ln w="9525">
                <a:noFill/>
                <a:miter lim="800000"/>
                <a:headEnd/>
                <a:tailEnd/>
              </a:ln>
            </p:spPr>
            <p:txBody>
              <a:bodyPr/>
              <a:lstStyle/>
              <a:p>
                <a:endParaRPr lang="fr-CH"/>
              </a:p>
            </p:txBody>
          </p:sp>
          <p:sp>
            <p:nvSpPr>
              <p:cNvPr id="15547" name="Rectangle 30"/>
              <p:cNvSpPr>
                <a:spLocks noChangeArrowheads="1"/>
              </p:cNvSpPr>
              <p:nvPr/>
            </p:nvSpPr>
            <p:spPr bwMode="auto">
              <a:xfrm>
                <a:off x="496" y="1159"/>
                <a:ext cx="88"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1*</a:t>
                </a:r>
                <a:endParaRPr lang="en-US"/>
              </a:p>
            </p:txBody>
          </p:sp>
          <p:sp>
            <p:nvSpPr>
              <p:cNvPr id="15548" name="Rectangle 31"/>
              <p:cNvSpPr>
                <a:spLocks noChangeArrowheads="1"/>
              </p:cNvSpPr>
              <p:nvPr/>
            </p:nvSpPr>
            <p:spPr bwMode="auto">
              <a:xfrm>
                <a:off x="779" y="1159"/>
                <a:ext cx="929" cy="164"/>
              </a:xfrm>
              <a:prstGeom prst="rect">
                <a:avLst/>
              </a:prstGeom>
              <a:noFill/>
              <a:ln w="9525">
                <a:noFill/>
                <a:miter lim="800000"/>
                <a:headEnd/>
                <a:tailEnd/>
              </a:ln>
            </p:spPr>
            <p:txBody>
              <a:bodyPr wrap="none" lIns="0" tIns="0" rIns="0" bIns="0">
                <a:spAutoFit/>
              </a:bodyPr>
              <a:lstStyle/>
              <a:p>
                <a:pPr eaLnBrk="0" hangingPunct="0"/>
                <a:r>
                  <a:rPr lang="en-US" sz="1800" dirty="0">
                    <a:latin typeface="Arial Narrow" pitchFamily="34" charset="0"/>
                  </a:rPr>
                  <a:t>Age of </a:t>
                </a:r>
                <a:r>
                  <a:rPr lang="en-US" sz="1800" b="1" dirty="0">
                    <a:solidFill>
                      <a:schemeClr val="accent2"/>
                    </a:solidFill>
                    <a:latin typeface="Arial Narrow" pitchFamily="34" charset="0"/>
                  </a:rPr>
                  <a:t>pestilence</a:t>
                </a:r>
                <a:endParaRPr lang="en-US" sz="1800" b="1" dirty="0">
                  <a:solidFill>
                    <a:schemeClr val="accent2"/>
                  </a:solidFill>
                </a:endParaRPr>
              </a:p>
            </p:txBody>
          </p:sp>
          <p:sp>
            <p:nvSpPr>
              <p:cNvPr id="15551" name="Rectangle 34"/>
              <p:cNvSpPr>
                <a:spLocks noChangeArrowheads="1"/>
              </p:cNvSpPr>
              <p:nvPr/>
            </p:nvSpPr>
            <p:spPr bwMode="auto">
              <a:xfrm>
                <a:off x="1767" y="1159"/>
                <a:ext cx="654" cy="270"/>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a:t>
                </a:r>
              </a:p>
              <a:p>
                <a:pPr eaLnBrk="0" hangingPunct="0"/>
                <a:r>
                  <a:rPr lang="en-US" sz="1500">
                    <a:solidFill>
                      <a:srgbClr val="000000"/>
                    </a:solidFill>
                    <a:latin typeface="Arial Narrow" pitchFamily="34" charset="0"/>
                  </a:rPr>
                  <a:t>(LIC, rural SSA)</a:t>
                </a:r>
                <a:endParaRPr lang="en-US"/>
              </a:p>
            </p:txBody>
          </p:sp>
          <p:sp>
            <p:nvSpPr>
              <p:cNvPr id="15552" name="Rectangle 35"/>
              <p:cNvSpPr>
                <a:spLocks noChangeArrowheads="1"/>
              </p:cNvSpPr>
              <p:nvPr/>
            </p:nvSpPr>
            <p:spPr bwMode="auto">
              <a:xfrm>
                <a:off x="2473" y="1159"/>
                <a:ext cx="15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~30</a:t>
                </a:r>
                <a:endParaRPr lang="en-US"/>
              </a:p>
            </p:txBody>
          </p:sp>
          <p:sp>
            <p:nvSpPr>
              <p:cNvPr id="15553" name="Rectangle 36"/>
              <p:cNvSpPr>
                <a:spLocks noChangeArrowheads="1"/>
              </p:cNvSpPr>
              <p:nvPr/>
            </p:nvSpPr>
            <p:spPr bwMode="auto">
              <a:xfrm>
                <a:off x="2899" y="1159"/>
                <a:ext cx="794" cy="137"/>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Infectious diseases</a:t>
                </a:r>
                <a:endParaRPr lang="en-US"/>
              </a:p>
            </p:txBody>
          </p:sp>
          <p:sp>
            <p:nvSpPr>
              <p:cNvPr id="15554" name="Rectangle 37"/>
              <p:cNvSpPr>
                <a:spLocks noChangeArrowheads="1"/>
              </p:cNvSpPr>
              <p:nvPr/>
            </p:nvSpPr>
            <p:spPr bwMode="auto">
              <a:xfrm>
                <a:off x="2899" y="1296"/>
                <a:ext cx="92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Nutritional deficiencies</a:t>
                </a:r>
                <a:endParaRPr lang="en-US"/>
              </a:p>
            </p:txBody>
          </p:sp>
          <p:sp>
            <p:nvSpPr>
              <p:cNvPr id="15555" name="Rectangle 38"/>
              <p:cNvSpPr>
                <a:spLocks noChangeArrowheads="1"/>
              </p:cNvSpPr>
              <p:nvPr/>
            </p:nvSpPr>
            <p:spPr bwMode="auto">
              <a:xfrm>
                <a:off x="4101" y="1159"/>
                <a:ext cx="851" cy="137"/>
              </a:xfrm>
              <a:prstGeom prst="rect">
                <a:avLst/>
              </a:prstGeom>
              <a:noFill/>
              <a:ln w="9525">
                <a:noFill/>
                <a:miter lim="800000"/>
                <a:headEnd/>
                <a:tailEnd/>
              </a:ln>
            </p:spPr>
            <p:txBody>
              <a:bodyPr wrap="none" lIns="0" tIns="0" rIns="0" bIns="0">
                <a:spAutoFit/>
              </a:bodyPr>
              <a:lstStyle/>
              <a:p>
                <a:pPr eaLnBrk="0" hangingPunct="0"/>
                <a:r>
                  <a:rPr lang="en-US" sz="1500" b="1">
                    <a:solidFill>
                      <a:srgbClr val="FF0000"/>
                    </a:solidFill>
                    <a:latin typeface="Arial Narrow" pitchFamily="34" charset="0"/>
                  </a:rPr>
                  <a:t>CVD: 5-10%</a:t>
                </a:r>
                <a:r>
                  <a:rPr lang="en-US" sz="1500">
                    <a:solidFill>
                      <a:srgbClr val="FF0000"/>
                    </a:solidFill>
                    <a:latin typeface="Arial Narrow" pitchFamily="34" charset="0"/>
                  </a:rPr>
                  <a:t> of all † </a:t>
                </a:r>
                <a:endParaRPr lang="en-US">
                  <a:solidFill>
                    <a:srgbClr val="FF0000"/>
                  </a:solidFill>
                </a:endParaRPr>
              </a:p>
            </p:txBody>
          </p:sp>
          <p:sp>
            <p:nvSpPr>
              <p:cNvPr id="15556" name="Rectangle 39"/>
              <p:cNvSpPr>
                <a:spLocks noChangeArrowheads="1"/>
              </p:cNvSpPr>
              <p:nvPr/>
            </p:nvSpPr>
            <p:spPr bwMode="auto">
              <a:xfrm>
                <a:off x="4101" y="1296"/>
                <a:ext cx="1210" cy="137"/>
              </a:xfrm>
              <a:prstGeom prst="rect">
                <a:avLst/>
              </a:prstGeom>
              <a:noFill/>
              <a:ln w="9525">
                <a:noFill/>
                <a:miter lim="800000"/>
                <a:headEnd/>
                <a:tailEnd/>
              </a:ln>
            </p:spPr>
            <p:txBody>
              <a:bodyPr wrap="none" lIns="0" tIns="0" rIns="0" bIns="0">
                <a:spAutoFit/>
              </a:bodyPr>
              <a:lstStyle/>
              <a:p>
                <a:pPr eaLnBrk="0" hangingPunct="0"/>
                <a:r>
                  <a:rPr lang="en-US" sz="1500">
                    <a:solidFill>
                      <a:srgbClr val="FF0000"/>
                    </a:solidFill>
                    <a:latin typeface="Arial Narrow" pitchFamily="34" charset="0"/>
                  </a:rPr>
                  <a:t>Related to nutrition/infection: </a:t>
                </a:r>
                <a:endParaRPr lang="en-US"/>
              </a:p>
            </p:txBody>
          </p:sp>
          <p:sp>
            <p:nvSpPr>
              <p:cNvPr id="15557" name="Rectangle 40"/>
              <p:cNvSpPr>
                <a:spLocks noChangeArrowheads="1"/>
              </p:cNvSpPr>
              <p:nvPr/>
            </p:nvSpPr>
            <p:spPr bwMode="auto">
              <a:xfrm>
                <a:off x="4101" y="1432"/>
                <a:ext cx="1018" cy="137"/>
              </a:xfrm>
              <a:prstGeom prst="rect">
                <a:avLst/>
              </a:prstGeom>
              <a:noFill/>
              <a:ln w="9525">
                <a:noFill/>
                <a:miter lim="800000"/>
                <a:headEnd/>
                <a:tailEnd/>
              </a:ln>
            </p:spPr>
            <p:txBody>
              <a:bodyPr wrap="none" lIns="0" tIns="0" rIns="0" bIns="0">
                <a:spAutoFit/>
              </a:bodyPr>
              <a:lstStyle/>
              <a:p>
                <a:pPr eaLnBrk="0" hangingPunct="0"/>
                <a:r>
                  <a:rPr lang="en-US" sz="1500">
                    <a:solidFill>
                      <a:srgbClr val="FF0000"/>
                    </a:solidFill>
                    <a:latin typeface="Arial Narrow" pitchFamily="34" charset="0"/>
                  </a:rPr>
                  <a:t>RHD; cardiomyopathies</a:t>
                </a:r>
                <a:r>
                  <a:rPr lang="en-US" sz="1500">
                    <a:solidFill>
                      <a:srgbClr val="000000"/>
                    </a:solidFill>
                    <a:latin typeface="Arial Narrow" pitchFamily="34" charset="0"/>
                  </a:rPr>
                  <a:t>)</a:t>
                </a:r>
                <a:endParaRPr lang="en-US"/>
              </a:p>
            </p:txBody>
          </p:sp>
          <p:sp>
            <p:nvSpPr>
              <p:cNvPr id="15558" name="Rectangle 41"/>
              <p:cNvSpPr>
                <a:spLocks noChangeArrowheads="1"/>
              </p:cNvSpPr>
              <p:nvPr/>
            </p:nvSpPr>
            <p:spPr bwMode="auto">
              <a:xfrm>
                <a:off x="437" y="1145"/>
                <a:ext cx="282" cy="14"/>
              </a:xfrm>
              <a:prstGeom prst="rect">
                <a:avLst/>
              </a:prstGeom>
              <a:solidFill>
                <a:srgbClr val="000000"/>
              </a:solidFill>
              <a:ln w="9525">
                <a:noFill/>
                <a:miter lim="800000"/>
                <a:headEnd/>
                <a:tailEnd/>
              </a:ln>
            </p:spPr>
            <p:txBody>
              <a:bodyPr/>
              <a:lstStyle/>
              <a:p>
                <a:endParaRPr lang="fr-CH"/>
              </a:p>
            </p:txBody>
          </p:sp>
          <p:sp>
            <p:nvSpPr>
              <p:cNvPr id="15559" name="Rectangle 42"/>
              <p:cNvSpPr>
                <a:spLocks noChangeArrowheads="1"/>
              </p:cNvSpPr>
              <p:nvPr/>
            </p:nvSpPr>
            <p:spPr bwMode="auto">
              <a:xfrm>
                <a:off x="719" y="1145"/>
                <a:ext cx="14" cy="14"/>
              </a:xfrm>
              <a:prstGeom prst="rect">
                <a:avLst/>
              </a:prstGeom>
              <a:solidFill>
                <a:srgbClr val="000000"/>
              </a:solidFill>
              <a:ln w="9525">
                <a:noFill/>
                <a:miter lim="800000"/>
                <a:headEnd/>
                <a:tailEnd/>
              </a:ln>
            </p:spPr>
            <p:txBody>
              <a:bodyPr/>
              <a:lstStyle/>
              <a:p>
                <a:endParaRPr lang="fr-CH"/>
              </a:p>
            </p:txBody>
          </p:sp>
          <p:sp>
            <p:nvSpPr>
              <p:cNvPr id="15560" name="Rectangle 43"/>
              <p:cNvSpPr>
                <a:spLocks noChangeArrowheads="1"/>
              </p:cNvSpPr>
              <p:nvPr/>
            </p:nvSpPr>
            <p:spPr bwMode="auto">
              <a:xfrm>
                <a:off x="733" y="1145"/>
                <a:ext cx="977" cy="14"/>
              </a:xfrm>
              <a:prstGeom prst="rect">
                <a:avLst/>
              </a:prstGeom>
              <a:solidFill>
                <a:srgbClr val="000000"/>
              </a:solidFill>
              <a:ln w="9525">
                <a:noFill/>
                <a:miter lim="800000"/>
                <a:headEnd/>
                <a:tailEnd/>
              </a:ln>
            </p:spPr>
            <p:txBody>
              <a:bodyPr/>
              <a:lstStyle/>
              <a:p>
                <a:endParaRPr lang="fr-CH"/>
              </a:p>
            </p:txBody>
          </p:sp>
          <p:sp>
            <p:nvSpPr>
              <p:cNvPr id="15561" name="Rectangle 44"/>
              <p:cNvSpPr>
                <a:spLocks noChangeArrowheads="1"/>
              </p:cNvSpPr>
              <p:nvPr/>
            </p:nvSpPr>
            <p:spPr bwMode="auto">
              <a:xfrm>
                <a:off x="1710" y="1145"/>
                <a:ext cx="14" cy="14"/>
              </a:xfrm>
              <a:prstGeom prst="rect">
                <a:avLst/>
              </a:prstGeom>
              <a:solidFill>
                <a:srgbClr val="000000"/>
              </a:solidFill>
              <a:ln w="9525">
                <a:noFill/>
                <a:miter lim="800000"/>
                <a:headEnd/>
                <a:tailEnd/>
              </a:ln>
            </p:spPr>
            <p:txBody>
              <a:bodyPr/>
              <a:lstStyle/>
              <a:p>
                <a:endParaRPr lang="fr-CH"/>
              </a:p>
            </p:txBody>
          </p:sp>
          <p:sp>
            <p:nvSpPr>
              <p:cNvPr id="15562" name="Rectangle 45"/>
              <p:cNvSpPr>
                <a:spLocks noChangeArrowheads="1"/>
              </p:cNvSpPr>
              <p:nvPr/>
            </p:nvSpPr>
            <p:spPr bwMode="auto">
              <a:xfrm>
                <a:off x="1724" y="1145"/>
                <a:ext cx="692" cy="14"/>
              </a:xfrm>
              <a:prstGeom prst="rect">
                <a:avLst/>
              </a:prstGeom>
              <a:solidFill>
                <a:srgbClr val="000000"/>
              </a:solidFill>
              <a:ln w="9525">
                <a:noFill/>
                <a:miter lim="800000"/>
                <a:headEnd/>
                <a:tailEnd/>
              </a:ln>
            </p:spPr>
            <p:txBody>
              <a:bodyPr/>
              <a:lstStyle/>
              <a:p>
                <a:endParaRPr lang="fr-CH"/>
              </a:p>
            </p:txBody>
          </p:sp>
          <p:sp>
            <p:nvSpPr>
              <p:cNvPr id="15563" name="Rectangle 46"/>
              <p:cNvSpPr>
                <a:spLocks noChangeArrowheads="1"/>
              </p:cNvSpPr>
              <p:nvPr/>
            </p:nvSpPr>
            <p:spPr bwMode="auto">
              <a:xfrm>
                <a:off x="2416" y="1145"/>
                <a:ext cx="14" cy="14"/>
              </a:xfrm>
              <a:prstGeom prst="rect">
                <a:avLst/>
              </a:prstGeom>
              <a:solidFill>
                <a:srgbClr val="000000"/>
              </a:solidFill>
              <a:ln w="9525">
                <a:noFill/>
                <a:miter lim="800000"/>
                <a:headEnd/>
                <a:tailEnd/>
              </a:ln>
            </p:spPr>
            <p:txBody>
              <a:bodyPr/>
              <a:lstStyle/>
              <a:p>
                <a:endParaRPr lang="fr-CH"/>
              </a:p>
            </p:txBody>
          </p:sp>
          <p:sp>
            <p:nvSpPr>
              <p:cNvPr id="15564" name="Rectangle 47"/>
              <p:cNvSpPr>
                <a:spLocks noChangeArrowheads="1"/>
              </p:cNvSpPr>
              <p:nvPr/>
            </p:nvSpPr>
            <p:spPr bwMode="auto">
              <a:xfrm>
                <a:off x="2430" y="1145"/>
                <a:ext cx="410" cy="14"/>
              </a:xfrm>
              <a:prstGeom prst="rect">
                <a:avLst/>
              </a:prstGeom>
              <a:solidFill>
                <a:srgbClr val="000000"/>
              </a:solidFill>
              <a:ln w="9525">
                <a:noFill/>
                <a:miter lim="800000"/>
                <a:headEnd/>
                <a:tailEnd/>
              </a:ln>
            </p:spPr>
            <p:txBody>
              <a:bodyPr/>
              <a:lstStyle/>
              <a:p>
                <a:endParaRPr lang="fr-CH"/>
              </a:p>
            </p:txBody>
          </p:sp>
          <p:sp>
            <p:nvSpPr>
              <p:cNvPr id="15565" name="Rectangle 48"/>
              <p:cNvSpPr>
                <a:spLocks noChangeArrowheads="1"/>
              </p:cNvSpPr>
              <p:nvPr/>
            </p:nvSpPr>
            <p:spPr bwMode="auto">
              <a:xfrm>
                <a:off x="2840" y="1145"/>
                <a:ext cx="14" cy="14"/>
              </a:xfrm>
              <a:prstGeom prst="rect">
                <a:avLst/>
              </a:prstGeom>
              <a:solidFill>
                <a:srgbClr val="000000"/>
              </a:solidFill>
              <a:ln w="9525">
                <a:noFill/>
                <a:miter lim="800000"/>
                <a:headEnd/>
                <a:tailEnd/>
              </a:ln>
            </p:spPr>
            <p:txBody>
              <a:bodyPr/>
              <a:lstStyle/>
              <a:p>
                <a:endParaRPr lang="fr-CH"/>
              </a:p>
            </p:txBody>
          </p:sp>
          <p:sp>
            <p:nvSpPr>
              <p:cNvPr id="15566" name="Rectangle 49"/>
              <p:cNvSpPr>
                <a:spLocks noChangeArrowheads="1"/>
              </p:cNvSpPr>
              <p:nvPr/>
            </p:nvSpPr>
            <p:spPr bwMode="auto">
              <a:xfrm>
                <a:off x="2854" y="1145"/>
                <a:ext cx="1187" cy="14"/>
              </a:xfrm>
              <a:prstGeom prst="rect">
                <a:avLst/>
              </a:prstGeom>
              <a:solidFill>
                <a:srgbClr val="000000"/>
              </a:solidFill>
              <a:ln w="9525">
                <a:noFill/>
                <a:miter lim="800000"/>
                <a:headEnd/>
                <a:tailEnd/>
              </a:ln>
            </p:spPr>
            <p:txBody>
              <a:bodyPr/>
              <a:lstStyle/>
              <a:p>
                <a:endParaRPr lang="fr-CH"/>
              </a:p>
            </p:txBody>
          </p:sp>
          <p:sp>
            <p:nvSpPr>
              <p:cNvPr id="15567" name="Rectangle 50"/>
              <p:cNvSpPr>
                <a:spLocks noChangeArrowheads="1"/>
              </p:cNvSpPr>
              <p:nvPr/>
            </p:nvSpPr>
            <p:spPr bwMode="auto">
              <a:xfrm>
                <a:off x="4041" y="1145"/>
                <a:ext cx="14" cy="14"/>
              </a:xfrm>
              <a:prstGeom prst="rect">
                <a:avLst/>
              </a:prstGeom>
              <a:solidFill>
                <a:srgbClr val="000000"/>
              </a:solidFill>
              <a:ln w="9525">
                <a:noFill/>
                <a:miter lim="800000"/>
                <a:headEnd/>
                <a:tailEnd/>
              </a:ln>
            </p:spPr>
            <p:txBody>
              <a:bodyPr/>
              <a:lstStyle/>
              <a:p>
                <a:endParaRPr lang="fr-CH"/>
              </a:p>
            </p:txBody>
          </p:sp>
          <p:sp>
            <p:nvSpPr>
              <p:cNvPr id="15568" name="Rectangle 51"/>
              <p:cNvSpPr>
                <a:spLocks noChangeArrowheads="1"/>
              </p:cNvSpPr>
              <p:nvPr/>
            </p:nvSpPr>
            <p:spPr bwMode="auto">
              <a:xfrm>
                <a:off x="4055" y="1145"/>
                <a:ext cx="1259" cy="14"/>
              </a:xfrm>
              <a:prstGeom prst="rect">
                <a:avLst/>
              </a:prstGeom>
              <a:solidFill>
                <a:srgbClr val="000000"/>
              </a:solidFill>
              <a:ln w="9525">
                <a:noFill/>
                <a:miter lim="800000"/>
                <a:headEnd/>
                <a:tailEnd/>
              </a:ln>
            </p:spPr>
            <p:txBody>
              <a:bodyPr/>
              <a:lstStyle/>
              <a:p>
                <a:endParaRPr lang="fr-CH"/>
              </a:p>
            </p:txBody>
          </p:sp>
          <p:sp>
            <p:nvSpPr>
              <p:cNvPr id="15569" name="Rectangle 52"/>
              <p:cNvSpPr>
                <a:spLocks noChangeArrowheads="1"/>
              </p:cNvSpPr>
              <p:nvPr/>
            </p:nvSpPr>
            <p:spPr bwMode="auto">
              <a:xfrm>
                <a:off x="496" y="1580"/>
                <a:ext cx="88"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2*</a:t>
                </a:r>
                <a:endParaRPr lang="en-US"/>
              </a:p>
            </p:txBody>
          </p:sp>
          <p:sp>
            <p:nvSpPr>
              <p:cNvPr id="15570" name="Rectangle 53"/>
              <p:cNvSpPr>
                <a:spLocks noChangeArrowheads="1"/>
              </p:cNvSpPr>
              <p:nvPr/>
            </p:nvSpPr>
            <p:spPr bwMode="auto">
              <a:xfrm>
                <a:off x="779" y="1580"/>
                <a:ext cx="847" cy="164"/>
              </a:xfrm>
              <a:prstGeom prst="rect">
                <a:avLst/>
              </a:prstGeom>
              <a:noFill/>
              <a:ln w="9525">
                <a:noFill/>
                <a:miter lim="800000"/>
                <a:headEnd/>
                <a:tailEnd/>
              </a:ln>
            </p:spPr>
            <p:txBody>
              <a:bodyPr wrap="none" lIns="0" tIns="0" rIns="0" bIns="0">
                <a:spAutoFit/>
              </a:bodyPr>
              <a:lstStyle/>
              <a:p>
                <a:pPr eaLnBrk="0" hangingPunct="0"/>
                <a:r>
                  <a:rPr lang="en-US" sz="1800" dirty="0">
                    <a:latin typeface="Arial Narrow" pitchFamily="34" charset="0"/>
                  </a:rPr>
                  <a:t>Age of</a:t>
                </a:r>
                <a:r>
                  <a:rPr lang="en-US" sz="1800" b="1" dirty="0">
                    <a:latin typeface="Arial Narrow" pitchFamily="34" charset="0"/>
                  </a:rPr>
                  <a:t> </a:t>
                </a:r>
                <a:r>
                  <a:rPr lang="en-US" sz="1800" b="1" dirty="0">
                    <a:solidFill>
                      <a:schemeClr val="accent2"/>
                    </a:solidFill>
                    <a:latin typeface="Arial Narrow" pitchFamily="34" charset="0"/>
                  </a:rPr>
                  <a:t>receding</a:t>
                </a:r>
                <a:endParaRPr lang="en-US" sz="1800" b="1" dirty="0">
                  <a:solidFill>
                    <a:schemeClr val="accent2"/>
                  </a:solidFill>
                </a:endParaRPr>
              </a:p>
            </p:txBody>
          </p:sp>
          <p:sp>
            <p:nvSpPr>
              <p:cNvPr id="15571" name="Rectangle 54"/>
              <p:cNvSpPr>
                <a:spLocks noChangeArrowheads="1"/>
              </p:cNvSpPr>
              <p:nvPr/>
            </p:nvSpPr>
            <p:spPr bwMode="auto">
              <a:xfrm>
                <a:off x="779" y="1716"/>
                <a:ext cx="586" cy="164"/>
              </a:xfrm>
              <a:prstGeom prst="rect">
                <a:avLst/>
              </a:prstGeom>
              <a:noFill/>
              <a:ln w="9525">
                <a:noFill/>
                <a:miter lim="800000"/>
                <a:headEnd/>
                <a:tailEnd/>
              </a:ln>
            </p:spPr>
            <p:txBody>
              <a:bodyPr wrap="none" lIns="0" tIns="0" rIns="0" bIns="0">
                <a:spAutoFit/>
              </a:bodyPr>
              <a:lstStyle/>
              <a:p>
                <a:pPr eaLnBrk="0" hangingPunct="0"/>
                <a:r>
                  <a:rPr lang="en-US" sz="1800" b="1">
                    <a:solidFill>
                      <a:schemeClr val="accent2"/>
                    </a:solidFill>
                    <a:latin typeface="Arial Narrow" pitchFamily="34" charset="0"/>
                  </a:rPr>
                  <a:t>pandemics</a:t>
                </a:r>
                <a:endParaRPr lang="en-US" sz="1800" b="1">
                  <a:solidFill>
                    <a:schemeClr val="accent2"/>
                  </a:solidFill>
                </a:endParaRPr>
              </a:p>
            </p:txBody>
          </p:sp>
          <p:sp>
            <p:nvSpPr>
              <p:cNvPr id="15572" name="Rectangle 55"/>
              <p:cNvSpPr>
                <a:spLocks noChangeArrowheads="1"/>
              </p:cNvSpPr>
              <p:nvPr/>
            </p:nvSpPr>
            <p:spPr bwMode="auto">
              <a:xfrm>
                <a:off x="1767" y="1580"/>
                <a:ext cx="107"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a:t>
                </a:r>
                <a:endParaRPr lang="en-US"/>
              </a:p>
            </p:txBody>
          </p:sp>
          <p:sp>
            <p:nvSpPr>
              <p:cNvPr id="15573" name="Rectangle 56"/>
              <p:cNvSpPr>
                <a:spLocks noChangeArrowheads="1"/>
              </p:cNvSpPr>
              <p:nvPr/>
            </p:nvSpPr>
            <p:spPr bwMode="auto">
              <a:xfrm>
                <a:off x="1767" y="1716"/>
                <a:ext cx="406"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(LIC-MIC)</a:t>
                </a:r>
                <a:endParaRPr lang="en-US"/>
              </a:p>
            </p:txBody>
          </p:sp>
          <p:sp>
            <p:nvSpPr>
              <p:cNvPr id="15574" name="Rectangle 57"/>
              <p:cNvSpPr>
                <a:spLocks noChangeArrowheads="1"/>
              </p:cNvSpPr>
              <p:nvPr/>
            </p:nvSpPr>
            <p:spPr bwMode="auto">
              <a:xfrm>
                <a:off x="1767" y="1855"/>
                <a:ext cx="1" cy="216"/>
              </a:xfrm>
              <a:prstGeom prst="rect">
                <a:avLst/>
              </a:prstGeom>
              <a:noFill/>
              <a:ln w="9525">
                <a:noFill/>
                <a:miter lim="800000"/>
                <a:headEnd/>
                <a:tailEnd/>
              </a:ln>
            </p:spPr>
            <p:txBody>
              <a:bodyPr wrap="none" lIns="0" tIns="0" rIns="0" bIns="0">
                <a:spAutoFit/>
              </a:bodyPr>
              <a:lstStyle/>
              <a:p>
                <a:pPr eaLnBrk="0" hangingPunct="0"/>
                <a:endParaRPr lang="en-US"/>
              </a:p>
            </p:txBody>
          </p:sp>
          <p:sp>
            <p:nvSpPr>
              <p:cNvPr id="15575" name="Rectangle 58"/>
              <p:cNvSpPr>
                <a:spLocks noChangeArrowheads="1"/>
              </p:cNvSpPr>
              <p:nvPr/>
            </p:nvSpPr>
            <p:spPr bwMode="auto">
              <a:xfrm>
                <a:off x="2473" y="1580"/>
                <a:ext cx="237"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30-50</a:t>
                </a:r>
                <a:endParaRPr lang="en-US"/>
              </a:p>
            </p:txBody>
          </p:sp>
          <p:sp>
            <p:nvSpPr>
              <p:cNvPr id="15576" name="Rectangle 59"/>
              <p:cNvSpPr>
                <a:spLocks noChangeArrowheads="1"/>
              </p:cNvSpPr>
              <p:nvPr/>
            </p:nvSpPr>
            <p:spPr bwMode="auto">
              <a:xfrm>
                <a:off x="2899" y="1580"/>
                <a:ext cx="808"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Improved sanitation</a:t>
                </a:r>
                <a:endParaRPr lang="en-US"/>
              </a:p>
            </p:txBody>
          </p:sp>
          <p:sp>
            <p:nvSpPr>
              <p:cNvPr id="15577" name="Rectangle 60"/>
              <p:cNvSpPr>
                <a:spLocks noChangeArrowheads="1"/>
              </p:cNvSpPr>
              <p:nvPr/>
            </p:nvSpPr>
            <p:spPr bwMode="auto">
              <a:xfrm>
                <a:off x="3756" y="1580"/>
                <a:ext cx="51"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 :</a:t>
                </a:r>
                <a:endParaRPr lang="en-US"/>
              </a:p>
            </p:txBody>
          </p:sp>
          <p:sp>
            <p:nvSpPr>
              <p:cNvPr id="15578" name="Rectangle 61"/>
              <p:cNvSpPr>
                <a:spLocks noChangeArrowheads="1"/>
              </p:cNvSpPr>
              <p:nvPr/>
            </p:nvSpPr>
            <p:spPr bwMode="auto">
              <a:xfrm>
                <a:off x="2899" y="1718"/>
                <a:ext cx="68"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Symbol" pitchFamily="18" charset="2"/>
                  </a:rPr>
                  <a:t>¯</a:t>
                </a:r>
                <a:endParaRPr lang="en-US"/>
              </a:p>
            </p:txBody>
          </p:sp>
          <p:sp>
            <p:nvSpPr>
              <p:cNvPr id="15579" name="Rectangle 62"/>
              <p:cNvSpPr>
                <a:spLocks noChangeArrowheads="1"/>
              </p:cNvSpPr>
              <p:nvPr/>
            </p:nvSpPr>
            <p:spPr bwMode="auto">
              <a:xfrm>
                <a:off x="2971" y="1726"/>
                <a:ext cx="46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 infections, </a:t>
                </a:r>
                <a:endParaRPr lang="en-US"/>
              </a:p>
            </p:txBody>
          </p:sp>
          <p:sp>
            <p:nvSpPr>
              <p:cNvPr id="15580" name="Rectangle 63"/>
              <p:cNvSpPr>
                <a:spLocks noChangeArrowheads="1"/>
              </p:cNvSpPr>
              <p:nvPr/>
            </p:nvSpPr>
            <p:spPr bwMode="auto">
              <a:xfrm>
                <a:off x="3467" y="1718"/>
                <a:ext cx="6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Symbol" pitchFamily="18" charset="2"/>
                  </a:rPr>
                  <a:t>­</a:t>
                </a:r>
                <a:endParaRPr lang="en-US"/>
              </a:p>
            </p:txBody>
          </p:sp>
          <p:sp>
            <p:nvSpPr>
              <p:cNvPr id="15581" name="Rectangle 64"/>
              <p:cNvSpPr>
                <a:spLocks noChangeArrowheads="1"/>
              </p:cNvSpPr>
              <p:nvPr/>
            </p:nvSpPr>
            <p:spPr bwMode="auto">
              <a:xfrm>
                <a:off x="3538" y="1726"/>
                <a:ext cx="175"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 diet</a:t>
                </a:r>
                <a:endParaRPr lang="en-US"/>
              </a:p>
            </p:txBody>
          </p:sp>
          <p:sp>
            <p:nvSpPr>
              <p:cNvPr id="15582" name="Rectangle 65"/>
              <p:cNvSpPr>
                <a:spLocks noChangeArrowheads="1"/>
              </p:cNvSpPr>
              <p:nvPr/>
            </p:nvSpPr>
            <p:spPr bwMode="auto">
              <a:xfrm>
                <a:off x="2899" y="1874"/>
                <a:ext cx="257"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(salt), </a:t>
                </a:r>
                <a:endParaRPr lang="en-US"/>
              </a:p>
            </p:txBody>
          </p:sp>
          <p:sp>
            <p:nvSpPr>
              <p:cNvPr id="15583" name="Rectangle 66"/>
              <p:cNvSpPr>
                <a:spLocks noChangeArrowheads="1"/>
              </p:cNvSpPr>
              <p:nvPr/>
            </p:nvSpPr>
            <p:spPr bwMode="auto">
              <a:xfrm>
                <a:off x="3172" y="1867"/>
                <a:ext cx="6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Symbol" pitchFamily="18" charset="2"/>
                  </a:rPr>
                  <a:t>­</a:t>
                </a:r>
                <a:endParaRPr lang="en-US"/>
              </a:p>
            </p:txBody>
          </p:sp>
          <p:sp>
            <p:nvSpPr>
              <p:cNvPr id="15584" name="Rectangle 67"/>
              <p:cNvSpPr>
                <a:spLocks noChangeArrowheads="1"/>
              </p:cNvSpPr>
              <p:nvPr/>
            </p:nvSpPr>
            <p:spPr bwMode="auto">
              <a:xfrm>
                <a:off x="3244" y="1874"/>
                <a:ext cx="253"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 aging</a:t>
                </a:r>
                <a:endParaRPr lang="en-US"/>
              </a:p>
            </p:txBody>
          </p:sp>
          <p:sp>
            <p:nvSpPr>
              <p:cNvPr id="15585" name="Rectangle 68"/>
              <p:cNvSpPr>
                <a:spLocks noChangeArrowheads="1"/>
              </p:cNvSpPr>
              <p:nvPr/>
            </p:nvSpPr>
            <p:spPr bwMode="auto">
              <a:xfrm>
                <a:off x="4101" y="1580"/>
                <a:ext cx="602" cy="137"/>
              </a:xfrm>
              <a:prstGeom prst="rect">
                <a:avLst/>
              </a:prstGeom>
              <a:noFill/>
              <a:ln w="9525">
                <a:noFill/>
                <a:miter lim="800000"/>
                <a:headEnd/>
                <a:tailEnd/>
              </a:ln>
            </p:spPr>
            <p:txBody>
              <a:bodyPr wrap="none" lIns="0" tIns="0" rIns="0" bIns="0">
                <a:spAutoFit/>
              </a:bodyPr>
              <a:lstStyle/>
              <a:p>
                <a:pPr eaLnBrk="0" hangingPunct="0"/>
                <a:r>
                  <a:rPr lang="en-US" sz="1500" b="1">
                    <a:solidFill>
                      <a:srgbClr val="FF0000"/>
                    </a:solidFill>
                    <a:latin typeface="Arial Narrow" pitchFamily="34" charset="0"/>
                  </a:rPr>
                  <a:t>CVD: 10-35% </a:t>
                </a:r>
                <a:endParaRPr lang="en-US" b="1">
                  <a:solidFill>
                    <a:srgbClr val="FF0000"/>
                  </a:solidFill>
                </a:endParaRPr>
              </a:p>
            </p:txBody>
          </p:sp>
          <p:sp>
            <p:nvSpPr>
              <p:cNvPr id="15586" name="Rectangle 69"/>
              <p:cNvSpPr>
                <a:spLocks noChangeArrowheads="1"/>
              </p:cNvSpPr>
              <p:nvPr/>
            </p:nvSpPr>
            <p:spPr bwMode="auto">
              <a:xfrm>
                <a:off x="4101" y="1716"/>
                <a:ext cx="1236" cy="137"/>
              </a:xfrm>
              <a:prstGeom prst="rect">
                <a:avLst/>
              </a:prstGeom>
              <a:noFill/>
              <a:ln w="9525">
                <a:noFill/>
                <a:miter lim="800000"/>
                <a:headEnd/>
                <a:tailEnd/>
              </a:ln>
            </p:spPr>
            <p:txBody>
              <a:bodyPr wrap="none" lIns="0" tIns="0" rIns="0" bIns="0">
                <a:spAutoFit/>
              </a:bodyPr>
              <a:lstStyle/>
              <a:p>
                <a:pPr eaLnBrk="0" hangingPunct="0"/>
                <a:r>
                  <a:rPr lang="en-US" sz="1500" b="1">
                    <a:solidFill>
                      <a:srgbClr val="FF0000"/>
                    </a:solidFill>
                    <a:latin typeface="Arial Narrow" pitchFamily="34" charset="0"/>
                  </a:rPr>
                  <a:t>Hypertensive heart disease</a:t>
                </a:r>
                <a:r>
                  <a:rPr lang="en-US" sz="1500">
                    <a:solidFill>
                      <a:srgbClr val="FF0000"/>
                    </a:solidFill>
                    <a:latin typeface="Arial Narrow" pitchFamily="34" charset="0"/>
                  </a:rPr>
                  <a:t>,</a:t>
                </a:r>
                <a:endParaRPr lang="en-US">
                  <a:solidFill>
                    <a:srgbClr val="FF0000"/>
                  </a:solidFill>
                </a:endParaRPr>
              </a:p>
            </p:txBody>
          </p:sp>
          <p:sp>
            <p:nvSpPr>
              <p:cNvPr id="15587" name="Rectangle 70"/>
              <p:cNvSpPr>
                <a:spLocks noChangeArrowheads="1"/>
              </p:cNvSpPr>
              <p:nvPr/>
            </p:nvSpPr>
            <p:spPr bwMode="auto">
              <a:xfrm>
                <a:off x="4101" y="1855"/>
                <a:ext cx="959" cy="137"/>
              </a:xfrm>
              <a:prstGeom prst="rect">
                <a:avLst/>
              </a:prstGeom>
              <a:noFill/>
              <a:ln w="9525">
                <a:noFill/>
                <a:miter lim="800000"/>
                <a:headEnd/>
                <a:tailEnd/>
              </a:ln>
            </p:spPr>
            <p:txBody>
              <a:bodyPr wrap="none" lIns="0" tIns="0" rIns="0" bIns="0">
                <a:spAutoFit/>
              </a:bodyPr>
              <a:lstStyle/>
              <a:p>
                <a:pPr eaLnBrk="0" hangingPunct="0"/>
                <a:r>
                  <a:rPr lang="en-US" sz="1500">
                    <a:solidFill>
                      <a:srgbClr val="FF0000"/>
                    </a:solidFill>
                    <a:latin typeface="Arial Narrow" pitchFamily="34" charset="0"/>
                  </a:rPr>
                  <a:t>stroke, sequels of RHD</a:t>
                </a:r>
                <a:endParaRPr lang="en-US">
                  <a:solidFill>
                    <a:srgbClr val="FF0000"/>
                  </a:solidFill>
                </a:endParaRPr>
              </a:p>
            </p:txBody>
          </p:sp>
          <p:sp>
            <p:nvSpPr>
              <p:cNvPr id="15588" name="Rectangle 71"/>
              <p:cNvSpPr>
                <a:spLocks noChangeArrowheads="1"/>
              </p:cNvSpPr>
              <p:nvPr/>
            </p:nvSpPr>
            <p:spPr bwMode="auto">
              <a:xfrm>
                <a:off x="4101" y="1991"/>
                <a:ext cx="1" cy="216"/>
              </a:xfrm>
              <a:prstGeom prst="rect">
                <a:avLst/>
              </a:prstGeom>
              <a:noFill/>
              <a:ln w="9525">
                <a:noFill/>
                <a:miter lim="800000"/>
                <a:headEnd/>
                <a:tailEnd/>
              </a:ln>
            </p:spPr>
            <p:txBody>
              <a:bodyPr wrap="none" lIns="0" tIns="0" rIns="0" bIns="0">
                <a:spAutoFit/>
              </a:bodyPr>
              <a:lstStyle/>
              <a:p>
                <a:pPr eaLnBrk="0" hangingPunct="0"/>
                <a:endParaRPr lang="en-US">
                  <a:solidFill>
                    <a:srgbClr val="FF0000"/>
                  </a:solidFill>
                </a:endParaRPr>
              </a:p>
            </p:txBody>
          </p:sp>
          <p:pic>
            <p:nvPicPr>
              <p:cNvPr id="15589" name="Picture 72"/>
              <p:cNvPicPr>
                <a:picLocks noChangeAspect="1" noChangeArrowheads="1"/>
              </p:cNvPicPr>
              <p:nvPr/>
            </p:nvPicPr>
            <p:blipFill>
              <a:blip r:embed="rId2" cstate="print"/>
              <a:srcRect/>
              <a:stretch>
                <a:fillRect/>
              </a:stretch>
            </p:blipFill>
            <p:spPr bwMode="auto">
              <a:xfrm>
                <a:off x="437" y="1573"/>
                <a:ext cx="24" cy="5"/>
              </a:xfrm>
              <a:prstGeom prst="rect">
                <a:avLst/>
              </a:prstGeom>
              <a:noFill/>
              <a:ln w="9525">
                <a:noFill/>
                <a:miter lim="800000"/>
                <a:headEnd/>
                <a:tailEnd/>
              </a:ln>
            </p:spPr>
          </p:pic>
          <p:pic>
            <p:nvPicPr>
              <p:cNvPr id="15590" name="Picture 73"/>
              <p:cNvPicPr>
                <a:picLocks noChangeAspect="1" noChangeArrowheads="1"/>
              </p:cNvPicPr>
              <p:nvPr/>
            </p:nvPicPr>
            <p:blipFill>
              <a:blip r:embed="rId2" cstate="print"/>
              <a:srcRect/>
              <a:stretch>
                <a:fillRect/>
              </a:stretch>
            </p:blipFill>
            <p:spPr bwMode="auto">
              <a:xfrm>
                <a:off x="461" y="1573"/>
                <a:ext cx="24" cy="5"/>
              </a:xfrm>
              <a:prstGeom prst="rect">
                <a:avLst/>
              </a:prstGeom>
              <a:noFill/>
              <a:ln w="9525">
                <a:noFill/>
                <a:miter lim="800000"/>
                <a:headEnd/>
                <a:tailEnd/>
              </a:ln>
            </p:spPr>
          </p:pic>
          <p:pic>
            <p:nvPicPr>
              <p:cNvPr id="15591" name="Picture 74"/>
              <p:cNvPicPr>
                <a:picLocks noChangeAspect="1" noChangeArrowheads="1"/>
              </p:cNvPicPr>
              <p:nvPr/>
            </p:nvPicPr>
            <p:blipFill>
              <a:blip r:embed="rId2" cstate="print"/>
              <a:srcRect/>
              <a:stretch>
                <a:fillRect/>
              </a:stretch>
            </p:blipFill>
            <p:spPr bwMode="auto">
              <a:xfrm>
                <a:off x="485" y="1573"/>
                <a:ext cx="23" cy="5"/>
              </a:xfrm>
              <a:prstGeom prst="rect">
                <a:avLst/>
              </a:prstGeom>
              <a:noFill/>
              <a:ln w="9525">
                <a:noFill/>
                <a:miter lim="800000"/>
                <a:headEnd/>
                <a:tailEnd/>
              </a:ln>
            </p:spPr>
          </p:pic>
          <p:pic>
            <p:nvPicPr>
              <p:cNvPr id="15592" name="Picture 75"/>
              <p:cNvPicPr>
                <a:picLocks noChangeAspect="1" noChangeArrowheads="1"/>
              </p:cNvPicPr>
              <p:nvPr/>
            </p:nvPicPr>
            <p:blipFill>
              <a:blip r:embed="rId2" cstate="print"/>
              <a:srcRect/>
              <a:stretch>
                <a:fillRect/>
              </a:stretch>
            </p:blipFill>
            <p:spPr bwMode="auto">
              <a:xfrm>
                <a:off x="508" y="1573"/>
                <a:ext cx="24" cy="5"/>
              </a:xfrm>
              <a:prstGeom prst="rect">
                <a:avLst/>
              </a:prstGeom>
              <a:noFill/>
              <a:ln w="9525">
                <a:noFill/>
                <a:miter lim="800000"/>
                <a:headEnd/>
                <a:tailEnd/>
              </a:ln>
            </p:spPr>
          </p:pic>
          <p:pic>
            <p:nvPicPr>
              <p:cNvPr id="15593" name="Picture 76"/>
              <p:cNvPicPr>
                <a:picLocks noChangeAspect="1" noChangeArrowheads="1"/>
              </p:cNvPicPr>
              <p:nvPr/>
            </p:nvPicPr>
            <p:blipFill>
              <a:blip r:embed="rId2" cstate="print"/>
              <a:srcRect/>
              <a:stretch>
                <a:fillRect/>
              </a:stretch>
            </p:blipFill>
            <p:spPr bwMode="auto">
              <a:xfrm>
                <a:off x="532" y="1573"/>
                <a:ext cx="24" cy="5"/>
              </a:xfrm>
              <a:prstGeom prst="rect">
                <a:avLst/>
              </a:prstGeom>
              <a:noFill/>
              <a:ln w="9525">
                <a:noFill/>
                <a:miter lim="800000"/>
                <a:headEnd/>
                <a:tailEnd/>
              </a:ln>
            </p:spPr>
          </p:pic>
          <p:pic>
            <p:nvPicPr>
              <p:cNvPr id="15594" name="Picture 77"/>
              <p:cNvPicPr>
                <a:picLocks noChangeAspect="1" noChangeArrowheads="1"/>
              </p:cNvPicPr>
              <p:nvPr/>
            </p:nvPicPr>
            <p:blipFill>
              <a:blip r:embed="rId2" cstate="print"/>
              <a:srcRect/>
              <a:stretch>
                <a:fillRect/>
              </a:stretch>
            </p:blipFill>
            <p:spPr bwMode="auto">
              <a:xfrm>
                <a:off x="556" y="1573"/>
                <a:ext cx="24" cy="5"/>
              </a:xfrm>
              <a:prstGeom prst="rect">
                <a:avLst/>
              </a:prstGeom>
              <a:noFill/>
              <a:ln w="9525">
                <a:noFill/>
                <a:miter lim="800000"/>
                <a:headEnd/>
                <a:tailEnd/>
              </a:ln>
            </p:spPr>
          </p:pic>
          <p:pic>
            <p:nvPicPr>
              <p:cNvPr id="15595" name="Picture 78"/>
              <p:cNvPicPr>
                <a:picLocks noChangeAspect="1" noChangeArrowheads="1"/>
              </p:cNvPicPr>
              <p:nvPr/>
            </p:nvPicPr>
            <p:blipFill>
              <a:blip r:embed="rId2" cstate="print"/>
              <a:srcRect/>
              <a:stretch>
                <a:fillRect/>
              </a:stretch>
            </p:blipFill>
            <p:spPr bwMode="auto">
              <a:xfrm>
                <a:off x="580" y="1573"/>
                <a:ext cx="24" cy="5"/>
              </a:xfrm>
              <a:prstGeom prst="rect">
                <a:avLst/>
              </a:prstGeom>
              <a:noFill/>
              <a:ln w="9525">
                <a:noFill/>
                <a:miter lim="800000"/>
                <a:headEnd/>
                <a:tailEnd/>
              </a:ln>
            </p:spPr>
          </p:pic>
          <p:pic>
            <p:nvPicPr>
              <p:cNvPr id="15596" name="Picture 79"/>
              <p:cNvPicPr>
                <a:picLocks noChangeAspect="1" noChangeArrowheads="1"/>
              </p:cNvPicPr>
              <p:nvPr/>
            </p:nvPicPr>
            <p:blipFill>
              <a:blip r:embed="rId2" cstate="print"/>
              <a:srcRect/>
              <a:stretch>
                <a:fillRect/>
              </a:stretch>
            </p:blipFill>
            <p:spPr bwMode="auto">
              <a:xfrm>
                <a:off x="604" y="1573"/>
                <a:ext cx="24" cy="5"/>
              </a:xfrm>
              <a:prstGeom prst="rect">
                <a:avLst/>
              </a:prstGeom>
              <a:noFill/>
              <a:ln w="9525">
                <a:noFill/>
                <a:miter lim="800000"/>
                <a:headEnd/>
                <a:tailEnd/>
              </a:ln>
            </p:spPr>
          </p:pic>
          <p:pic>
            <p:nvPicPr>
              <p:cNvPr id="15597" name="Picture 80"/>
              <p:cNvPicPr>
                <a:picLocks noChangeAspect="1" noChangeArrowheads="1"/>
              </p:cNvPicPr>
              <p:nvPr/>
            </p:nvPicPr>
            <p:blipFill>
              <a:blip r:embed="rId2" cstate="print"/>
              <a:srcRect/>
              <a:stretch>
                <a:fillRect/>
              </a:stretch>
            </p:blipFill>
            <p:spPr bwMode="auto">
              <a:xfrm>
                <a:off x="628" y="1573"/>
                <a:ext cx="24" cy="5"/>
              </a:xfrm>
              <a:prstGeom prst="rect">
                <a:avLst/>
              </a:prstGeom>
              <a:noFill/>
              <a:ln w="9525">
                <a:noFill/>
                <a:miter lim="800000"/>
                <a:headEnd/>
                <a:tailEnd/>
              </a:ln>
            </p:spPr>
          </p:pic>
          <p:pic>
            <p:nvPicPr>
              <p:cNvPr id="15598" name="Picture 81"/>
              <p:cNvPicPr>
                <a:picLocks noChangeAspect="1" noChangeArrowheads="1"/>
              </p:cNvPicPr>
              <p:nvPr/>
            </p:nvPicPr>
            <p:blipFill>
              <a:blip r:embed="rId2" cstate="print"/>
              <a:srcRect/>
              <a:stretch>
                <a:fillRect/>
              </a:stretch>
            </p:blipFill>
            <p:spPr bwMode="auto">
              <a:xfrm>
                <a:off x="652" y="1573"/>
                <a:ext cx="24" cy="5"/>
              </a:xfrm>
              <a:prstGeom prst="rect">
                <a:avLst/>
              </a:prstGeom>
              <a:noFill/>
              <a:ln w="9525">
                <a:noFill/>
                <a:miter lim="800000"/>
                <a:headEnd/>
                <a:tailEnd/>
              </a:ln>
            </p:spPr>
          </p:pic>
          <p:pic>
            <p:nvPicPr>
              <p:cNvPr id="15599" name="Picture 82"/>
              <p:cNvPicPr>
                <a:picLocks noChangeAspect="1" noChangeArrowheads="1"/>
              </p:cNvPicPr>
              <p:nvPr/>
            </p:nvPicPr>
            <p:blipFill>
              <a:blip r:embed="rId2" cstate="print"/>
              <a:srcRect/>
              <a:stretch>
                <a:fillRect/>
              </a:stretch>
            </p:blipFill>
            <p:spPr bwMode="auto">
              <a:xfrm>
                <a:off x="676" y="1573"/>
                <a:ext cx="24" cy="5"/>
              </a:xfrm>
              <a:prstGeom prst="rect">
                <a:avLst/>
              </a:prstGeom>
              <a:noFill/>
              <a:ln w="9525">
                <a:noFill/>
                <a:miter lim="800000"/>
                <a:headEnd/>
                <a:tailEnd/>
              </a:ln>
            </p:spPr>
          </p:pic>
          <p:pic>
            <p:nvPicPr>
              <p:cNvPr id="15600" name="Picture 83"/>
              <p:cNvPicPr>
                <a:picLocks noChangeAspect="1" noChangeArrowheads="1"/>
              </p:cNvPicPr>
              <p:nvPr/>
            </p:nvPicPr>
            <p:blipFill>
              <a:blip r:embed="rId3" cstate="print"/>
              <a:srcRect/>
              <a:stretch>
                <a:fillRect/>
              </a:stretch>
            </p:blipFill>
            <p:spPr bwMode="auto">
              <a:xfrm>
                <a:off x="700" y="1573"/>
                <a:ext cx="19" cy="5"/>
              </a:xfrm>
              <a:prstGeom prst="rect">
                <a:avLst/>
              </a:prstGeom>
              <a:noFill/>
              <a:ln w="9525">
                <a:noFill/>
                <a:miter lim="800000"/>
                <a:headEnd/>
                <a:tailEnd/>
              </a:ln>
            </p:spPr>
          </p:pic>
          <p:pic>
            <p:nvPicPr>
              <p:cNvPr id="15601" name="Picture 84"/>
              <p:cNvPicPr>
                <a:picLocks noChangeAspect="1" noChangeArrowheads="1"/>
              </p:cNvPicPr>
              <p:nvPr/>
            </p:nvPicPr>
            <p:blipFill>
              <a:blip r:embed="rId4" cstate="print"/>
              <a:srcRect/>
              <a:stretch>
                <a:fillRect/>
              </a:stretch>
            </p:blipFill>
            <p:spPr bwMode="auto">
              <a:xfrm>
                <a:off x="719" y="1573"/>
                <a:ext cx="77" cy="9"/>
              </a:xfrm>
              <a:prstGeom prst="rect">
                <a:avLst/>
              </a:prstGeom>
              <a:noFill/>
              <a:ln w="9525">
                <a:noFill/>
                <a:miter lim="800000"/>
                <a:headEnd/>
                <a:tailEnd/>
              </a:ln>
            </p:spPr>
          </p:pic>
          <p:pic>
            <p:nvPicPr>
              <p:cNvPr id="15602" name="Picture 85"/>
              <p:cNvPicPr>
                <a:picLocks noChangeAspect="1" noChangeArrowheads="1"/>
              </p:cNvPicPr>
              <p:nvPr/>
            </p:nvPicPr>
            <p:blipFill>
              <a:blip r:embed="rId4" cstate="print"/>
              <a:srcRect/>
              <a:stretch>
                <a:fillRect/>
              </a:stretch>
            </p:blipFill>
            <p:spPr bwMode="auto">
              <a:xfrm>
                <a:off x="796" y="1573"/>
                <a:ext cx="76" cy="9"/>
              </a:xfrm>
              <a:prstGeom prst="rect">
                <a:avLst/>
              </a:prstGeom>
              <a:noFill/>
              <a:ln w="9525">
                <a:noFill/>
                <a:miter lim="800000"/>
                <a:headEnd/>
                <a:tailEnd/>
              </a:ln>
            </p:spPr>
          </p:pic>
          <p:pic>
            <p:nvPicPr>
              <p:cNvPr id="15603" name="Picture 86"/>
              <p:cNvPicPr>
                <a:picLocks noChangeAspect="1" noChangeArrowheads="1"/>
              </p:cNvPicPr>
              <p:nvPr/>
            </p:nvPicPr>
            <p:blipFill>
              <a:blip r:embed="rId4" cstate="print"/>
              <a:srcRect/>
              <a:stretch>
                <a:fillRect/>
              </a:stretch>
            </p:blipFill>
            <p:spPr bwMode="auto">
              <a:xfrm>
                <a:off x="872" y="1573"/>
                <a:ext cx="77" cy="9"/>
              </a:xfrm>
              <a:prstGeom prst="rect">
                <a:avLst/>
              </a:prstGeom>
              <a:noFill/>
              <a:ln w="9525">
                <a:noFill/>
                <a:miter lim="800000"/>
                <a:headEnd/>
                <a:tailEnd/>
              </a:ln>
            </p:spPr>
          </p:pic>
          <p:pic>
            <p:nvPicPr>
              <p:cNvPr id="15604" name="Picture 87"/>
              <p:cNvPicPr>
                <a:picLocks noChangeAspect="1" noChangeArrowheads="1"/>
              </p:cNvPicPr>
              <p:nvPr/>
            </p:nvPicPr>
            <p:blipFill>
              <a:blip r:embed="rId4" cstate="print"/>
              <a:srcRect/>
              <a:stretch>
                <a:fillRect/>
              </a:stretch>
            </p:blipFill>
            <p:spPr bwMode="auto">
              <a:xfrm>
                <a:off x="949" y="1573"/>
                <a:ext cx="76" cy="9"/>
              </a:xfrm>
              <a:prstGeom prst="rect">
                <a:avLst/>
              </a:prstGeom>
              <a:noFill/>
              <a:ln w="9525">
                <a:noFill/>
                <a:miter lim="800000"/>
                <a:headEnd/>
                <a:tailEnd/>
              </a:ln>
            </p:spPr>
          </p:pic>
          <p:pic>
            <p:nvPicPr>
              <p:cNvPr id="15605" name="Picture 88"/>
              <p:cNvPicPr>
                <a:picLocks noChangeAspect="1" noChangeArrowheads="1"/>
              </p:cNvPicPr>
              <p:nvPr/>
            </p:nvPicPr>
            <p:blipFill>
              <a:blip r:embed="rId4" cstate="print"/>
              <a:srcRect/>
              <a:stretch>
                <a:fillRect/>
              </a:stretch>
            </p:blipFill>
            <p:spPr bwMode="auto">
              <a:xfrm>
                <a:off x="1025" y="1573"/>
                <a:ext cx="77" cy="9"/>
              </a:xfrm>
              <a:prstGeom prst="rect">
                <a:avLst/>
              </a:prstGeom>
              <a:noFill/>
              <a:ln w="9525">
                <a:noFill/>
                <a:miter lim="800000"/>
                <a:headEnd/>
                <a:tailEnd/>
              </a:ln>
            </p:spPr>
          </p:pic>
          <p:pic>
            <p:nvPicPr>
              <p:cNvPr id="15606" name="Picture 89"/>
              <p:cNvPicPr>
                <a:picLocks noChangeAspect="1" noChangeArrowheads="1"/>
              </p:cNvPicPr>
              <p:nvPr/>
            </p:nvPicPr>
            <p:blipFill>
              <a:blip r:embed="rId4" cstate="print"/>
              <a:srcRect/>
              <a:stretch>
                <a:fillRect/>
              </a:stretch>
            </p:blipFill>
            <p:spPr bwMode="auto">
              <a:xfrm>
                <a:off x="1102" y="1573"/>
                <a:ext cx="77" cy="9"/>
              </a:xfrm>
              <a:prstGeom prst="rect">
                <a:avLst/>
              </a:prstGeom>
              <a:noFill/>
              <a:ln w="9525">
                <a:noFill/>
                <a:miter lim="800000"/>
                <a:headEnd/>
                <a:tailEnd/>
              </a:ln>
            </p:spPr>
          </p:pic>
          <p:pic>
            <p:nvPicPr>
              <p:cNvPr id="15607" name="Picture 90"/>
              <p:cNvPicPr>
                <a:picLocks noChangeAspect="1" noChangeArrowheads="1"/>
              </p:cNvPicPr>
              <p:nvPr/>
            </p:nvPicPr>
            <p:blipFill>
              <a:blip r:embed="rId4" cstate="print"/>
              <a:srcRect/>
              <a:stretch>
                <a:fillRect/>
              </a:stretch>
            </p:blipFill>
            <p:spPr bwMode="auto">
              <a:xfrm>
                <a:off x="1179" y="1573"/>
                <a:ext cx="76" cy="9"/>
              </a:xfrm>
              <a:prstGeom prst="rect">
                <a:avLst/>
              </a:prstGeom>
              <a:noFill/>
              <a:ln w="9525">
                <a:noFill/>
                <a:miter lim="800000"/>
                <a:headEnd/>
                <a:tailEnd/>
              </a:ln>
            </p:spPr>
          </p:pic>
          <p:pic>
            <p:nvPicPr>
              <p:cNvPr id="15608" name="Picture 91"/>
              <p:cNvPicPr>
                <a:picLocks noChangeAspect="1" noChangeArrowheads="1"/>
              </p:cNvPicPr>
              <p:nvPr/>
            </p:nvPicPr>
            <p:blipFill>
              <a:blip r:embed="rId4" cstate="print"/>
              <a:srcRect/>
              <a:stretch>
                <a:fillRect/>
              </a:stretch>
            </p:blipFill>
            <p:spPr bwMode="auto">
              <a:xfrm>
                <a:off x="1255" y="1573"/>
                <a:ext cx="77" cy="9"/>
              </a:xfrm>
              <a:prstGeom prst="rect">
                <a:avLst/>
              </a:prstGeom>
              <a:noFill/>
              <a:ln w="9525">
                <a:noFill/>
                <a:miter lim="800000"/>
                <a:headEnd/>
                <a:tailEnd/>
              </a:ln>
            </p:spPr>
          </p:pic>
          <p:pic>
            <p:nvPicPr>
              <p:cNvPr id="15609" name="Picture 92"/>
              <p:cNvPicPr>
                <a:picLocks noChangeAspect="1" noChangeArrowheads="1"/>
              </p:cNvPicPr>
              <p:nvPr/>
            </p:nvPicPr>
            <p:blipFill>
              <a:blip r:embed="rId4" cstate="print"/>
              <a:srcRect/>
              <a:stretch>
                <a:fillRect/>
              </a:stretch>
            </p:blipFill>
            <p:spPr bwMode="auto">
              <a:xfrm>
                <a:off x="1332" y="1573"/>
                <a:ext cx="76" cy="9"/>
              </a:xfrm>
              <a:prstGeom prst="rect">
                <a:avLst/>
              </a:prstGeom>
              <a:noFill/>
              <a:ln w="9525">
                <a:noFill/>
                <a:miter lim="800000"/>
                <a:headEnd/>
                <a:tailEnd/>
              </a:ln>
            </p:spPr>
          </p:pic>
          <p:pic>
            <p:nvPicPr>
              <p:cNvPr id="15610" name="Picture 93"/>
              <p:cNvPicPr>
                <a:picLocks noChangeAspect="1" noChangeArrowheads="1"/>
              </p:cNvPicPr>
              <p:nvPr/>
            </p:nvPicPr>
            <p:blipFill>
              <a:blip r:embed="rId4" cstate="print"/>
              <a:srcRect/>
              <a:stretch>
                <a:fillRect/>
              </a:stretch>
            </p:blipFill>
            <p:spPr bwMode="auto">
              <a:xfrm>
                <a:off x="1408" y="1573"/>
                <a:ext cx="77" cy="9"/>
              </a:xfrm>
              <a:prstGeom prst="rect">
                <a:avLst/>
              </a:prstGeom>
              <a:noFill/>
              <a:ln w="9525">
                <a:noFill/>
                <a:miter lim="800000"/>
                <a:headEnd/>
                <a:tailEnd/>
              </a:ln>
            </p:spPr>
          </p:pic>
          <p:pic>
            <p:nvPicPr>
              <p:cNvPr id="15611" name="Picture 94"/>
              <p:cNvPicPr>
                <a:picLocks noChangeAspect="1" noChangeArrowheads="1"/>
              </p:cNvPicPr>
              <p:nvPr/>
            </p:nvPicPr>
            <p:blipFill>
              <a:blip r:embed="rId4" cstate="print"/>
              <a:srcRect/>
              <a:stretch>
                <a:fillRect/>
              </a:stretch>
            </p:blipFill>
            <p:spPr bwMode="auto">
              <a:xfrm>
                <a:off x="1485" y="1573"/>
                <a:ext cx="77" cy="9"/>
              </a:xfrm>
              <a:prstGeom prst="rect">
                <a:avLst/>
              </a:prstGeom>
              <a:noFill/>
              <a:ln w="9525">
                <a:noFill/>
                <a:miter lim="800000"/>
                <a:headEnd/>
                <a:tailEnd/>
              </a:ln>
            </p:spPr>
          </p:pic>
          <p:pic>
            <p:nvPicPr>
              <p:cNvPr id="15612" name="Picture 95"/>
              <p:cNvPicPr>
                <a:picLocks noChangeAspect="1" noChangeArrowheads="1"/>
              </p:cNvPicPr>
              <p:nvPr/>
            </p:nvPicPr>
            <p:blipFill>
              <a:blip r:embed="rId4" cstate="print"/>
              <a:srcRect/>
              <a:stretch>
                <a:fillRect/>
              </a:stretch>
            </p:blipFill>
            <p:spPr bwMode="auto">
              <a:xfrm>
                <a:off x="1562" y="1573"/>
                <a:ext cx="76" cy="9"/>
              </a:xfrm>
              <a:prstGeom prst="rect">
                <a:avLst/>
              </a:prstGeom>
              <a:noFill/>
              <a:ln w="9525">
                <a:noFill/>
                <a:miter lim="800000"/>
                <a:headEnd/>
                <a:tailEnd/>
              </a:ln>
            </p:spPr>
          </p:pic>
          <p:pic>
            <p:nvPicPr>
              <p:cNvPr id="15613" name="Picture 96"/>
              <p:cNvPicPr>
                <a:picLocks noChangeAspect="1" noChangeArrowheads="1"/>
              </p:cNvPicPr>
              <p:nvPr/>
            </p:nvPicPr>
            <p:blipFill>
              <a:blip r:embed="rId5" cstate="print"/>
              <a:srcRect/>
              <a:stretch>
                <a:fillRect/>
              </a:stretch>
            </p:blipFill>
            <p:spPr bwMode="auto">
              <a:xfrm>
                <a:off x="1638" y="1573"/>
                <a:ext cx="72" cy="9"/>
              </a:xfrm>
              <a:prstGeom prst="rect">
                <a:avLst/>
              </a:prstGeom>
              <a:noFill/>
              <a:ln w="9525">
                <a:noFill/>
                <a:miter lim="800000"/>
                <a:headEnd/>
                <a:tailEnd/>
              </a:ln>
            </p:spPr>
          </p:pic>
          <p:pic>
            <p:nvPicPr>
              <p:cNvPr id="15614" name="Picture 97"/>
              <p:cNvPicPr>
                <a:picLocks noChangeAspect="1" noChangeArrowheads="1"/>
              </p:cNvPicPr>
              <p:nvPr/>
            </p:nvPicPr>
            <p:blipFill>
              <a:blip r:embed="rId6" cstate="print"/>
              <a:srcRect/>
              <a:stretch>
                <a:fillRect/>
              </a:stretch>
            </p:blipFill>
            <p:spPr bwMode="auto">
              <a:xfrm>
                <a:off x="1710" y="1573"/>
                <a:ext cx="9" cy="9"/>
              </a:xfrm>
              <a:prstGeom prst="rect">
                <a:avLst/>
              </a:prstGeom>
              <a:noFill/>
              <a:ln w="9525">
                <a:noFill/>
                <a:miter lim="800000"/>
                <a:headEnd/>
                <a:tailEnd/>
              </a:ln>
            </p:spPr>
          </p:pic>
          <p:pic>
            <p:nvPicPr>
              <p:cNvPr id="15615" name="Picture 98"/>
              <p:cNvPicPr>
                <a:picLocks noChangeAspect="1" noChangeArrowheads="1"/>
              </p:cNvPicPr>
              <p:nvPr/>
            </p:nvPicPr>
            <p:blipFill>
              <a:blip r:embed="rId7" cstate="print"/>
              <a:srcRect/>
              <a:stretch>
                <a:fillRect/>
              </a:stretch>
            </p:blipFill>
            <p:spPr bwMode="auto">
              <a:xfrm>
                <a:off x="1719" y="1573"/>
                <a:ext cx="77" cy="9"/>
              </a:xfrm>
              <a:prstGeom prst="rect">
                <a:avLst/>
              </a:prstGeom>
              <a:noFill/>
              <a:ln w="9525">
                <a:noFill/>
                <a:miter lim="800000"/>
                <a:headEnd/>
                <a:tailEnd/>
              </a:ln>
            </p:spPr>
          </p:pic>
          <p:pic>
            <p:nvPicPr>
              <p:cNvPr id="15616" name="Picture 99"/>
              <p:cNvPicPr>
                <a:picLocks noChangeAspect="1" noChangeArrowheads="1"/>
              </p:cNvPicPr>
              <p:nvPr/>
            </p:nvPicPr>
            <p:blipFill>
              <a:blip r:embed="rId7" cstate="print"/>
              <a:srcRect/>
              <a:stretch>
                <a:fillRect/>
              </a:stretch>
            </p:blipFill>
            <p:spPr bwMode="auto">
              <a:xfrm>
                <a:off x="1796" y="1573"/>
                <a:ext cx="77" cy="9"/>
              </a:xfrm>
              <a:prstGeom prst="rect">
                <a:avLst/>
              </a:prstGeom>
              <a:noFill/>
              <a:ln w="9525">
                <a:noFill/>
                <a:miter lim="800000"/>
                <a:headEnd/>
                <a:tailEnd/>
              </a:ln>
            </p:spPr>
          </p:pic>
          <p:pic>
            <p:nvPicPr>
              <p:cNvPr id="15617" name="Picture 100"/>
              <p:cNvPicPr>
                <a:picLocks noChangeAspect="1" noChangeArrowheads="1"/>
              </p:cNvPicPr>
              <p:nvPr/>
            </p:nvPicPr>
            <p:blipFill>
              <a:blip r:embed="rId7" cstate="print"/>
              <a:srcRect/>
              <a:stretch>
                <a:fillRect/>
              </a:stretch>
            </p:blipFill>
            <p:spPr bwMode="auto">
              <a:xfrm>
                <a:off x="1873" y="1573"/>
                <a:ext cx="76" cy="9"/>
              </a:xfrm>
              <a:prstGeom prst="rect">
                <a:avLst/>
              </a:prstGeom>
              <a:noFill/>
              <a:ln w="9525">
                <a:noFill/>
                <a:miter lim="800000"/>
                <a:headEnd/>
                <a:tailEnd/>
              </a:ln>
            </p:spPr>
          </p:pic>
          <p:pic>
            <p:nvPicPr>
              <p:cNvPr id="15618" name="Picture 101"/>
              <p:cNvPicPr>
                <a:picLocks noChangeAspect="1" noChangeArrowheads="1"/>
              </p:cNvPicPr>
              <p:nvPr/>
            </p:nvPicPr>
            <p:blipFill>
              <a:blip r:embed="rId7" cstate="print"/>
              <a:srcRect/>
              <a:stretch>
                <a:fillRect/>
              </a:stretch>
            </p:blipFill>
            <p:spPr bwMode="auto">
              <a:xfrm>
                <a:off x="1949" y="1573"/>
                <a:ext cx="77" cy="9"/>
              </a:xfrm>
              <a:prstGeom prst="rect">
                <a:avLst/>
              </a:prstGeom>
              <a:noFill/>
              <a:ln w="9525">
                <a:noFill/>
                <a:miter lim="800000"/>
                <a:headEnd/>
                <a:tailEnd/>
              </a:ln>
            </p:spPr>
          </p:pic>
          <p:pic>
            <p:nvPicPr>
              <p:cNvPr id="15619" name="Picture 102"/>
              <p:cNvPicPr>
                <a:picLocks noChangeAspect="1" noChangeArrowheads="1"/>
              </p:cNvPicPr>
              <p:nvPr/>
            </p:nvPicPr>
            <p:blipFill>
              <a:blip r:embed="rId7" cstate="print"/>
              <a:srcRect/>
              <a:stretch>
                <a:fillRect/>
              </a:stretch>
            </p:blipFill>
            <p:spPr bwMode="auto">
              <a:xfrm>
                <a:off x="2026" y="1573"/>
                <a:ext cx="76" cy="9"/>
              </a:xfrm>
              <a:prstGeom prst="rect">
                <a:avLst/>
              </a:prstGeom>
              <a:noFill/>
              <a:ln w="9525">
                <a:noFill/>
                <a:miter lim="800000"/>
                <a:headEnd/>
                <a:tailEnd/>
              </a:ln>
            </p:spPr>
          </p:pic>
          <p:pic>
            <p:nvPicPr>
              <p:cNvPr id="15620" name="Picture 103"/>
              <p:cNvPicPr>
                <a:picLocks noChangeAspect="1" noChangeArrowheads="1"/>
              </p:cNvPicPr>
              <p:nvPr/>
            </p:nvPicPr>
            <p:blipFill>
              <a:blip r:embed="rId7" cstate="print"/>
              <a:srcRect/>
              <a:stretch>
                <a:fillRect/>
              </a:stretch>
            </p:blipFill>
            <p:spPr bwMode="auto">
              <a:xfrm>
                <a:off x="2102" y="1573"/>
                <a:ext cx="77" cy="9"/>
              </a:xfrm>
              <a:prstGeom prst="rect">
                <a:avLst/>
              </a:prstGeom>
              <a:noFill/>
              <a:ln w="9525">
                <a:noFill/>
                <a:miter lim="800000"/>
                <a:headEnd/>
                <a:tailEnd/>
              </a:ln>
            </p:spPr>
          </p:pic>
          <p:pic>
            <p:nvPicPr>
              <p:cNvPr id="15621" name="Picture 104"/>
              <p:cNvPicPr>
                <a:picLocks noChangeAspect="1" noChangeArrowheads="1"/>
              </p:cNvPicPr>
              <p:nvPr/>
            </p:nvPicPr>
            <p:blipFill>
              <a:blip r:embed="rId7" cstate="print"/>
              <a:srcRect/>
              <a:stretch>
                <a:fillRect/>
              </a:stretch>
            </p:blipFill>
            <p:spPr bwMode="auto">
              <a:xfrm>
                <a:off x="2179" y="1573"/>
                <a:ext cx="77" cy="9"/>
              </a:xfrm>
              <a:prstGeom prst="rect">
                <a:avLst/>
              </a:prstGeom>
              <a:noFill/>
              <a:ln w="9525">
                <a:noFill/>
                <a:miter lim="800000"/>
                <a:headEnd/>
                <a:tailEnd/>
              </a:ln>
            </p:spPr>
          </p:pic>
          <p:pic>
            <p:nvPicPr>
              <p:cNvPr id="15622" name="Picture 105"/>
              <p:cNvPicPr>
                <a:picLocks noChangeAspect="1" noChangeArrowheads="1"/>
              </p:cNvPicPr>
              <p:nvPr/>
            </p:nvPicPr>
            <p:blipFill>
              <a:blip r:embed="rId7" cstate="print"/>
              <a:srcRect/>
              <a:stretch>
                <a:fillRect/>
              </a:stretch>
            </p:blipFill>
            <p:spPr bwMode="auto">
              <a:xfrm>
                <a:off x="2256" y="1573"/>
                <a:ext cx="76" cy="9"/>
              </a:xfrm>
              <a:prstGeom prst="rect">
                <a:avLst/>
              </a:prstGeom>
              <a:noFill/>
              <a:ln w="9525">
                <a:noFill/>
                <a:miter lim="800000"/>
                <a:headEnd/>
                <a:tailEnd/>
              </a:ln>
            </p:spPr>
          </p:pic>
          <p:pic>
            <p:nvPicPr>
              <p:cNvPr id="15623" name="Picture 106"/>
              <p:cNvPicPr>
                <a:picLocks noChangeAspect="1" noChangeArrowheads="1"/>
              </p:cNvPicPr>
              <p:nvPr/>
            </p:nvPicPr>
            <p:blipFill>
              <a:blip r:embed="rId7" cstate="print"/>
              <a:srcRect/>
              <a:stretch>
                <a:fillRect/>
              </a:stretch>
            </p:blipFill>
            <p:spPr bwMode="auto">
              <a:xfrm>
                <a:off x="2332" y="1573"/>
                <a:ext cx="77" cy="9"/>
              </a:xfrm>
              <a:prstGeom prst="rect">
                <a:avLst/>
              </a:prstGeom>
              <a:noFill/>
              <a:ln w="9525">
                <a:noFill/>
                <a:miter lim="800000"/>
                <a:headEnd/>
                <a:tailEnd/>
              </a:ln>
            </p:spPr>
          </p:pic>
          <p:pic>
            <p:nvPicPr>
              <p:cNvPr id="15624" name="Picture 107"/>
              <p:cNvPicPr>
                <a:picLocks noChangeAspect="1" noChangeArrowheads="1"/>
              </p:cNvPicPr>
              <p:nvPr/>
            </p:nvPicPr>
            <p:blipFill>
              <a:blip r:embed="rId8" cstate="print"/>
              <a:srcRect/>
              <a:stretch>
                <a:fillRect/>
              </a:stretch>
            </p:blipFill>
            <p:spPr bwMode="auto">
              <a:xfrm>
                <a:off x="2409" y="1573"/>
                <a:ext cx="7" cy="9"/>
              </a:xfrm>
              <a:prstGeom prst="rect">
                <a:avLst/>
              </a:prstGeom>
              <a:noFill/>
              <a:ln w="9525">
                <a:noFill/>
                <a:miter lim="800000"/>
                <a:headEnd/>
                <a:tailEnd/>
              </a:ln>
            </p:spPr>
          </p:pic>
          <p:pic>
            <p:nvPicPr>
              <p:cNvPr id="15625" name="Picture 108"/>
              <p:cNvPicPr>
                <a:picLocks noChangeAspect="1" noChangeArrowheads="1"/>
              </p:cNvPicPr>
              <p:nvPr/>
            </p:nvPicPr>
            <p:blipFill>
              <a:blip r:embed="rId9" cstate="print"/>
              <a:srcRect/>
              <a:stretch>
                <a:fillRect/>
              </a:stretch>
            </p:blipFill>
            <p:spPr bwMode="auto">
              <a:xfrm>
                <a:off x="2416" y="1573"/>
                <a:ext cx="10" cy="9"/>
              </a:xfrm>
              <a:prstGeom prst="rect">
                <a:avLst/>
              </a:prstGeom>
              <a:noFill/>
              <a:ln w="9525">
                <a:noFill/>
                <a:miter lim="800000"/>
                <a:headEnd/>
                <a:tailEnd/>
              </a:ln>
            </p:spPr>
          </p:pic>
          <p:pic>
            <p:nvPicPr>
              <p:cNvPr id="15626" name="Picture 109"/>
              <p:cNvPicPr>
                <a:picLocks noChangeAspect="1" noChangeArrowheads="1"/>
              </p:cNvPicPr>
              <p:nvPr/>
            </p:nvPicPr>
            <p:blipFill>
              <a:blip r:embed="rId10" cstate="print"/>
              <a:srcRect/>
              <a:stretch>
                <a:fillRect/>
              </a:stretch>
            </p:blipFill>
            <p:spPr bwMode="auto">
              <a:xfrm>
                <a:off x="2426" y="1573"/>
                <a:ext cx="76" cy="9"/>
              </a:xfrm>
              <a:prstGeom prst="rect">
                <a:avLst/>
              </a:prstGeom>
              <a:noFill/>
              <a:ln w="9525">
                <a:noFill/>
                <a:miter lim="800000"/>
                <a:headEnd/>
                <a:tailEnd/>
              </a:ln>
            </p:spPr>
          </p:pic>
          <p:pic>
            <p:nvPicPr>
              <p:cNvPr id="15627" name="Picture 110"/>
              <p:cNvPicPr>
                <a:picLocks noChangeAspect="1" noChangeArrowheads="1"/>
              </p:cNvPicPr>
              <p:nvPr/>
            </p:nvPicPr>
            <p:blipFill>
              <a:blip r:embed="rId10" cstate="print"/>
              <a:srcRect/>
              <a:stretch>
                <a:fillRect/>
              </a:stretch>
            </p:blipFill>
            <p:spPr bwMode="auto">
              <a:xfrm>
                <a:off x="2502" y="1573"/>
                <a:ext cx="77" cy="9"/>
              </a:xfrm>
              <a:prstGeom prst="rect">
                <a:avLst/>
              </a:prstGeom>
              <a:noFill/>
              <a:ln w="9525">
                <a:noFill/>
                <a:miter lim="800000"/>
                <a:headEnd/>
                <a:tailEnd/>
              </a:ln>
            </p:spPr>
          </p:pic>
          <p:pic>
            <p:nvPicPr>
              <p:cNvPr id="15628" name="Picture 111"/>
              <p:cNvPicPr>
                <a:picLocks noChangeAspect="1" noChangeArrowheads="1"/>
              </p:cNvPicPr>
              <p:nvPr/>
            </p:nvPicPr>
            <p:blipFill>
              <a:blip r:embed="rId10" cstate="print"/>
              <a:srcRect/>
              <a:stretch>
                <a:fillRect/>
              </a:stretch>
            </p:blipFill>
            <p:spPr bwMode="auto">
              <a:xfrm>
                <a:off x="2579" y="1573"/>
                <a:ext cx="76" cy="9"/>
              </a:xfrm>
              <a:prstGeom prst="rect">
                <a:avLst/>
              </a:prstGeom>
              <a:noFill/>
              <a:ln w="9525">
                <a:noFill/>
                <a:miter lim="800000"/>
                <a:headEnd/>
                <a:tailEnd/>
              </a:ln>
            </p:spPr>
          </p:pic>
          <p:pic>
            <p:nvPicPr>
              <p:cNvPr id="15629" name="Picture 112"/>
              <p:cNvPicPr>
                <a:picLocks noChangeAspect="1" noChangeArrowheads="1"/>
              </p:cNvPicPr>
              <p:nvPr/>
            </p:nvPicPr>
            <p:blipFill>
              <a:blip r:embed="rId10" cstate="print"/>
              <a:srcRect/>
              <a:stretch>
                <a:fillRect/>
              </a:stretch>
            </p:blipFill>
            <p:spPr bwMode="auto">
              <a:xfrm>
                <a:off x="2655" y="1573"/>
                <a:ext cx="77" cy="9"/>
              </a:xfrm>
              <a:prstGeom prst="rect">
                <a:avLst/>
              </a:prstGeom>
              <a:noFill/>
              <a:ln w="9525">
                <a:noFill/>
                <a:miter lim="800000"/>
                <a:headEnd/>
                <a:tailEnd/>
              </a:ln>
            </p:spPr>
          </p:pic>
          <p:pic>
            <p:nvPicPr>
              <p:cNvPr id="15630" name="Picture 113"/>
              <p:cNvPicPr>
                <a:picLocks noChangeAspect="1" noChangeArrowheads="1"/>
              </p:cNvPicPr>
              <p:nvPr/>
            </p:nvPicPr>
            <p:blipFill>
              <a:blip r:embed="rId10" cstate="print"/>
              <a:srcRect/>
              <a:stretch>
                <a:fillRect/>
              </a:stretch>
            </p:blipFill>
            <p:spPr bwMode="auto">
              <a:xfrm>
                <a:off x="2732" y="1573"/>
                <a:ext cx="76" cy="9"/>
              </a:xfrm>
              <a:prstGeom prst="rect">
                <a:avLst/>
              </a:prstGeom>
              <a:noFill/>
              <a:ln w="9525">
                <a:noFill/>
                <a:miter lim="800000"/>
                <a:headEnd/>
                <a:tailEnd/>
              </a:ln>
            </p:spPr>
          </p:pic>
          <p:pic>
            <p:nvPicPr>
              <p:cNvPr id="15631" name="Picture 114"/>
              <p:cNvPicPr>
                <a:picLocks noChangeAspect="1" noChangeArrowheads="1"/>
              </p:cNvPicPr>
              <p:nvPr/>
            </p:nvPicPr>
            <p:blipFill>
              <a:blip r:embed="rId11" cstate="print"/>
              <a:srcRect/>
              <a:stretch>
                <a:fillRect/>
              </a:stretch>
            </p:blipFill>
            <p:spPr bwMode="auto">
              <a:xfrm>
                <a:off x="2808" y="1573"/>
                <a:ext cx="32" cy="9"/>
              </a:xfrm>
              <a:prstGeom prst="rect">
                <a:avLst/>
              </a:prstGeom>
              <a:noFill/>
              <a:ln w="9525">
                <a:noFill/>
                <a:miter lim="800000"/>
                <a:headEnd/>
                <a:tailEnd/>
              </a:ln>
            </p:spPr>
          </p:pic>
          <p:pic>
            <p:nvPicPr>
              <p:cNvPr id="15632" name="Picture 115"/>
              <p:cNvPicPr>
                <a:picLocks noChangeAspect="1" noChangeArrowheads="1"/>
              </p:cNvPicPr>
              <p:nvPr/>
            </p:nvPicPr>
            <p:blipFill>
              <a:blip r:embed="rId12" cstate="print"/>
              <a:srcRect/>
              <a:stretch>
                <a:fillRect/>
              </a:stretch>
            </p:blipFill>
            <p:spPr bwMode="auto">
              <a:xfrm>
                <a:off x="2840" y="1573"/>
                <a:ext cx="9" cy="9"/>
              </a:xfrm>
              <a:prstGeom prst="rect">
                <a:avLst/>
              </a:prstGeom>
              <a:noFill/>
              <a:ln w="9525">
                <a:noFill/>
                <a:miter lim="800000"/>
                <a:headEnd/>
                <a:tailEnd/>
              </a:ln>
            </p:spPr>
          </p:pic>
          <p:pic>
            <p:nvPicPr>
              <p:cNvPr id="15633" name="Picture 116"/>
              <p:cNvPicPr>
                <a:picLocks noChangeAspect="1" noChangeArrowheads="1"/>
              </p:cNvPicPr>
              <p:nvPr/>
            </p:nvPicPr>
            <p:blipFill>
              <a:blip r:embed="rId13" cstate="print"/>
              <a:srcRect/>
              <a:stretch>
                <a:fillRect/>
              </a:stretch>
            </p:blipFill>
            <p:spPr bwMode="auto">
              <a:xfrm>
                <a:off x="2849" y="1573"/>
                <a:ext cx="77" cy="9"/>
              </a:xfrm>
              <a:prstGeom prst="rect">
                <a:avLst/>
              </a:prstGeom>
              <a:noFill/>
              <a:ln w="9525">
                <a:noFill/>
                <a:miter lim="800000"/>
                <a:headEnd/>
                <a:tailEnd/>
              </a:ln>
            </p:spPr>
          </p:pic>
          <p:pic>
            <p:nvPicPr>
              <p:cNvPr id="15634" name="Picture 117"/>
              <p:cNvPicPr>
                <a:picLocks noChangeAspect="1" noChangeArrowheads="1"/>
              </p:cNvPicPr>
              <p:nvPr/>
            </p:nvPicPr>
            <p:blipFill>
              <a:blip r:embed="rId13" cstate="print"/>
              <a:srcRect/>
              <a:stretch>
                <a:fillRect/>
              </a:stretch>
            </p:blipFill>
            <p:spPr bwMode="auto">
              <a:xfrm>
                <a:off x="2926" y="1573"/>
                <a:ext cx="76" cy="9"/>
              </a:xfrm>
              <a:prstGeom prst="rect">
                <a:avLst/>
              </a:prstGeom>
              <a:noFill/>
              <a:ln w="9525">
                <a:noFill/>
                <a:miter lim="800000"/>
                <a:headEnd/>
                <a:tailEnd/>
              </a:ln>
            </p:spPr>
          </p:pic>
          <p:pic>
            <p:nvPicPr>
              <p:cNvPr id="15635" name="Picture 118"/>
              <p:cNvPicPr>
                <a:picLocks noChangeAspect="1" noChangeArrowheads="1"/>
              </p:cNvPicPr>
              <p:nvPr/>
            </p:nvPicPr>
            <p:blipFill>
              <a:blip r:embed="rId13" cstate="print"/>
              <a:srcRect/>
              <a:stretch>
                <a:fillRect/>
              </a:stretch>
            </p:blipFill>
            <p:spPr bwMode="auto">
              <a:xfrm>
                <a:off x="3002" y="1573"/>
                <a:ext cx="77" cy="9"/>
              </a:xfrm>
              <a:prstGeom prst="rect">
                <a:avLst/>
              </a:prstGeom>
              <a:noFill/>
              <a:ln w="9525">
                <a:noFill/>
                <a:miter lim="800000"/>
                <a:headEnd/>
                <a:tailEnd/>
              </a:ln>
            </p:spPr>
          </p:pic>
          <p:pic>
            <p:nvPicPr>
              <p:cNvPr id="15636" name="Picture 119"/>
              <p:cNvPicPr>
                <a:picLocks noChangeAspect="1" noChangeArrowheads="1"/>
              </p:cNvPicPr>
              <p:nvPr/>
            </p:nvPicPr>
            <p:blipFill>
              <a:blip r:embed="rId13" cstate="print"/>
              <a:srcRect/>
              <a:stretch>
                <a:fillRect/>
              </a:stretch>
            </p:blipFill>
            <p:spPr bwMode="auto">
              <a:xfrm>
                <a:off x="3079" y="1573"/>
                <a:ext cx="76" cy="9"/>
              </a:xfrm>
              <a:prstGeom prst="rect">
                <a:avLst/>
              </a:prstGeom>
              <a:noFill/>
              <a:ln w="9525">
                <a:noFill/>
                <a:miter lim="800000"/>
                <a:headEnd/>
                <a:tailEnd/>
              </a:ln>
            </p:spPr>
          </p:pic>
          <p:pic>
            <p:nvPicPr>
              <p:cNvPr id="15637" name="Picture 120"/>
              <p:cNvPicPr>
                <a:picLocks noChangeAspect="1" noChangeArrowheads="1"/>
              </p:cNvPicPr>
              <p:nvPr/>
            </p:nvPicPr>
            <p:blipFill>
              <a:blip r:embed="rId13" cstate="print"/>
              <a:srcRect/>
              <a:stretch>
                <a:fillRect/>
              </a:stretch>
            </p:blipFill>
            <p:spPr bwMode="auto">
              <a:xfrm>
                <a:off x="3155" y="1573"/>
                <a:ext cx="77" cy="9"/>
              </a:xfrm>
              <a:prstGeom prst="rect">
                <a:avLst/>
              </a:prstGeom>
              <a:noFill/>
              <a:ln w="9525">
                <a:noFill/>
                <a:miter lim="800000"/>
                <a:headEnd/>
                <a:tailEnd/>
              </a:ln>
            </p:spPr>
          </p:pic>
          <p:pic>
            <p:nvPicPr>
              <p:cNvPr id="15638" name="Picture 121"/>
              <p:cNvPicPr>
                <a:picLocks noChangeAspect="1" noChangeArrowheads="1"/>
              </p:cNvPicPr>
              <p:nvPr/>
            </p:nvPicPr>
            <p:blipFill>
              <a:blip r:embed="rId13" cstate="print"/>
              <a:srcRect/>
              <a:stretch>
                <a:fillRect/>
              </a:stretch>
            </p:blipFill>
            <p:spPr bwMode="auto">
              <a:xfrm>
                <a:off x="3232" y="1573"/>
                <a:ext cx="77" cy="9"/>
              </a:xfrm>
              <a:prstGeom prst="rect">
                <a:avLst/>
              </a:prstGeom>
              <a:noFill/>
              <a:ln w="9525">
                <a:noFill/>
                <a:miter lim="800000"/>
                <a:headEnd/>
                <a:tailEnd/>
              </a:ln>
            </p:spPr>
          </p:pic>
          <p:pic>
            <p:nvPicPr>
              <p:cNvPr id="15639" name="Picture 122"/>
              <p:cNvPicPr>
                <a:picLocks noChangeAspect="1" noChangeArrowheads="1"/>
              </p:cNvPicPr>
              <p:nvPr/>
            </p:nvPicPr>
            <p:blipFill>
              <a:blip r:embed="rId13" cstate="print"/>
              <a:srcRect/>
              <a:stretch>
                <a:fillRect/>
              </a:stretch>
            </p:blipFill>
            <p:spPr bwMode="auto">
              <a:xfrm>
                <a:off x="3309" y="1573"/>
                <a:ext cx="76" cy="9"/>
              </a:xfrm>
              <a:prstGeom prst="rect">
                <a:avLst/>
              </a:prstGeom>
              <a:noFill/>
              <a:ln w="9525">
                <a:noFill/>
                <a:miter lim="800000"/>
                <a:headEnd/>
                <a:tailEnd/>
              </a:ln>
            </p:spPr>
          </p:pic>
          <p:pic>
            <p:nvPicPr>
              <p:cNvPr id="15640" name="Picture 123"/>
              <p:cNvPicPr>
                <a:picLocks noChangeAspect="1" noChangeArrowheads="1"/>
              </p:cNvPicPr>
              <p:nvPr/>
            </p:nvPicPr>
            <p:blipFill>
              <a:blip r:embed="rId13" cstate="print"/>
              <a:srcRect/>
              <a:stretch>
                <a:fillRect/>
              </a:stretch>
            </p:blipFill>
            <p:spPr bwMode="auto">
              <a:xfrm>
                <a:off x="3385" y="1573"/>
                <a:ext cx="77" cy="9"/>
              </a:xfrm>
              <a:prstGeom prst="rect">
                <a:avLst/>
              </a:prstGeom>
              <a:noFill/>
              <a:ln w="9525">
                <a:noFill/>
                <a:miter lim="800000"/>
                <a:headEnd/>
                <a:tailEnd/>
              </a:ln>
            </p:spPr>
          </p:pic>
          <p:pic>
            <p:nvPicPr>
              <p:cNvPr id="15641" name="Picture 124"/>
              <p:cNvPicPr>
                <a:picLocks noChangeAspect="1" noChangeArrowheads="1"/>
              </p:cNvPicPr>
              <p:nvPr/>
            </p:nvPicPr>
            <p:blipFill>
              <a:blip r:embed="rId13" cstate="print"/>
              <a:srcRect/>
              <a:stretch>
                <a:fillRect/>
              </a:stretch>
            </p:blipFill>
            <p:spPr bwMode="auto">
              <a:xfrm>
                <a:off x="3462" y="1573"/>
                <a:ext cx="76" cy="9"/>
              </a:xfrm>
              <a:prstGeom prst="rect">
                <a:avLst/>
              </a:prstGeom>
              <a:noFill/>
              <a:ln w="9525">
                <a:noFill/>
                <a:miter lim="800000"/>
                <a:headEnd/>
                <a:tailEnd/>
              </a:ln>
            </p:spPr>
          </p:pic>
          <p:pic>
            <p:nvPicPr>
              <p:cNvPr id="15642" name="Picture 125"/>
              <p:cNvPicPr>
                <a:picLocks noChangeAspect="1" noChangeArrowheads="1"/>
              </p:cNvPicPr>
              <p:nvPr/>
            </p:nvPicPr>
            <p:blipFill>
              <a:blip r:embed="rId13" cstate="print"/>
              <a:srcRect/>
              <a:stretch>
                <a:fillRect/>
              </a:stretch>
            </p:blipFill>
            <p:spPr bwMode="auto">
              <a:xfrm>
                <a:off x="3538" y="1573"/>
                <a:ext cx="77" cy="9"/>
              </a:xfrm>
              <a:prstGeom prst="rect">
                <a:avLst/>
              </a:prstGeom>
              <a:noFill/>
              <a:ln w="9525">
                <a:noFill/>
                <a:miter lim="800000"/>
                <a:headEnd/>
                <a:tailEnd/>
              </a:ln>
            </p:spPr>
          </p:pic>
          <p:pic>
            <p:nvPicPr>
              <p:cNvPr id="15643" name="Picture 126"/>
              <p:cNvPicPr>
                <a:picLocks noChangeAspect="1" noChangeArrowheads="1"/>
              </p:cNvPicPr>
              <p:nvPr/>
            </p:nvPicPr>
            <p:blipFill>
              <a:blip r:embed="rId13" cstate="print"/>
              <a:srcRect/>
              <a:stretch>
                <a:fillRect/>
              </a:stretch>
            </p:blipFill>
            <p:spPr bwMode="auto">
              <a:xfrm>
                <a:off x="3615" y="1573"/>
                <a:ext cx="77" cy="9"/>
              </a:xfrm>
              <a:prstGeom prst="rect">
                <a:avLst/>
              </a:prstGeom>
              <a:noFill/>
              <a:ln w="9525">
                <a:noFill/>
                <a:miter lim="800000"/>
                <a:headEnd/>
                <a:tailEnd/>
              </a:ln>
            </p:spPr>
          </p:pic>
          <p:pic>
            <p:nvPicPr>
              <p:cNvPr id="15644" name="Picture 127"/>
              <p:cNvPicPr>
                <a:picLocks noChangeAspect="1" noChangeArrowheads="1"/>
              </p:cNvPicPr>
              <p:nvPr/>
            </p:nvPicPr>
            <p:blipFill>
              <a:blip r:embed="rId13" cstate="print"/>
              <a:srcRect/>
              <a:stretch>
                <a:fillRect/>
              </a:stretch>
            </p:blipFill>
            <p:spPr bwMode="auto">
              <a:xfrm>
                <a:off x="3692" y="1573"/>
                <a:ext cx="76" cy="9"/>
              </a:xfrm>
              <a:prstGeom prst="rect">
                <a:avLst/>
              </a:prstGeom>
              <a:noFill/>
              <a:ln w="9525">
                <a:noFill/>
                <a:miter lim="800000"/>
                <a:headEnd/>
                <a:tailEnd/>
              </a:ln>
            </p:spPr>
          </p:pic>
          <p:pic>
            <p:nvPicPr>
              <p:cNvPr id="15645" name="Picture 128"/>
              <p:cNvPicPr>
                <a:picLocks noChangeAspect="1" noChangeArrowheads="1"/>
              </p:cNvPicPr>
              <p:nvPr/>
            </p:nvPicPr>
            <p:blipFill>
              <a:blip r:embed="rId13" cstate="print"/>
              <a:srcRect/>
              <a:stretch>
                <a:fillRect/>
              </a:stretch>
            </p:blipFill>
            <p:spPr bwMode="auto">
              <a:xfrm>
                <a:off x="3768" y="1573"/>
                <a:ext cx="77" cy="9"/>
              </a:xfrm>
              <a:prstGeom prst="rect">
                <a:avLst/>
              </a:prstGeom>
              <a:noFill/>
              <a:ln w="9525">
                <a:noFill/>
                <a:miter lim="800000"/>
                <a:headEnd/>
                <a:tailEnd/>
              </a:ln>
            </p:spPr>
          </p:pic>
          <p:pic>
            <p:nvPicPr>
              <p:cNvPr id="15646" name="Picture 129"/>
              <p:cNvPicPr>
                <a:picLocks noChangeAspect="1" noChangeArrowheads="1"/>
              </p:cNvPicPr>
              <p:nvPr/>
            </p:nvPicPr>
            <p:blipFill>
              <a:blip r:embed="rId13" cstate="print"/>
              <a:srcRect/>
              <a:stretch>
                <a:fillRect/>
              </a:stretch>
            </p:blipFill>
            <p:spPr bwMode="auto">
              <a:xfrm>
                <a:off x="3845" y="1573"/>
                <a:ext cx="76" cy="9"/>
              </a:xfrm>
              <a:prstGeom prst="rect">
                <a:avLst/>
              </a:prstGeom>
              <a:noFill/>
              <a:ln w="9525">
                <a:noFill/>
                <a:miter lim="800000"/>
                <a:headEnd/>
                <a:tailEnd/>
              </a:ln>
            </p:spPr>
          </p:pic>
          <p:pic>
            <p:nvPicPr>
              <p:cNvPr id="15647" name="Picture 130"/>
              <p:cNvPicPr>
                <a:picLocks noChangeAspect="1" noChangeArrowheads="1"/>
              </p:cNvPicPr>
              <p:nvPr/>
            </p:nvPicPr>
            <p:blipFill>
              <a:blip r:embed="rId13" cstate="print"/>
              <a:srcRect/>
              <a:stretch>
                <a:fillRect/>
              </a:stretch>
            </p:blipFill>
            <p:spPr bwMode="auto">
              <a:xfrm>
                <a:off x="3921" y="1573"/>
                <a:ext cx="77" cy="9"/>
              </a:xfrm>
              <a:prstGeom prst="rect">
                <a:avLst/>
              </a:prstGeom>
              <a:noFill/>
              <a:ln w="9525">
                <a:noFill/>
                <a:miter lim="800000"/>
                <a:headEnd/>
                <a:tailEnd/>
              </a:ln>
            </p:spPr>
          </p:pic>
          <p:pic>
            <p:nvPicPr>
              <p:cNvPr id="15648" name="Picture 131"/>
              <p:cNvPicPr>
                <a:picLocks noChangeAspect="1" noChangeArrowheads="1"/>
              </p:cNvPicPr>
              <p:nvPr/>
            </p:nvPicPr>
            <p:blipFill>
              <a:blip r:embed="rId14" cstate="print"/>
              <a:srcRect/>
              <a:stretch>
                <a:fillRect/>
              </a:stretch>
            </p:blipFill>
            <p:spPr bwMode="auto">
              <a:xfrm>
                <a:off x="3998" y="1573"/>
                <a:ext cx="43" cy="9"/>
              </a:xfrm>
              <a:prstGeom prst="rect">
                <a:avLst/>
              </a:prstGeom>
              <a:noFill/>
              <a:ln w="9525">
                <a:noFill/>
                <a:miter lim="800000"/>
                <a:headEnd/>
                <a:tailEnd/>
              </a:ln>
            </p:spPr>
          </p:pic>
          <p:pic>
            <p:nvPicPr>
              <p:cNvPr id="15649" name="Picture 132"/>
              <p:cNvPicPr>
                <a:picLocks noChangeAspect="1" noChangeArrowheads="1"/>
              </p:cNvPicPr>
              <p:nvPr/>
            </p:nvPicPr>
            <p:blipFill>
              <a:blip r:embed="rId15" cstate="print"/>
              <a:srcRect/>
              <a:stretch>
                <a:fillRect/>
              </a:stretch>
            </p:blipFill>
            <p:spPr bwMode="auto">
              <a:xfrm>
                <a:off x="4041" y="1573"/>
                <a:ext cx="10" cy="9"/>
              </a:xfrm>
              <a:prstGeom prst="rect">
                <a:avLst/>
              </a:prstGeom>
              <a:noFill/>
              <a:ln w="9525">
                <a:noFill/>
                <a:miter lim="800000"/>
                <a:headEnd/>
                <a:tailEnd/>
              </a:ln>
            </p:spPr>
          </p:pic>
          <p:pic>
            <p:nvPicPr>
              <p:cNvPr id="15650" name="Picture 133"/>
              <p:cNvPicPr>
                <a:picLocks noChangeAspect="1" noChangeArrowheads="1"/>
              </p:cNvPicPr>
              <p:nvPr/>
            </p:nvPicPr>
            <p:blipFill>
              <a:blip r:embed="rId16" cstate="print"/>
              <a:srcRect/>
              <a:stretch>
                <a:fillRect/>
              </a:stretch>
            </p:blipFill>
            <p:spPr bwMode="auto">
              <a:xfrm>
                <a:off x="4051" y="1573"/>
                <a:ext cx="76" cy="9"/>
              </a:xfrm>
              <a:prstGeom prst="rect">
                <a:avLst/>
              </a:prstGeom>
              <a:noFill/>
              <a:ln w="9525">
                <a:noFill/>
                <a:miter lim="800000"/>
                <a:headEnd/>
                <a:tailEnd/>
              </a:ln>
            </p:spPr>
          </p:pic>
          <p:pic>
            <p:nvPicPr>
              <p:cNvPr id="15651" name="Picture 134"/>
              <p:cNvPicPr>
                <a:picLocks noChangeAspect="1" noChangeArrowheads="1"/>
              </p:cNvPicPr>
              <p:nvPr/>
            </p:nvPicPr>
            <p:blipFill>
              <a:blip r:embed="rId16" cstate="print"/>
              <a:srcRect/>
              <a:stretch>
                <a:fillRect/>
              </a:stretch>
            </p:blipFill>
            <p:spPr bwMode="auto">
              <a:xfrm>
                <a:off x="4127" y="1573"/>
                <a:ext cx="77" cy="9"/>
              </a:xfrm>
              <a:prstGeom prst="rect">
                <a:avLst/>
              </a:prstGeom>
              <a:noFill/>
              <a:ln w="9525">
                <a:noFill/>
                <a:miter lim="800000"/>
                <a:headEnd/>
                <a:tailEnd/>
              </a:ln>
            </p:spPr>
          </p:pic>
          <p:pic>
            <p:nvPicPr>
              <p:cNvPr id="15652" name="Picture 135"/>
              <p:cNvPicPr>
                <a:picLocks noChangeAspect="1" noChangeArrowheads="1"/>
              </p:cNvPicPr>
              <p:nvPr/>
            </p:nvPicPr>
            <p:blipFill>
              <a:blip r:embed="rId16" cstate="print"/>
              <a:srcRect/>
              <a:stretch>
                <a:fillRect/>
              </a:stretch>
            </p:blipFill>
            <p:spPr bwMode="auto">
              <a:xfrm>
                <a:off x="4204" y="1573"/>
                <a:ext cx="76" cy="9"/>
              </a:xfrm>
              <a:prstGeom prst="rect">
                <a:avLst/>
              </a:prstGeom>
              <a:noFill/>
              <a:ln w="9525">
                <a:noFill/>
                <a:miter lim="800000"/>
                <a:headEnd/>
                <a:tailEnd/>
              </a:ln>
            </p:spPr>
          </p:pic>
          <p:pic>
            <p:nvPicPr>
              <p:cNvPr id="15653" name="Picture 136"/>
              <p:cNvPicPr>
                <a:picLocks noChangeAspect="1" noChangeArrowheads="1"/>
              </p:cNvPicPr>
              <p:nvPr/>
            </p:nvPicPr>
            <p:blipFill>
              <a:blip r:embed="rId16" cstate="print"/>
              <a:srcRect/>
              <a:stretch>
                <a:fillRect/>
              </a:stretch>
            </p:blipFill>
            <p:spPr bwMode="auto">
              <a:xfrm>
                <a:off x="4280" y="1573"/>
                <a:ext cx="77" cy="9"/>
              </a:xfrm>
              <a:prstGeom prst="rect">
                <a:avLst/>
              </a:prstGeom>
              <a:noFill/>
              <a:ln w="9525">
                <a:noFill/>
                <a:miter lim="800000"/>
                <a:headEnd/>
                <a:tailEnd/>
              </a:ln>
            </p:spPr>
          </p:pic>
          <p:pic>
            <p:nvPicPr>
              <p:cNvPr id="15654" name="Picture 137"/>
              <p:cNvPicPr>
                <a:picLocks noChangeAspect="1" noChangeArrowheads="1"/>
              </p:cNvPicPr>
              <p:nvPr/>
            </p:nvPicPr>
            <p:blipFill>
              <a:blip r:embed="rId16" cstate="print"/>
              <a:srcRect/>
              <a:stretch>
                <a:fillRect/>
              </a:stretch>
            </p:blipFill>
            <p:spPr bwMode="auto">
              <a:xfrm>
                <a:off x="4357" y="1573"/>
                <a:ext cx="77" cy="9"/>
              </a:xfrm>
              <a:prstGeom prst="rect">
                <a:avLst/>
              </a:prstGeom>
              <a:noFill/>
              <a:ln w="9525">
                <a:noFill/>
                <a:miter lim="800000"/>
                <a:headEnd/>
                <a:tailEnd/>
              </a:ln>
            </p:spPr>
          </p:pic>
          <p:pic>
            <p:nvPicPr>
              <p:cNvPr id="15655" name="Picture 138"/>
              <p:cNvPicPr>
                <a:picLocks noChangeAspect="1" noChangeArrowheads="1"/>
              </p:cNvPicPr>
              <p:nvPr/>
            </p:nvPicPr>
            <p:blipFill>
              <a:blip r:embed="rId16" cstate="print"/>
              <a:srcRect/>
              <a:stretch>
                <a:fillRect/>
              </a:stretch>
            </p:blipFill>
            <p:spPr bwMode="auto">
              <a:xfrm>
                <a:off x="4434" y="1573"/>
                <a:ext cx="76" cy="9"/>
              </a:xfrm>
              <a:prstGeom prst="rect">
                <a:avLst/>
              </a:prstGeom>
              <a:noFill/>
              <a:ln w="9525">
                <a:noFill/>
                <a:miter lim="800000"/>
                <a:headEnd/>
                <a:tailEnd/>
              </a:ln>
            </p:spPr>
          </p:pic>
          <p:pic>
            <p:nvPicPr>
              <p:cNvPr id="15656" name="Picture 139"/>
              <p:cNvPicPr>
                <a:picLocks noChangeAspect="1" noChangeArrowheads="1"/>
              </p:cNvPicPr>
              <p:nvPr/>
            </p:nvPicPr>
            <p:blipFill>
              <a:blip r:embed="rId16" cstate="print"/>
              <a:srcRect/>
              <a:stretch>
                <a:fillRect/>
              </a:stretch>
            </p:blipFill>
            <p:spPr bwMode="auto">
              <a:xfrm>
                <a:off x="4510" y="1573"/>
                <a:ext cx="77" cy="9"/>
              </a:xfrm>
              <a:prstGeom prst="rect">
                <a:avLst/>
              </a:prstGeom>
              <a:noFill/>
              <a:ln w="9525">
                <a:noFill/>
                <a:miter lim="800000"/>
                <a:headEnd/>
                <a:tailEnd/>
              </a:ln>
            </p:spPr>
          </p:pic>
          <p:pic>
            <p:nvPicPr>
              <p:cNvPr id="15657" name="Picture 140"/>
              <p:cNvPicPr>
                <a:picLocks noChangeAspect="1" noChangeArrowheads="1"/>
              </p:cNvPicPr>
              <p:nvPr/>
            </p:nvPicPr>
            <p:blipFill>
              <a:blip r:embed="rId16" cstate="print"/>
              <a:srcRect/>
              <a:stretch>
                <a:fillRect/>
              </a:stretch>
            </p:blipFill>
            <p:spPr bwMode="auto">
              <a:xfrm>
                <a:off x="4587" y="1573"/>
                <a:ext cx="76" cy="9"/>
              </a:xfrm>
              <a:prstGeom prst="rect">
                <a:avLst/>
              </a:prstGeom>
              <a:noFill/>
              <a:ln w="9525">
                <a:noFill/>
                <a:miter lim="800000"/>
                <a:headEnd/>
                <a:tailEnd/>
              </a:ln>
            </p:spPr>
          </p:pic>
          <p:pic>
            <p:nvPicPr>
              <p:cNvPr id="15658" name="Picture 141"/>
              <p:cNvPicPr>
                <a:picLocks noChangeAspect="1" noChangeArrowheads="1"/>
              </p:cNvPicPr>
              <p:nvPr/>
            </p:nvPicPr>
            <p:blipFill>
              <a:blip r:embed="rId16" cstate="print"/>
              <a:srcRect/>
              <a:stretch>
                <a:fillRect/>
              </a:stretch>
            </p:blipFill>
            <p:spPr bwMode="auto">
              <a:xfrm>
                <a:off x="4663" y="1573"/>
                <a:ext cx="77" cy="9"/>
              </a:xfrm>
              <a:prstGeom prst="rect">
                <a:avLst/>
              </a:prstGeom>
              <a:noFill/>
              <a:ln w="9525">
                <a:noFill/>
                <a:miter lim="800000"/>
                <a:headEnd/>
                <a:tailEnd/>
              </a:ln>
            </p:spPr>
          </p:pic>
          <p:pic>
            <p:nvPicPr>
              <p:cNvPr id="15659" name="Picture 142"/>
              <p:cNvPicPr>
                <a:picLocks noChangeAspect="1" noChangeArrowheads="1"/>
              </p:cNvPicPr>
              <p:nvPr/>
            </p:nvPicPr>
            <p:blipFill>
              <a:blip r:embed="rId16" cstate="print"/>
              <a:srcRect/>
              <a:stretch>
                <a:fillRect/>
              </a:stretch>
            </p:blipFill>
            <p:spPr bwMode="auto">
              <a:xfrm>
                <a:off x="4740" y="1573"/>
                <a:ext cx="76" cy="9"/>
              </a:xfrm>
              <a:prstGeom prst="rect">
                <a:avLst/>
              </a:prstGeom>
              <a:noFill/>
              <a:ln w="9525">
                <a:noFill/>
                <a:miter lim="800000"/>
                <a:headEnd/>
                <a:tailEnd/>
              </a:ln>
            </p:spPr>
          </p:pic>
          <p:pic>
            <p:nvPicPr>
              <p:cNvPr id="15660" name="Picture 143"/>
              <p:cNvPicPr>
                <a:picLocks noChangeAspect="1" noChangeArrowheads="1"/>
              </p:cNvPicPr>
              <p:nvPr/>
            </p:nvPicPr>
            <p:blipFill>
              <a:blip r:embed="rId16" cstate="print"/>
              <a:srcRect/>
              <a:stretch>
                <a:fillRect/>
              </a:stretch>
            </p:blipFill>
            <p:spPr bwMode="auto">
              <a:xfrm>
                <a:off x="4858" y="1572"/>
                <a:ext cx="77" cy="9"/>
              </a:xfrm>
              <a:prstGeom prst="rect">
                <a:avLst/>
              </a:prstGeom>
              <a:noFill/>
              <a:ln w="9525">
                <a:noFill/>
                <a:miter lim="800000"/>
                <a:headEnd/>
                <a:tailEnd/>
              </a:ln>
            </p:spPr>
          </p:pic>
          <p:pic>
            <p:nvPicPr>
              <p:cNvPr id="15661" name="Picture 144"/>
              <p:cNvPicPr>
                <a:picLocks noChangeAspect="1" noChangeArrowheads="1"/>
              </p:cNvPicPr>
              <p:nvPr/>
            </p:nvPicPr>
            <p:blipFill>
              <a:blip r:embed="rId16" cstate="print"/>
              <a:srcRect/>
              <a:stretch>
                <a:fillRect/>
              </a:stretch>
            </p:blipFill>
            <p:spPr bwMode="auto">
              <a:xfrm>
                <a:off x="4893" y="1573"/>
                <a:ext cx="77" cy="9"/>
              </a:xfrm>
              <a:prstGeom prst="rect">
                <a:avLst/>
              </a:prstGeom>
              <a:noFill/>
              <a:ln w="9525">
                <a:noFill/>
                <a:miter lim="800000"/>
                <a:headEnd/>
                <a:tailEnd/>
              </a:ln>
            </p:spPr>
          </p:pic>
          <p:pic>
            <p:nvPicPr>
              <p:cNvPr id="15662" name="Picture 145"/>
              <p:cNvPicPr>
                <a:picLocks noChangeAspect="1" noChangeArrowheads="1"/>
              </p:cNvPicPr>
              <p:nvPr/>
            </p:nvPicPr>
            <p:blipFill>
              <a:blip r:embed="rId16" cstate="print"/>
              <a:srcRect/>
              <a:stretch>
                <a:fillRect/>
              </a:stretch>
            </p:blipFill>
            <p:spPr bwMode="auto">
              <a:xfrm>
                <a:off x="4970" y="1573"/>
                <a:ext cx="76" cy="9"/>
              </a:xfrm>
              <a:prstGeom prst="rect">
                <a:avLst/>
              </a:prstGeom>
              <a:noFill/>
              <a:ln w="9525">
                <a:noFill/>
                <a:miter lim="800000"/>
                <a:headEnd/>
                <a:tailEnd/>
              </a:ln>
            </p:spPr>
          </p:pic>
          <p:pic>
            <p:nvPicPr>
              <p:cNvPr id="15663" name="Picture 146"/>
              <p:cNvPicPr>
                <a:picLocks noChangeAspect="1" noChangeArrowheads="1"/>
              </p:cNvPicPr>
              <p:nvPr/>
            </p:nvPicPr>
            <p:blipFill>
              <a:blip r:embed="rId16" cstate="print"/>
              <a:srcRect/>
              <a:stretch>
                <a:fillRect/>
              </a:stretch>
            </p:blipFill>
            <p:spPr bwMode="auto">
              <a:xfrm>
                <a:off x="5046" y="1573"/>
                <a:ext cx="77" cy="9"/>
              </a:xfrm>
              <a:prstGeom prst="rect">
                <a:avLst/>
              </a:prstGeom>
              <a:noFill/>
              <a:ln w="9525">
                <a:noFill/>
                <a:miter lim="800000"/>
                <a:headEnd/>
                <a:tailEnd/>
              </a:ln>
            </p:spPr>
          </p:pic>
          <p:pic>
            <p:nvPicPr>
              <p:cNvPr id="15664" name="Picture 147"/>
              <p:cNvPicPr>
                <a:picLocks noChangeAspect="1" noChangeArrowheads="1"/>
              </p:cNvPicPr>
              <p:nvPr/>
            </p:nvPicPr>
            <p:blipFill>
              <a:blip r:embed="rId16" cstate="print"/>
              <a:srcRect/>
              <a:stretch>
                <a:fillRect/>
              </a:stretch>
            </p:blipFill>
            <p:spPr bwMode="auto">
              <a:xfrm>
                <a:off x="5123" y="1573"/>
                <a:ext cx="76" cy="9"/>
              </a:xfrm>
              <a:prstGeom prst="rect">
                <a:avLst/>
              </a:prstGeom>
              <a:noFill/>
              <a:ln w="9525">
                <a:noFill/>
                <a:miter lim="800000"/>
                <a:headEnd/>
                <a:tailEnd/>
              </a:ln>
            </p:spPr>
          </p:pic>
          <p:pic>
            <p:nvPicPr>
              <p:cNvPr id="15665" name="Picture 148"/>
              <p:cNvPicPr>
                <a:picLocks noChangeAspect="1" noChangeArrowheads="1"/>
              </p:cNvPicPr>
              <p:nvPr/>
            </p:nvPicPr>
            <p:blipFill>
              <a:blip r:embed="rId16" cstate="print"/>
              <a:srcRect/>
              <a:stretch>
                <a:fillRect/>
              </a:stretch>
            </p:blipFill>
            <p:spPr bwMode="auto">
              <a:xfrm>
                <a:off x="5199" y="1573"/>
                <a:ext cx="77" cy="9"/>
              </a:xfrm>
              <a:prstGeom prst="rect">
                <a:avLst/>
              </a:prstGeom>
              <a:noFill/>
              <a:ln w="9525">
                <a:noFill/>
                <a:miter lim="800000"/>
                <a:headEnd/>
                <a:tailEnd/>
              </a:ln>
            </p:spPr>
          </p:pic>
          <p:pic>
            <p:nvPicPr>
              <p:cNvPr id="15666" name="Picture 149"/>
              <p:cNvPicPr>
                <a:picLocks noChangeAspect="1" noChangeArrowheads="1"/>
              </p:cNvPicPr>
              <p:nvPr/>
            </p:nvPicPr>
            <p:blipFill>
              <a:blip r:embed="rId17" cstate="print"/>
              <a:srcRect/>
              <a:stretch>
                <a:fillRect/>
              </a:stretch>
            </p:blipFill>
            <p:spPr bwMode="auto">
              <a:xfrm>
                <a:off x="5276" y="1573"/>
                <a:ext cx="38" cy="9"/>
              </a:xfrm>
              <a:prstGeom prst="rect">
                <a:avLst/>
              </a:prstGeom>
              <a:noFill/>
              <a:ln w="9525">
                <a:noFill/>
                <a:miter lim="800000"/>
                <a:headEnd/>
                <a:tailEnd/>
              </a:ln>
            </p:spPr>
          </p:pic>
          <p:sp>
            <p:nvSpPr>
              <p:cNvPr id="15667" name="Rectangle 150"/>
              <p:cNvSpPr>
                <a:spLocks noChangeArrowheads="1"/>
              </p:cNvSpPr>
              <p:nvPr/>
            </p:nvSpPr>
            <p:spPr bwMode="auto">
              <a:xfrm>
                <a:off x="496" y="2139"/>
                <a:ext cx="88"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3*</a:t>
                </a:r>
                <a:endParaRPr lang="en-US"/>
              </a:p>
            </p:txBody>
          </p:sp>
          <p:sp>
            <p:nvSpPr>
              <p:cNvPr id="15668" name="Rectangle 151"/>
              <p:cNvSpPr>
                <a:spLocks noChangeArrowheads="1"/>
              </p:cNvSpPr>
              <p:nvPr/>
            </p:nvSpPr>
            <p:spPr bwMode="auto">
              <a:xfrm>
                <a:off x="779" y="2139"/>
                <a:ext cx="741" cy="164"/>
              </a:xfrm>
              <a:prstGeom prst="rect">
                <a:avLst/>
              </a:prstGeom>
              <a:noFill/>
              <a:ln w="9525">
                <a:noFill/>
                <a:miter lim="800000"/>
                <a:headEnd/>
                <a:tailEnd/>
              </a:ln>
            </p:spPr>
            <p:txBody>
              <a:bodyPr wrap="none" lIns="0" tIns="0" rIns="0" bIns="0">
                <a:spAutoFit/>
              </a:bodyPr>
              <a:lstStyle/>
              <a:p>
                <a:pPr eaLnBrk="0" hangingPunct="0"/>
                <a:r>
                  <a:rPr lang="en-US" sz="1800" dirty="0">
                    <a:latin typeface="Arial Narrow" pitchFamily="34" charset="0"/>
                  </a:rPr>
                  <a:t>Age of </a:t>
                </a:r>
                <a:r>
                  <a:rPr lang="en-US" sz="1800" b="1" dirty="0" err="1">
                    <a:solidFill>
                      <a:schemeClr val="accent2"/>
                    </a:solidFill>
                    <a:latin typeface="Arial Narrow" pitchFamily="34" charset="0"/>
                  </a:rPr>
                  <a:t>degen</a:t>
                </a:r>
                <a:r>
                  <a:rPr lang="en-US" sz="1800" b="1" dirty="0">
                    <a:solidFill>
                      <a:schemeClr val="accent2"/>
                    </a:solidFill>
                    <a:latin typeface="Arial Narrow" pitchFamily="34" charset="0"/>
                  </a:rPr>
                  <a:t>.</a:t>
                </a:r>
                <a:endParaRPr lang="en-US" sz="1800" b="1" dirty="0">
                  <a:solidFill>
                    <a:schemeClr val="accent2"/>
                  </a:solidFill>
                </a:endParaRPr>
              </a:p>
            </p:txBody>
          </p:sp>
          <p:sp>
            <p:nvSpPr>
              <p:cNvPr id="15669" name="Rectangle 152"/>
              <p:cNvSpPr>
                <a:spLocks noChangeArrowheads="1"/>
              </p:cNvSpPr>
              <p:nvPr/>
            </p:nvSpPr>
            <p:spPr bwMode="auto">
              <a:xfrm>
                <a:off x="779" y="2275"/>
                <a:ext cx="791" cy="164"/>
              </a:xfrm>
              <a:prstGeom prst="rect">
                <a:avLst/>
              </a:prstGeom>
              <a:noFill/>
              <a:ln w="9525">
                <a:noFill/>
                <a:miter lim="800000"/>
                <a:headEnd/>
                <a:tailEnd/>
              </a:ln>
            </p:spPr>
            <p:txBody>
              <a:bodyPr wrap="none" lIns="0" tIns="0" rIns="0" bIns="0">
                <a:spAutoFit/>
              </a:bodyPr>
              <a:lstStyle/>
              <a:p>
                <a:pPr eaLnBrk="0" hangingPunct="0"/>
                <a:r>
                  <a:rPr lang="en-US" sz="1800" b="1">
                    <a:solidFill>
                      <a:schemeClr val="accent2"/>
                    </a:solidFill>
                    <a:latin typeface="Arial Narrow" pitchFamily="34" charset="0"/>
                  </a:rPr>
                  <a:t>and man-made</a:t>
                </a:r>
                <a:endParaRPr lang="en-US" sz="1800" b="1">
                  <a:solidFill>
                    <a:schemeClr val="accent2"/>
                  </a:solidFill>
                </a:endParaRPr>
              </a:p>
            </p:txBody>
          </p:sp>
          <p:sp>
            <p:nvSpPr>
              <p:cNvPr id="15670" name="Rectangle 153"/>
              <p:cNvSpPr>
                <a:spLocks noChangeArrowheads="1"/>
              </p:cNvSpPr>
              <p:nvPr/>
            </p:nvSpPr>
            <p:spPr bwMode="auto">
              <a:xfrm>
                <a:off x="779" y="2414"/>
                <a:ext cx="475" cy="164"/>
              </a:xfrm>
              <a:prstGeom prst="rect">
                <a:avLst/>
              </a:prstGeom>
              <a:noFill/>
              <a:ln w="9525">
                <a:noFill/>
                <a:miter lim="800000"/>
                <a:headEnd/>
                <a:tailEnd/>
              </a:ln>
            </p:spPr>
            <p:txBody>
              <a:bodyPr wrap="none" lIns="0" tIns="0" rIns="0" bIns="0">
                <a:spAutoFit/>
              </a:bodyPr>
              <a:lstStyle/>
              <a:p>
                <a:pPr eaLnBrk="0" hangingPunct="0"/>
                <a:r>
                  <a:rPr lang="en-US" sz="1800" b="1">
                    <a:solidFill>
                      <a:schemeClr val="accent2"/>
                    </a:solidFill>
                    <a:latin typeface="Arial Narrow" pitchFamily="34" charset="0"/>
                  </a:rPr>
                  <a:t>diseases</a:t>
                </a:r>
                <a:endParaRPr lang="en-US" sz="1800" b="1">
                  <a:solidFill>
                    <a:schemeClr val="accent2"/>
                  </a:solidFill>
                </a:endParaRPr>
              </a:p>
            </p:txBody>
          </p:sp>
          <p:sp>
            <p:nvSpPr>
              <p:cNvPr id="15671" name="Rectangle 154"/>
              <p:cNvSpPr>
                <a:spLocks noChangeArrowheads="1"/>
              </p:cNvSpPr>
              <p:nvPr/>
            </p:nvSpPr>
            <p:spPr bwMode="auto">
              <a:xfrm>
                <a:off x="1767" y="2139"/>
                <a:ext cx="161"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a:t>
                </a:r>
                <a:endParaRPr lang="en-US"/>
              </a:p>
            </p:txBody>
          </p:sp>
          <p:sp>
            <p:nvSpPr>
              <p:cNvPr id="15672" name="Rectangle 155"/>
              <p:cNvSpPr>
                <a:spLocks noChangeArrowheads="1"/>
              </p:cNvSpPr>
              <p:nvPr/>
            </p:nvSpPr>
            <p:spPr bwMode="auto">
              <a:xfrm>
                <a:off x="1767" y="2275"/>
                <a:ext cx="62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(MIC, countries</a:t>
                </a:r>
                <a:endParaRPr lang="en-US"/>
              </a:p>
            </p:txBody>
          </p:sp>
          <p:sp>
            <p:nvSpPr>
              <p:cNvPr id="15673" name="Rectangle 156"/>
              <p:cNvSpPr>
                <a:spLocks noChangeArrowheads="1"/>
              </p:cNvSpPr>
              <p:nvPr/>
            </p:nvSpPr>
            <p:spPr bwMode="auto">
              <a:xfrm>
                <a:off x="1767" y="2414"/>
                <a:ext cx="505"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in transition)</a:t>
                </a:r>
                <a:endParaRPr lang="en-US"/>
              </a:p>
            </p:txBody>
          </p:sp>
          <p:sp>
            <p:nvSpPr>
              <p:cNvPr id="15674" name="Rectangle 157"/>
              <p:cNvSpPr>
                <a:spLocks noChangeArrowheads="1"/>
              </p:cNvSpPr>
              <p:nvPr/>
            </p:nvSpPr>
            <p:spPr bwMode="auto">
              <a:xfrm>
                <a:off x="2473" y="2139"/>
                <a:ext cx="237"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50-55</a:t>
                </a:r>
                <a:endParaRPr lang="en-US"/>
              </a:p>
            </p:txBody>
          </p:sp>
          <p:sp>
            <p:nvSpPr>
              <p:cNvPr id="15675" name="Rectangle 158"/>
              <p:cNvSpPr>
                <a:spLocks noChangeArrowheads="1"/>
              </p:cNvSpPr>
              <p:nvPr/>
            </p:nvSpPr>
            <p:spPr bwMode="auto">
              <a:xfrm>
                <a:off x="2899" y="2141"/>
                <a:ext cx="68"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Symbol" pitchFamily="18" charset="2"/>
                  </a:rPr>
                  <a:t>­</a:t>
                </a:r>
                <a:endParaRPr lang="en-US"/>
              </a:p>
            </p:txBody>
          </p:sp>
          <p:sp>
            <p:nvSpPr>
              <p:cNvPr id="15676" name="Rectangle 159"/>
              <p:cNvSpPr>
                <a:spLocks noChangeArrowheads="1"/>
              </p:cNvSpPr>
              <p:nvPr/>
            </p:nvSpPr>
            <p:spPr bwMode="auto">
              <a:xfrm>
                <a:off x="2971" y="2148"/>
                <a:ext cx="303"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 aging, </a:t>
                </a:r>
                <a:endParaRPr lang="en-US"/>
              </a:p>
            </p:txBody>
          </p:sp>
          <p:sp>
            <p:nvSpPr>
              <p:cNvPr id="15677" name="Rectangle 160"/>
              <p:cNvSpPr>
                <a:spLocks noChangeArrowheads="1"/>
              </p:cNvSpPr>
              <p:nvPr/>
            </p:nvSpPr>
            <p:spPr bwMode="auto">
              <a:xfrm>
                <a:off x="3292" y="2141"/>
                <a:ext cx="68"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Symbol" pitchFamily="18" charset="2"/>
                  </a:rPr>
                  <a:t>­</a:t>
                </a:r>
                <a:endParaRPr lang="en-US"/>
              </a:p>
            </p:txBody>
          </p:sp>
          <p:sp>
            <p:nvSpPr>
              <p:cNvPr id="15678" name="Rectangle 161"/>
              <p:cNvSpPr>
                <a:spLocks noChangeArrowheads="1"/>
              </p:cNvSpPr>
              <p:nvPr/>
            </p:nvSpPr>
            <p:spPr bwMode="auto">
              <a:xfrm>
                <a:off x="3364" y="2148"/>
                <a:ext cx="380"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 lifestyles</a:t>
                </a:r>
                <a:endParaRPr lang="en-US"/>
              </a:p>
            </p:txBody>
          </p:sp>
          <p:sp>
            <p:nvSpPr>
              <p:cNvPr id="15679" name="Rectangle 162"/>
              <p:cNvSpPr>
                <a:spLocks noChangeArrowheads="1"/>
              </p:cNvSpPr>
              <p:nvPr/>
            </p:nvSpPr>
            <p:spPr bwMode="auto">
              <a:xfrm>
                <a:off x="2899" y="2285"/>
                <a:ext cx="824"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related to high SES:</a:t>
                </a:r>
                <a:endParaRPr lang="en-US"/>
              </a:p>
            </p:txBody>
          </p:sp>
          <p:sp>
            <p:nvSpPr>
              <p:cNvPr id="15680" name="Rectangle 163"/>
              <p:cNvSpPr>
                <a:spLocks noChangeArrowheads="1"/>
              </p:cNvSpPr>
              <p:nvPr/>
            </p:nvSpPr>
            <p:spPr bwMode="auto">
              <a:xfrm>
                <a:off x="2899" y="2421"/>
                <a:ext cx="786" cy="271"/>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sat fats, sugar, </a:t>
                </a:r>
              </a:p>
              <a:p>
                <a:pPr eaLnBrk="0" hangingPunct="0"/>
                <a:r>
                  <a:rPr lang="en-US" sz="1500">
                    <a:solidFill>
                      <a:srgbClr val="000000"/>
                    </a:solidFill>
                    <a:latin typeface="Arial Narrow" pitchFamily="34" charset="0"/>
                  </a:rPr>
                  <a:t>Inactivity, smoking)</a:t>
                </a:r>
                <a:endParaRPr lang="en-US"/>
              </a:p>
            </p:txBody>
          </p:sp>
          <p:sp>
            <p:nvSpPr>
              <p:cNvPr id="15681" name="Rectangle 164"/>
              <p:cNvSpPr>
                <a:spLocks noChangeArrowheads="1"/>
              </p:cNvSpPr>
              <p:nvPr/>
            </p:nvSpPr>
            <p:spPr bwMode="auto">
              <a:xfrm>
                <a:off x="4101" y="2139"/>
                <a:ext cx="577" cy="137"/>
              </a:xfrm>
              <a:prstGeom prst="rect">
                <a:avLst/>
              </a:prstGeom>
              <a:noFill/>
              <a:ln w="9525">
                <a:noFill/>
                <a:miter lim="800000"/>
                <a:headEnd/>
                <a:tailEnd/>
              </a:ln>
            </p:spPr>
            <p:txBody>
              <a:bodyPr wrap="none" lIns="0" tIns="0" rIns="0" bIns="0">
                <a:spAutoFit/>
              </a:bodyPr>
              <a:lstStyle/>
              <a:p>
                <a:pPr eaLnBrk="0" hangingPunct="0"/>
                <a:r>
                  <a:rPr lang="en-US" sz="1500" b="1">
                    <a:solidFill>
                      <a:srgbClr val="FF0000"/>
                    </a:solidFill>
                    <a:latin typeface="Arial Narrow" pitchFamily="34" charset="0"/>
                  </a:rPr>
                  <a:t>CVD: 35-65%</a:t>
                </a:r>
                <a:endParaRPr lang="en-US"/>
              </a:p>
            </p:txBody>
          </p:sp>
          <p:sp>
            <p:nvSpPr>
              <p:cNvPr id="15682" name="Rectangle 165"/>
              <p:cNvSpPr>
                <a:spLocks noChangeArrowheads="1"/>
              </p:cNvSpPr>
              <p:nvPr/>
            </p:nvSpPr>
            <p:spPr bwMode="auto">
              <a:xfrm>
                <a:off x="4101" y="2275"/>
                <a:ext cx="1180" cy="137"/>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Obesity, dyslipidemias, HBP,</a:t>
                </a:r>
                <a:endParaRPr lang="en-US"/>
              </a:p>
            </p:txBody>
          </p:sp>
          <p:sp>
            <p:nvSpPr>
              <p:cNvPr id="15683" name="Rectangle 166"/>
              <p:cNvSpPr>
                <a:spLocks noChangeArrowheads="1"/>
              </p:cNvSpPr>
              <p:nvPr/>
            </p:nvSpPr>
            <p:spPr bwMode="auto">
              <a:xfrm>
                <a:off x="4101" y="2421"/>
                <a:ext cx="1" cy="216"/>
              </a:xfrm>
              <a:prstGeom prst="rect">
                <a:avLst/>
              </a:prstGeom>
              <a:noFill/>
              <a:ln w="9525">
                <a:noFill/>
                <a:miter lim="800000"/>
                <a:headEnd/>
                <a:tailEnd/>
              </a:ln>
            </p:spPr>
            <p:txBody>
              <a:bodyPr wrap="none" lIns="0" tIns="0" rIns="0" bIns="0">
                <a:spAutoFit/>
              </a:bodyPr>
              <a:lstStyle/>
              <a:p>
                <a:pPr eaLnBrk="0" hangingPunct="0"/>
                <a:endParaRPr lang="en-US"/>
              </a:p>
            </p:txBody>
          </p:sp>
          <p:sp>
            <p:nvSpPr>
              <p:cNvPr id="15684" name="Rectangle 167"/>
              <p:cNvSpPr>
                <a:spLocks noChangeArrowheads="1"/>
              </p:cNvSpPr>
              <p:nvPr/>
            </p:nvSpPr>
            <p:spPr bwMode="auto">
              <a:xfrm>
                <a:off x="4134" y="2424"/>
                <a:ext cx="111"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Symbol" pitchFamily="18" charset="2"/>
                  </a:rPr>
                  <a:t>®</a:t>
                </a:r>
                <a:endParaRPr lang="en-US"/>
              </a:p>
            </p:txBody>
          </p:sp>
          <p:sp>
            <p:nvSpPr>
              <p:cNvPr id="15685" name="Rectangle 168"/>
              <p:cNvSpPr>
                <a:spLocks noChangeArrowheads="1"/>
              </p:cNvSpPr>
              <p:nvPr/>
            </p:nvSpPr>
            <p:spPr bwMode="auto">
              <a:xfrm>
                <a:off x="4304" y="2424"/>
                <a:ext cx="517" cy="137"/>
              </a:xfrm>
              <a:prstGeom prst="rect">
                <a:avLst/>
              </a:prstGeom>
              <a:noFill/>
              <a:ln w="9525">
                <a:noFill/>
                <a:miter lim="800000"/>
                <a:headEnd/>
                <a:tailEnd/>
              </a:ln>
            </p:spPr>
            <p:txBody>
              <a:bodyPr wrap="none" lIns="0" tIns="0" rIns="0" bIns="0">
                <a:spAutoFit/>
              </a:bodyPr>
              <a:lstStyle/>
              <a:p>
                <a:pPr eaLnBrk="0" hangingPunct="0"/>
                <a:r>
                  <a:rPr lang="en-US" sz="1500" b="1">
                    <a:solidFill>
                      <a:srgbClr val="000000"/>
                    </a:solidFill>
                    <a:latin typeface="Arial Narrow" pitchFamily="34" charset="0"/>
                  </a:rPr>
                  <a:t> </a:t>
                </a:r>
                <a:r>
                  <a:rPr lang="en-US" sz="1500" b="1">
                    <a:solidFill>
                      <a:srgbClr val="FF0000"/>
                    </a:solidFill>
                    <a:latin typeface="Arial Narrow" pitchFamily="34" charset="0"/>
                  </a:rPr>
                  <a:t>IHD</a:t>
                </a:r>
                <a:r>
                  <a:rPr lang="en-US" sz="1500">
                    <a:solidFill>
                      <a:srgbClr val="000000"/>
                    </a:solidFill>
                    <a:latin typeface="Arial Narrow" pitchFamily="34" charset="0"/>
                  </a:rPr>
                  <a:t>, stroke,</a:t>
                </a:r>
                <a:endParaRPr lang="en-US"/>
              </a:p>
            </p:txBody>
          </p:sp>
          <p:sp>
            <p:nvSpPr>
              <p:cNvPr id="15686" name="Rectangle 169"/>
              <p:cNvSpPr>
                <a:spLocks noChangeArrowheads="1"/>
              </p:cNvSpPr>
              <p:nvPr/>
            </p:nvSpPr>
            <p:spPr bwMode="auto">
              <a:xfrm>
                <a:off x="4101" y="2559"/>
                <a:ext cx="715"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often at early age</a:t>
                </a:r>
                <a:endParaRPr lang="en-US"/>
              </a:p>
            </p:txBody>
          </p:sp>
          <p:sp>
            <p:nvSpPr>
              <p:cNvPr id="15687" name="Rectangle 170"/>
              <p:cNvSpPr>
                <a:spLocks noChangeArrowheads="1"/>
              </p:cNvSpPr>
              <p:nvPr/>
            </p:nvSpPr>
            <p:spPr bwMode="auto">
              <a:xfrm>
                <a:off x="4860" y="2559"/>
                <a:ext cx="0" cy="219"/>
              </a:xfrm>
              <a:prstGeom prst="rect">
                <a:avLst/>
              </a:prstGeom>
              <a:noFill/>
              <a:ln w="9525">
                <a:noFill/>
                <a:miter lim="800000"/>
                <a:headEnd/>
                <a:tailEnd/>
              </a:ln>
            </p:spPr>
            <p:txBody>
              <a:bodyPr wrap="none" lIns="0" tIns="0" rIns="0" bIns="0">
                <a:spAutoFit/>
              </a:bodyPr>
              <a:lstStyle/>
              <a:p>
                <a:pPr eaLnBrk="0" hangingPunct="0"/>
                <a:endParaRPr lang="en-US"/>
              </a:p>
            </p:txBody>
          </p:sp>
          <p:pic>
            <p:nvPicPr>
              <p:cNvPr id="15688" name="Picture 174"/>
              <p:cNvPicPr>
                <a:picLocks noChangeAspect="1" noChangeArrowheads="1"/>
              </p:cNvPicPr>
              <p:nvPr/>
            </p:nvPicPr>
            <p:blipFill>
              <a:blip r:embed="rId2" cstate="print"/>
              <a:srcRect/>
              <a:stretch>
                <a:fillRect/>
              </a:stretch>
            </p:blipFill>
            <p:spPr bwMode="auto">
              <a:xfrm>
                <a:off x="437" y="2129"/>
                <a:ext cx="24" cy="5"/>
              </a:xfrm>
              <a:prstGeom prst="rect">
                <a:avLst/>
              </a:prstGeom>
              <a:noFill/>
              <a:ln w="9525">
                <a:noFill/>
                <a:miter lim="800000"/>
                <a:headEnd/>
                <a:tailEnd/>
              </a:ln>
            </p:spPr>
          </p:pic>
          <p:pic>
            <p:nvPicPr>
              <p:cNvPr id="15689" name="Picture 175"/>
              <p:cNvPicPr>
                <a:picLocks noChangeAspect="1" noChangeArrowheads="1"/>
              </p:cNvPicPr>
              <p:nvPr/>
            </p:nvPicPr>
            <p:blipFill>
              <a:blip r:embed="rId2" cstate="print"/>
              <a:srcRect/>
              <a:stretch>
                <a:fillRect/>
              </a:stretch>
            </p:blipFill>
            <p:spPr bwMode="auto">
              <a:xfrm>
                <a:off x="461" y="2129"/>
                <a:ext cx="24" cy="5"/>
              </a:xfrm>
              <a:prstGeom prst="rect">
                <a:avLst/>
              </a:prstGeom>
              <a:noFill/>
              <a:ln w="9525">
                <a:noFill/>
                <a:miter lim="800000"/>
                <a:headEnd/>
                <a:tailEnd/>
              </a:ln>
            </p:spPr>
          </p:pic>
          <p:pic>
            <p:nvPicPr>
              <p:cNvPr id="15690" name="Picture 176"/>
              <p:cNvPicPr>
                <a:picLocks noChangeAspect="1" noChangeArrowheads="1"/>
              </p:cNvPicPr>
              <p:nvPr/>
            </p:nvPicPr>
            <p:blipFill>
              <a:blip r:embed="rId2" cstate="print"/>
              <a:srcRect/>
              <a:stretch>
                <a:fillRect/>
              </a:stretch>
            </p:blipFill>
            <p:spPr bwMode="auto">
              <a:xfrm>
                <a:off x="485" y="2129"/>
                <a:ext cx="23" cy="5"/>
              </a:xfrm>
              <a:prstGeom prst="rect">
                <a:avLst/>
              </a:prstGeom>
              <a:noFill/>
              <a:ln w="9525">
                <a:noFill/>
                <a:miter lim="800000"/>
                <a:headEnd/>
                <a:tailEnd/>
              </a:ln>
            </p:spPr>
          </p:pic>
          <p:pic>
            <p:nvPicPr>
              <p:cNvPr id="15691" name="Picture 177"/>
              <p:cNvPicPr>
                <a:picLocks noChangeAspect="1" noChangeArrowheads="1"/>
              </p:cNvPicPr>
              <p:nvPr/>
            </p:nvPicPr>
            <p:blipFill>
              <a:blip r:embed="rId2" cstate="print"/>
              <a:srcRect/>
              <a:stretch>
                <a:fillRect/>
              </a:stretch>
            </p:blipFill>
            <p:spPr bwMode="auto">
              <a:xfrm>
                <a:off x="508" y="2129"/>
                <a:ext cx="24" cy="5"/>
              </a:xfrm>
              <a:prstGeom prst="rect">
                <a:avLst/>
              </a:prstGeom>
              <a:noFill/>
              <a:ln w="9525">
                <a:noFill/>
                <a:miter lim="800000"/>
                <a:headEnd/>
                <a:tailEnd/>
              </a:ln>
            </p:spPr>
          </p:pic>
          <p:pic>
            <p:nvPicPr>
              <p:cNvPr id="15692" name="Picture 178"/>
              <p:cNvPicPr>
                <a:picLocks noChangeAspect="1" noChangeArrowheads="1"/>
              </p:cNvPicPr>
              <p:nvPr/>
            </p:nvPicPr>
            <p:blipFill>
              <a:blip r:embed="rId2" cstate="print"/>
              <a:srcRect/>
              <a:stretch>
                <a:fillRect/>
              </a:stretch>
            </p:blipFill>
            <p:spPr bwMode="auto">
              <a:xfrm>
                <a:off x="532" y="2129"/>
                <a:ext cx="24" cy="5"/>
              </a:xfrm>
              <a:prstGeom prst="rect">
                <a:avLst/>
              </a:prstGeom>
              <a:noFill/>
              <a:ln w="9525">
                <a:noFill/>
                <a:miter lim="800000"/>
                <a:headEnd/>
                <a:tailEnd/>
              </a:ln>
            </p:spPr>
          </p:pic>
          <p:pic>
            <p:nvPicPr>
              <p:cNvPr id="15693" name="Picture 179"/>
              <p:cNvPicPr>
                <a:picLocks noChangeAspect="1" noChangeArrowheads="1"/>
              </p:cNvPicPr>
              <p:nvPr/>
            </p:nvPicPr>
            <p:blipFill>
              <a:blip r:embed="rId2" cstate="print"/>
              <a:srcRect/>
              <a:stretch>
                <a:fillRect/>
              </a:stretch>
            </p:blipFill>
            <p:spPr bwMode="auto">
              <a:xfrm>
                <a:off x="556" y="2129"/>
                <a:ext cx="24" cy="5"/>
              </a:xfrm>
              <a:prstGeom prst="rect">
                <a:avLst/>
              </a:prstGeom>
              <a:noFill/>
              <a:ln w="9525">
                <a:noFill/>
                <a:miter lim="800000"/>
                <a:headEnd/>
                <a:tailEnd/>
              </a:ln>
            </p:spPr>
          </p:pic>
          <p:pic>
            <p:nvPicPr>
              <p:cNvPr id="15694" name="Picture 180"/>
              <p:cNvPicPr>
                <a:picLocks noChangeAspect="1" noChangeArrowheads="1"/>
              </p:cNvPicPr>
              <p:nvPr/>
            </p:nvPicPr>
            <p:blipFill>
              <a:blip r:embed="rId2" cstate="print"/>
              <a:srcRect/>
              <a:stretch>
                <a:fillRect/>
              </a:stretch>
            </p:blipFill>
            <p:spPr bwMode="auto">
              <a:xfrm>
                <a:off x="580" y="2129"/>
                <a:ext cx="24" cy="5"/>
              </a:xfrm>
              <a:prstGeom prst="rect">
                <a:avLst/>
              </a:prstGeom>
              <a:noFill/>
              <a:ln w="9525">
                <a:noFill/>
                <a:miter lim="800000"/>
                <a:headEnd/>
                <a:tailEnd/>
              </a:ln>
            </p:spPr>
          </p:pic>
          <p:pic>
            <p:nvPicPr>
              <p:cNvPr id="15695" name="Picture 181"/>
              <p:cNvPicPr>
                <a:picLocks noChangeAspect="1" noChangeArrowheads="1"/>
              </p:cNvPicPr>
              <p:nvPr/>
            </p:nvPicPr>
            <p:blipFill>
              <a:blip r:embed="rId2" cstate="print"/>
              <a:srcRect/>
              <a:stretch>
                <a:fillRect/>
              </a:stretch>
            </p:blipFill>
            <p:spPr bwMode="auto">
              <a:xfrm>
                <a:off x="604" y="2129"/>
                <a:ext cx="24" cy="5"/>
              </a:xfrm>
              <a:prstGeom prst="rect">
                <a:avLst/>
              </a:prstGeom>
              <a:noFill/>
              <a:ln w="9525">
                <a:noFill/>
                <a:miter lim="800000"/>
                <a:headEnd/>
                <a:tailEnd/>
              </a:ln>
            </p:spPr>
          </p:pic>
          <p:pic>
            <p:nvPicPr>
              <p:cNvPr id="15696" name="Picture 182"/>
              <p:cNvPicPr>
                <a:picLocks noChangeAspect="1" noChangeArrowheads="1"/>
              </p:cNvPicPr>
              <p:nvPr/>
            </p:nvPicPr>
            <p:blipFill>
              <a:blip r:embed="rId2" cstate="print"/>
              <a:srcRect/>
              <a:stretch>
                <a:fillRect/>
              </a:stretch>
            </p:blipFill>
            <p:spPr bwMode="auto">
              <a:xfrm>
                <a:off x="628" y="2129"/>
                <a:ext cx="24" cy="5"/>
              </a:xfrm>
              <a:prstGeom prst="rect">
                <a:avLst/>
              </a:prstGeom>
              <a:noFill/>
              <a:ln w="9525">
                <a:noFill/>
                <a:miter lim="800000"/>
                <a:headEnd/>
                <a:tailEnd/>
              </a:ln>
            </p:spPr>
          </p:pic>
          <p:pic>
            <p:nvPicPr>
              <p:cNvPr id="15697" name="Picture 183"/>
              <p:cNvPicPr>
                <a:picLocks noChangeAspect="1" noChangeArrowheads="1"/>
              </p:cNvPicPr>
              <p:nvPr/>
            </p:nvPicPr>
            <p:blipFill>
              <a:blip r:embed="rId2" cstate="print"/>
              <a:srcRect/>
              <a:stretch>
                <a:fillRect/>
              </a:stretch>
            </p:blipFill>
            <p:spPr bwMode="auto">
              <a:xfrm>
                <a:off x="652" y="2129"/>
                <a:ext cx="24" cy="5"/>
              </a:xfrm>
              <a:prstGeom prst="rect">
                <a:avLst/>
              </a:prstGeom>
              <a:noFill/>
              <a:ln w="9525">
                <a:noFill/>
                <a:miter lim="800000"/>
                <a:headEnd/>
                <a:tailEnd/>
              </a:ln>
            </p:spPr>
          </p:pic>
          <p:pic>
            <p:nvPicPr>
              <p:cNvPr id="15698" name="Picture 184"/>
              <p:cNvPicPr>
                <a:picLocks noChangeAspect="1" noChangeArrowheads="1"/>
              </p:cNvPicPr>
              <p:nvPr/>
            </p:nvPicPr>
            <p:blipFill>
              <a:blip r:embed="rId2" cstate="print"/>
              <a:srcRect/>
              <a:stretch>
                <a:fillRect/>
              </a:stretch>
            </p:blipFill>
            <p:spPr bwMode="auto">
              <a:xfrm>
                <a:off x="676" y="2129"/>
                <a:ext cx="24" cy="5"/>
              </a:xfrm>
              <a:prstGeom prst="rect">
                <a:avLst/>
              </a:prstGeom>
              <a:noFill/>
              <a:ln w="9525">
                <a:noFill/>
                <a:miter lim="800000"/>
                <a:headEnd/>
                <a:tailEnd/>
              </a:ln>
            </p:spPr>
          </p:pic>
          <p:pic>
            <p:nvPicPr>
              <p:cNvPr id="15699" name="Picture 185"/>
              <p:cNvPicPr>
                <a:picLocks noChangeAspect="1" noChangeArrowheads="1"/>
              </p:cNvPicPr>
              <p:nvPr/>
            </p:nvPicPr>
            <p:blipFill>
              <a:blip r:embed="rId3" cstate="print"/>
              <a:srcRect/>
              <a:stretch>
                <a:fillRect/>
              </a:stretch>
            </p:blipFill>
            <p:spPr bwMode="auto">
              <a:xfrm>
                <a:off x="700" y="2129"/>
                <a:ext cx="19" cy="5"/>
              </a:xfrm>
              <a:prstGeom prst="rect">
                <a:avLst/>
              </a:prstGeom>
              <a:noFill/>
              <a:ln w="9525">
                <a:noFill/>
                <a:miter lim="800000"/>
                <a:headEnd/>
                <a:tailEnd/>
              </a:ln>
            </p:spPr>
          </p:pic>
          <p:pic>
            <p:nvPicPr>
              <p:cNvPr id="15700" name="Picture 186"/>
              <p:cNvPicPr>
                <a:picLocks noChangeAspect="1" noChangeArrowheads="1"/>
              </p:cNvPicPr>
              <p:nvPr/>
            </p:nvPicPr>
            <p:blipFill>
              <a:blip r:embed="rId4" cstate="print"/>
              <a:srcRect/>
              <a:stretch>
                <a:fillRect/>
              </a:stretch>
            </p:blipFill>
            <p:spPr bwMode="auto">
              <a:xfrm>
                <a:off x="719" y="2129"/>
                <a:ext cx="77" cy="10"/>
              </a:xfrm>
              <a:prstGeom prst="rect">
                <a:avLst/>
              </a:prstGeom>
              <a:noFill/>
              <a:ln w="9525">
                <a:noFill/>
                <a:miter lim="800000"/>
                <a:headEnd/>
                <a:tailEnd/>
              </a:ln>
            </p:spPr>
          </p:pic>
          <p:pic>
            <p:nvPicPr>
              <p:cNvPr id="15701" name="Picture 187"/>
              <p:cNvPicPr>
                <a:picLocks noChangeAspect="1" noChangeArrowheads="1"/>
              </p:cNvPicPr>
              <p:nvPr/>
            </p:nvPicPr>
            <p:blipFill>
              <a:blip r:embed="rId4" cstate="print"/>
              <a:srcRect/>
              <a:stretch>
                <a:fillRect/>
              </a:stretch>
            </p:blipFill>
            <p:spPr bwMode="auto">
              <a:xfrm>
                <a:off x="796" y="2129"/>
                <a:ext cx="76" cy="10"/>
              </a:xfrm>
              <a:prstGeom prst="rect">
                <a:avLst/>
              </a:prstGeom>
              <a:noFill/>
              <a:ln w="9525">
                <a:noFill/>
                <a:miter lim="800000"/>
                <a:headEnd/>
                <a:tailEnd/>
              </a:ln>
            </p:spPr>
          </p:pic>
          <p:pic>
            <p:nvPicPr>
              <p:cNvPr id="15702" name="Picture 188"/>
              <p:cNvPicPr>
                <a:picLocks noChangeAspect="1" noChangeArrowheads="1"/>
              </p:cNvPicPr>
              <p:nvPr/>
            </p:nvPicPr>
            <p:blipFill>
              <a:blip r:embed="rId4" cstate="print"/>
              <a:srcRect/>
              <a:stretch>
                <a:fillRect/>
              </a:stretch>
            </p:blipFill>
            <p:spPr bwMode="auto">
              <a:xfrm>
                <a:off x="872" y="2129"/>
                <a:ext cx="77" cy="10"/>
              </a:xfrm>
              <a:prstGeom prst="rect">
                <a:avLst/>
              </a:prstGeom>
              <a:noFill/>
              <a:ln w="9525">
                <a:noFill/>
                <a:miter lim="800000"/>
                <a:headEnd/>
                <a:tailEnd/>
              </a:ln>
            </p:spPr>
          </p:pic>
          <p:pic>
            <p:nvPicPr>
              <p:cNvPr id="15703" name="Picture 189"/>
              <p:cNvPicPr>
                <a:picLocks noChangeAspect="1" noChangeArrowheads="1"/>
              </p:cNvPicPr>
              <p:nvPr/>
            </p:nvPicPr>
            <p:blipFill>
              <a:blip r:embed="rId4" cstate="print"/>
              <a:srcRect/>
              <a:stretch>
                <a:fillRect/>
              </a:stretch>
            </p:blipFill>
            <p:spPr bwMode="auto">
              <a:xfrm>
                <a:off x="949" y="2129"/>
                <a:ext cx="76" cy="10"/>
              </a:xfrm>
              <a:prstGeom prst="rect">
                <a:avLst/>
              </a:prstGeom>
              <a:noFill/>
              <a:ln w="9525">
                <a:noFill/>
                <a:miter lim="800000"/>
                <a:headEnd/>
                <a:tailEnd/>
              </a:ln>
            </p:spPr>
          </p:pic>
          <p:pic>
            <p:nvPicPr>
              <p:cNvPr id="15704" name="Picture 190"/>
              <p:cNvPicPr>
                <a:picLocks noChangeAspect="1" noChangeArrowheads="1"/>
              </p:cNvPicPr>
              <p:nvPr/>
            </p:nvPicPr>
            <p:blipFill>
              <a:blip r:embed="rId4" cstate="print"/>
              <a:srcRect/>
              <a:stretch>
                <a:fillRect/>
              </a:stretch>
            </p:blipFill>
            <p:spPr bwMode="auto">
              <a:xfrm>
                <a:off x="1025" y="2129"/>
                <a:ext cx="77" cy="10"/>
              </a:xfrm>
              <a:prstGeom prst="rect">
                <a:avLst/>
              </a:prstGeom>
              <a:noFill/>
              <a:ln w="9525">
                <a:noFill/>
                <a:miter lim="800000"/>
                <a:headEnd/>
                <a:tailEnd/>
              </a:ln>
            </p:spPr>
          </p:pic>
          <p:pic>
            <p:nvPicPr>
              <p:cNvPr id="15705" name="Picture 191"/>
              <p:cNvPicPr>
                <a:picLocks noChangeAspect="1" noChangeArrowheads="1"/>
              </p:cNvPicPr>
              <p:nvPr/>
            </p:nvPicPr>
            <p:blipFill>
              <a:blip r:embed="rId4" cstate="print"/>
              <a:srcRect/>
              <a:stretch>
                <a:fillRect/>
              </a:stretch>
            </p:blipFill>
            <p:spPr bwMode="auto">
              <a:xfrm>
                <a:off x="1102" y="2129"/>
                <a:ext cx="77" cy="10"/>
              </a:xfrm>
              <a:prstGeom prst="rect">
                <a:avLst/>
              </a:prstGeom>
              <a:noFill/>
              <a:ln w="9525">
                <a:noFill/>
                <a:miter lim="800000"/>
                <a:headEnd/>
                <a:tailEnd/>
              </a:ln>
            </p:spPr>
          </p:pic>
          <p:pic>
            <p:nvPicPr>
              <p:cNvPr id="15706" name="Picture 192"/>
              <p:cNvPicPr>
                <a:picLocks noChangeAspect="1" noChangeArrowheads="1"/>
              </p:cNvPicPr>
              <p:nvPr/>
            </p:nvPicPr>
            <p:blipFill>
              <a:blip r:embed="rId4" cstate="print"/>
              <a:srcRect/>
              <a:stretch>
                <a:fillRect/>
              </a:stretch>
            </p:blipFill>
            <p:spPr bwMode="auto">
              <a:xfrm>
                <a:off x="1179" y="2129"/>
                <a:ext cx="76" cy="10"/>
              </a:xfrm>
              <a:prstGeom prst="rect">
                <a:avLst/>
              </a:prstGeom>
              <a:noFill/>
              <a:ln w="9525">
                <a:noFill/>
                <a:miter lim="800000"/>
                <a:headEnd/>
                <a:tailEnd/>
              </a:ln>
            </p:spPr>
          </p:pic>
          <p:pic>
            <p:nvPicPr>
              <p:cNvPr id="15707" name="Picture 193"/>
              <p:cNvPicPr>
                <a:picLocks noChangeAspect="1" noChangeArrowheads="1"/>
              </p:cNvPicPr>
              <p:nvPr/>
            </p:nvPicPr>
            <p:blipFill>
              <a:blip r:embed="rId4" cstate="print"/>
              <a:srcRect/>
              <a:stretch>
                <a:fillRect/>
              </a:stretch>
            </p:blipFill>
            <p:spPr bwMode="auto">
              <a:xfrm>
                <a:off x="1255" y="2129"/>
                <a:ext cx="77" cy="10"/>
              </a:xfrm>
              <a:prstGeom prst="rect">
                <a:avLst/>
              </a:prstGeom>
              <a:noFill/>
              <a:ln w="9525">
                <a:noFill/>
                <a:miter lim="800000"/>
                <a:headEnd/>
                <a:tailEnd/>
              </a:ln>
            </p:spPr>
          </p:pic>
          <p:pic>
            <p:nvPicPr>
              <p:cNvPr id="15708" name="Picture 194"/>
              <p:cNvPicPr>
                <a:picLocks noChangeAspect="1" noChangeArrowheads="1"/>
              </p:cNvPicPr>
              <p:nvPr/>
            </p:nvPicPr>
            <p:blipFill>
              <a:blip r:embed="rId4" cstate="print"/>
              <a:srcRect/>
              <a:stretch>
                <a:fillRect/>
              </a:stretch>
            </p:blipFill>
            <p:spPr bwMode="auto">
              <a:xfrm>
                <a:off x="1332" y="2129"/>
                <a:ext cx="76" cy="10"/>
              </a:xfrm>
              <a:prstGeom prst="rect">
                <a:avLst/>
              </a:prstGeom>
              <a:noFill/>
              <a:ln w="9525">
                <a:noFill/>
                <a:miter lim="800000"/>
                <a:headEnd/>
                <a:tailEnd/>
              </a:ln>
            </p:spPr>
          </p:pic>
          <p:pic>
            <p:nvPicPr>
              <p:cNvPr id="15709" name="Picture 195"/>
              <p:cNvPicPr>
                <a:picLocks noChangeAspect="1" noChangeArrowheads="1"/>
              </p:cNvPicPr>
              <p:nvPr/>
            </p:nvPicPr>
            <p:blipFill>
              <a:blip r:embed="rId4" cstate="print"/>
              <a:srcRect/>
              <a:stretch>
                <a:fillRect/>
              </a:stretch>
            </p:blipFill>
            <p:spPr bwMode="auto">
              <a:xfrm>
                <a:off x="1408" y="2129"/>
                <a:ext cx="77" cy="10"/>
              </a:xfrm>
              <a:prstGeom prst="rect">
                <a:avLst/>
              </a:prstGeom>
              <a:noFill/>
              <a:ln w="9525">
                <a:noFill/>
                <a:miter lim="800000"/>
                <a:headEnd/>
                <a:tailEnd/>
              </a:ln>
            </p:spPr>
          </p:pic>
          <p:pic>
            <p:nvPicPr>
              <p:cNvPr id="15710" name="Picture 196"/>
              <p:cNvPicPr>
                <a:picLocks noChangeAspect="1" noChangeArrowheads="1"/>
              </p:cNvPicPr>
              <p:nvPr/>
            </p:nvPicPr>
            <p:blipFill>
              <a:blip r:embed="rId4" cstate="print"/>
              <a:srcRect/>
              <a:stretch>
                <a:fillRect/>
              </a:stretch>
            </p:blipFill>
            <p:spPr bwMode="auto">
              <a:xfrm>
                <a:off x="1485" y="2129"/>
                <a:ext cx="77" cy="10"/>
              </a:xfrm>
              <a:prstGeom prst="rect">
                <a:avLst/>
              </a:prstGeom>
              <a:noFill/>
              <a:ln w="9525">
                <a:noFill/>
                <a:miter lim="800000"/>
                <a:headEnd/>
                <a:tailEnd/>
              </a:ln>
            </p:spPr>
          </p:pic>
          <p:pic>
            <p:nvPicPr>
              <p:cNvPr id="15711" name="Picture 197"/>
              <p:cNvPicPr>
                <a:picLocks noChangeAspect="1" noChangeArrowheads="1"/>
              </p:cNvPicPr>
              <p:nvPr/>
            </p:nvPicPr>
            <p:blipFill>
              <a:blip r:embed="rId4" cstate="print"/>
              <a:srcRect/>
              <a:stretch>
                <a:fillRect/>
              </a:stretch>
            </p:blipFill>
            <p:spPr bwMode="auto">
              <a:xfrm>
                <a:off x="1562" y="2129"/>
                <a:ext cx="76" cy="10"/>
              </a:xfrm>
              <a:prstGeom prst="rect">
                <a:avLst/>
              </a:prstGeom>
              <a:noFill/>
              <a:ln w="9525">
                <a:noFill/>
                <a:miter lim="800000"/>
                <a:headEnd/>
                <a:tailEnd/>
              </a:ln>
            </p:spPr>
          </p:pic>
          <p:pic>
            <p:nvPicPr>
              <p:cNvPr id="15712" name="Picture 198"/>
              <p:cNvPicPr>
                <a:picLocks noChangeAspect="1" noChangeArrowheads="1"/>
              </p:cNvPicPr>
              <p:nvPr/>
            </p:nvPicPr>
            <p:blipFill>
              <a:blip r:embed="rId5" cstate="print"/>
              <a:srcRect/>
              <a:stretch>
                <a:fillRect/>
              </a:stretch>
            </p:blipFill>
            <p:spPr bwMode="auto">
              <a:xfrm>
                <a:off x="1638" y="2129"/>
                <a:ext cx="72" cy="10"/>
              </a:xfrm>
              <a:prstGeom prst="rect">
                <a:avLst/>
              </a:prstGeom>
              <a:noFill/>
              <a:ln w="9525">
                <a:noFill/>
                <a:miter lim="800000"/>
                <a:headEnd/>
                <a:tailEnd/>
              </a:ln>
            </p:spPr>
          </p:pic>
          <p:pic>
            <p:nvPicPr>
              <p:cNvPr id="15713" name="Picture 199"/>
              <p:cNvPicPr>
                <a:picLocks noChangeAspect="1" noChangeArrowheads="1"/>
              </p:cNvPicPr>
              <p:nvPr/>
            </p:nvPicPr>
            <p:blipFill>
              <a:blip r:embed="rId6" cstate="print"/>
              <a:srcRect/>
              <a:stretch>
                <a:fillRect/>
              </a:stretch>
            </p:blipFill>
            <p:spPr bwMode="auto">
              <a:xfrm>
                <a:off x="1710" y="2129"/>
                <a:ext cx="9" cy="10"/>
              </a:xfrm>
              <a:prstGeom prst="rect">
                <a:avLst/>
              </a:prstGeom>
              <a:noFill/>
              <a:ln w="9525">
                <a:noFill/>
                <a:miter lim="800000"/>
                <a:headEnd/>
                <a:tailEnd/>
              </a:ln>
            </p:spPr>
          </p:pic>
          <p:pic>
            <p:nvPicPr>
              <p:cNvPr id="15714" name="Picture 200"/>
              <p:cNvPicPr>
                <a:picLocks noChangeAspect="1" noChangeArrowheads="1"/>
              </p:cNvPicPr>
              <p:nvPr/>
            </p:nvPicPr>
            <p:blipFill>
              <a:blip r:embed="rId7" cstate="print"/>
              <a:srcRect/>
              <a:stretch>
                <a:fillRect/>
              </a:stretch>
            </p:blipFill>
            <p:spPr bwMode="auto">
              <a:xfrm>
                <a:off x="1719" y="2129"/>
                <a:ext cx="77" cy="10"/>
              </a:xfrm>
              <a:prstGeom prst="rect">
                <a:avLst/>
              </a:prstGeom>
              <a:noFill/>
              <a:ln w="9525">
                <a:noFill/>
                <a:miter lim="800000"/>
                <a:headEnd/>
                <a:tailEnd/>
              </a:ln>
            </p:spPr>
          </p:pic>
          <p:pic>
            <p:nvPicPr>
              <p:cNvPr id="15715" name="Picture 201"/>
              <p:cNvPicPr>
                <a:picLocks noChangeAspect="1" noChangeArrowheads="1"/>
              </p:cNvPicPr>
              <p:nvPr/>
            </p:nvPicPr>
            <p:blipFill>
              <a:blip r:embed="rId7" cstate="print"/>
              <a:srcRect/>
              <a:stretch>
                <a:fillRect/>
              </a:stretch>
            </p:blipFill>
            <p:spPr bwMode="auto">
              <a:xfrm>
                <a:off x="1796" y="2129"/>
                <a:ext cx="77" cy="10"/>
              </a:xfrm>
              <a:prstGeom prst="rect">
                <a:avLst/>
              </a:prstGeom>
              <a:noFill/>
              <a:ln w="9525">
                <a:noFill/>
                <a:miter lim="800000"/>
                <a:headEnd/>
                <a:tailEnd/>
              </a:ln>
            </p:spPr>
          </p:pic>
          <p:pic>
            <p:nvPicPr>
              <p:cNvPr id="15716" name="Picture 202"/>
              <p:cNvPicPr>
                <a:picLocks noChangeAspect="1" noChangeArrowheads="1"/>
              </p:cNvPicPr>
              <p:nvPr/>
            </p:nvPicPr>
            <p:blipFill>
              <a:blip r:embed="rId7" cstate="print"/>
              <a:srcRect/>
              <a:stretch>
                <a:fillRect/>
              </a:stretch>
            </p:blipFill>
            <p:spPr bwMode="auto">
              <a:xfrm>
                <a:off x="1873" y="2129"/>
                <a:ext cx="76" cy="10"/>
              </a:xfrm>
              <a:prstGeom prst="rect">
                <a:avLst/>
              </a:prstGeom>
              <a:noFill/>
              <a:ln w="9525">
                <a:noFill/>
                <a:miter lim="800000"/>
                <a:headEnd/>
                <a:tailEnd/>
              </a:ln>
            </p:spPr>
          </p:pic>
          <p:pic>
            <p:nvPicPr>
              <p:cNvPr id="15717" name="Picture 203"/>
              <p:cNvPicPr>
                <a:picLocks noChangeAspect="1" noChangeArrowheads="1"/>
              </p:cNvPicPr>
              <p:nvPr/>
            </p:nvPicPr>
            <p:blipFill>
              <a:blip r:embed="rId7" cstate="print"/>
              <a:srcRect/>
              <a:stretch>
                <a:fillRect/>
              </a:stretch>
            </p:blipFill>
            <p:spPr bwMode="auto">
              <a:xfrm>
                <a:off x="1949" y="2129"/>
                <a:ext cx="77" cy="10"/>
              </a:xfrm>
              <a:prstGeom prst="rect">
                <a:avLst/>
              </a:prstGeom>
              <a:noFill/>
              <a:ln w="9525">
                <a:noFill/>
                <a:miter lim="800000"/>
                <a:headEnd/>
                <a:tailEnd/>
              </a:ln>
            </p:spPr>
          </p:pic>
          <p:pic>
            <p:nvPicPr>
              <p:cNvPr id="15718" name="Picture 204"/>
              <p:cNvPicPr>
                <a:picLocks noChangeAspect="1" noChangeArrowheads="1"/>
              </p:cNvPicPr>
              <p:nvPr/>
            </p:nvPicPr>
            <p:blipFill>
              <a:blip r:embed="rId7" cstate="print"/>
              <a:srcRect/>
              <a:stretch>
                <a:fillRect/>
              </a:stretch>
            </p:blipFill>
            <p:spPr bwMode="auto">
              <a:xfrm>
                <a:off x="2026" y="2129"/>
                <a:ext cx="76" cy="10"/>
              </a:xfrm>
              <a:prstGeom prst="rect">
                <a:avLst/>
              </a:prstGeom>
              <a:noFill/>
              <a:ln w="9525">
                <a:noFill/>
                <a:miter lim="800000"/>
                <a:headEnd/>
                <a:tailEnd/>
              </a:ln>
            </p:spPr>
          </p:pic>
          <p:pic>
            <p:nvPicPr>
              <p:cNvPr id="15719" name="Picture 205"/>
              <p:cNvPicPr>
                <a:picLocks noChangeAspect="1" noChangeArrowheads="1"/>
              </p:cNvPicPr>
              <p:nvPr/>
            </p:nvPicPr>
            <p:blipFill>
              <a:blip r:embed="rId7" cstate="print"/>
              <a:srcRect/>
              <a:stretch>
                <a:fillRect/>
              </a:stretch>
            </p:blipFill>
            <p:spPr bwMode="auto">
              <a:xfrm>
                <a:off x="2102" y="2129"/>
                <a:ext cx="77" cy="10"/>
              </a:xfrm>
              <a:prstGeom prst="rect">
                <a:avLst/>
              </a:prstGeom>
              <a:noFill/>
              <a:ln w="9525">
                <a:noFill/>
                <a:miter lim="800000"/>
                <a:headEnd/>
                <a:tailEnd/>
              </a:ln>
            </p:spPr>
          </p:pic>
          <p:pic>
            <p:nvPicPr>
              <p:cNvPr id="15720" name="Picture 206"/>
              <p:cNvPicPr>
                <a:picLocks noChangeAspect="1" noChangeArrowheads="1"/>
              </p:cNvPicPr>
              <p:nvPr/>
            </p:nvPicPr>
            <p:blipFill>
              <a:blip r:embed="rId7" cstate="print"/>
              <a:srcRect/>
              <a:stretch>
                <a:fillRect/>
              </a:stretch>
            </p:blipFill>
            <p:spPr bwMode="auto">
              <a:xfrm>
                <a:off x="2179" y="2129"/>
                <a:ext cx="77" cy="10"/>
              </a:xfrm>
              <a:prstGeom prst="rect">
                <a:avLst/>
              </a:prstGeom>
              <a:noFill/>
              <a:ln w="9525">
                <a:noFill/>
                <a:miter lim="800000"/>
                <a:headEnd/>
                <a:tailEnd/>
              </a:ln>
            </p:spPr>
          </p:pic>
        </p:grpSp>
        <p:pic>
          <p:nvPicPr>
            <p:cNvPr id="15367" name="Picture 207"/>
            <p:cNvPicPr>
              <a:picLocks noChangeAspect="1" noChangeArrowheads="1"/>
            </p:cNvPicPr>
            <p:nvPr/>
          </p:nvPicPr>
          <p:blipFill>
            <a:blip r:embed="rId7" cstate="print"/>
            <a:srcRect/>
            <a:stretch>
              <a:fillRect/>
            </a:stretch>
          </p:blipFill>
          <p:spPr bwMode="auto">
            <a:xfrm>
              <a:off x="2256" y="2129"/>
              <a:ext cx="76" cy="10"/>
            </a:xfrm>
            <a:prstGeom prst="rect">
              <a:avLst/>
            </a:prstGeom>
            <a:noFill/>
            <a:ln w="9525">
              <a:noFill/>
              <a:miter lim="800000"/>
              <a:headEnd/>
              <a:tailEnd/>
            </a:ln>
          </p:spPr>
        </p:pic>
        <p:pic>
          <p:nvPicPr>
            <p:cNvPr id="15368" name="Picture 208"/>
            <p:cNvPicPr>
              <a:picLocks noChangeAspect="1" noChangeArrowheads="1"/>
            </p:cNvPicPr>
            <p:nvPr/>
          </p:nvPicPr>
          <p:blipFill>
            <a:blip r:embed="rId7" cstate="print"/>
            <a:srcRect/>
            <a:stretch>
              <a:fillRect/>
            </a:stretch>
          </p:blipFill>
          <p:spPr bwMode="auto">
            <a:xfrm>
              <a:off x="2332" y="2129"/>
              <a:ext cx="77" cy="10"/>
            </a:xfrm>
            <a:prstGeom prst="rect">
              <a:avLst/>
            </a:prstGeom>
            <a:noFill/>
            <a:ln w="9525">
              <a:noFill/>
              <a:miter lim="800000"/>
              <a:headEnd/>
              <a:tailEnd/>
            </a:ln>
          </p:spPr>
        </p:pic>
        <p:pic>
          <p:nvPicPr>
            <p:cNvPr id="15369" name="Picture 209"/>
            <p:cNvPicPr>
              <a:picLocks noChangeAspect="1" noChangeArrowheads="1"/>
            </p:cNvPicPr>
            <p:nvPr/>
          </p:nvPicPr>
          <p:blipFill>
            <a:blip r:embed="rId8" cstate="print"/>
            <a:srcRect/>
            <a:stretch>
              <a:fillRect/>
            </a:stretch>
          </p:blipFill>
          <p:spPr bwMode="auto">
            <a:xfrm>
              <a:off x="2409" y="2129"/>
              <a:ext cx="7" cy="10"/>
            </a:xfrm>
            <a:prstGeom prst="rect">
              <a:avLst/>
            </a:prstGeom>
            <a:noFill/>
            <a:ln w="9525">
              <a:noFill/>
              <a:miter lim="800000"/>
              <a:headEnd/>
              <a:tailEnd/>
            </a:ln>
          </p:spPr>
        </p:pic>
        <p:pic>
          <p:nvPicPr>
            <p:cNvPr id="15370" name="Picture 210"/>
            <p:cNvPicPr>
              <a:picLocks noChangeAspect="1" noChangeArrowheads="1"/>
            </p:cNvPicPr>
            <p:nvPr/>
          </p:nvPicPr>
          <p:blipFill>
            <a:blip r:embed="rId9" cstate="print"/>
            <a:srcRect/>
            <a:stretch>
              <a:fillRect/>
            </a:stretch>
          </p:blipFill>
          <p:spPr bwMode="auto">
            <a:xfrm>
              <a:off x="2416" y="2129"/>
              <a:ext cx="10" cy="10"/>
            </a:xfrm>
            <a:prstGeom prst="rect">
              <a:avLst/>
            </a:prstGeom>
            <a:noFill/>
            <a:ln w="9525">
              <a:noFill/>
              <a:miter lim="800000"/>
              <a:headEnd/>
              <a:tailEnd/>
            </a:ln>
          </p:spPr>
        </p:pic>
        <p:pic>
          <p:nvPicPr>
            <p:cNvPr id="15371" name="Picture 211"/>
            <p:cNvPicPr>
              <a:picLocks noChangeAspect="1" noChangeArrowheads="1"/>
            </p:cNvPicPr>
            <p:nvPr/>
          </p:nvPicPr>
          <p:blipFill>
            <a:blip r:embed="rId10" cstate="print"/>
            <a:srcRect/>
            <a:stretch>
              <a:fillRect/>
            </a:stretch>
          </p:blipFill>
          <p:spPr bwMode="auto">
            <a:xfrm>
              <a:off x="2426" y="2129"/>
              <a:ext cx="76" cy="10"/>
            </a:xfrm>
            <a:prstGeom prst="rect">
              <a:avLst/>
            </a:prstGeom>
            <a:noFill/>
            <a:ln w="9525">
              <a:noFill/>
              <a:miter lim="800000"/>
              <a:headEnd/>
              <a:tailEnd/>
            </a:ln>
          </p:spPr>
        </p:pic>
        <p:pic>
          <p:nvPicPr>
            <p:cNvPr id="15372" name="Picture 212"/>
            <p:cNvPicPr>
              <a:picLocks noChangeAspect="1" noChangeArrowheads="1"/>
            </p:cNvPicPr>
            <p:nvPr/>
          </p:nvPicPr>
          <p:blipFill>
            <a:blip r:embed="rId10" cstate="print"/>
            <a:srcRect/>
            <a:stretch>
              <a:fillRect/>
            </a:stretch>
          </p:blipFill>
          <p:spPr bwMode="auto">
            <a:xfrm>
              <a:off x="2502" y="2129"/>
              <a:ext cx="77" cy="10"/>
            </a:xfrm>
            <a:prstGeom prst="rect">
              <a:avLst/>
            </a:prstGeom>
            <a:noFill/>
            <a:ln w="9525">
              <a:noFill/>
              <a:miter lim="800000"/>
              <a:headEnd/>
              <a:tailEnd/>
            </a:ln>
          </p:spPr>
        </p:pic>
        <p:pic>
          <p:nvPicPr>
            <p:cNvPr id="15373" name="Picture 213"/>
            <p:cNvPicPr>
              <a:picLocks noChangeAspect="1" noChangeArrowheads="1"/>
            </p:cNvPicPr>
            <p:nvPr/>
          </p:nvPicPr>
          <p:blipFill>
            <a:blip r:embed="rId10" cstate="print"/>
            <a:srcRect/>
            <a:stretch>
              <a:fillRect/>
            </a:stretch>
          </p:blipFill>
          <p:spPr bwMode="auto">
            <a:xfrm>
              <a:off x="2579" y="2129"/>
              <a:ext cx="76" cy="10"/>
            </a:xfrm>
            <a:prstGeom prst="rect">
              <a:avLst/>
            </a:prstGeom>
            <a:noFill/>
            <a:ln w="9525">
              <a:noFill/>
              <a:miter lim="800000"/>
              <a:headEnd/>
              <a:tailEnd/>
            </a:ln>
          </p:spPr>
        </p:pic>
        <p:pic>
          <p:nvPicPr>
            <p:cNvPr id="15374" name="Picture 214"/>
            <p:cNvPicPr>
              <a:picLocks noChangeAspect="1" noChangeArrowheads="1"/>
            </p:cNvPicPr>
            <p:nvPr/>
          </p:nvPicPr>
          <p:blipFill>
            <a:blip r:embed="rId10" cstate="print"/>
            <a:srcRect/>
            <a:stretch>
              <a:fillRect/>
            </a:stretch>
          </p:blipFill>
          <p:spPr bwMode="auto">
            <a:xfrm>
              <a:off x="2655" y="2129"/>
              <a:ext cx="77" cy="10"/>
            </a:xfrm>
            <a:prstGeom prst="rect">
              <a:avLst/>
            </a:prstGeom>
            <a:noFill/>
            <a:ln w="9525">
              <a:noFill/>
              <a:miter lim="800000"/>
              <a:headEnd/>
              <a:tailEnd/>
            </a:ln>
          </p:spPr>
        </p:pic>
        <p:pic>
          <p:nvPicPr>
            <p:cNvPr id="15375" name="Picture 215"/>
            <p:cNvPicPr>
              <a:picLocks noChangeAspect="1" noChangeArrowheads="1"/>
            </p:cNvPicPr>
            <p:nvPr/>
          </p:nvPicPr>
          <p:blipFill>
            <a:blip r:embed="rId10" cstate="print"/>
            <a:srcRect/>
            <a:stretch>
              <a:fillRect/>
            </a:stretch>
          </p:blipFill>
          <p:spPr bwMode="auto">
            <a:xfrm>
              <a:off x="2732" y="2129"/>
              <a:ext cx="76" cy="10"/>
            </a:xfrm>
            <a:prstGeom prst="rect">
              <a:avLst/>
            </a:prstGeom>
            <a:noFill/>
            <a:ln w="9525">
              <a:noFill/>
              <a:miter lim="800000"/>
              <a:headEnd/>
              <a:tailEnd/>
            </a:ln>
          </p:spPr>
        </p:pic>
        <p:pic>
          <p:nvPicPr>
            <p:cNvPr id="15376" name="Picture 216"/>
            <p:cNvPicPr>
              <a:picLocks noChangeAspect="1" noChangeArrowheads="1"/>
            </p:cNvPicPr>
            <p:nvPr/>
          </p:nvPicPr>
          <p:blipFill>
            <a:blip r:embed="rId11" cstate="print"/>
            <a:srcRect/>
            <a:stretch>
              <a:fillRect/>
            </a:stretch>
          </p:blipFill>
          <p:spPr bwMode="auto">
            <a:xfrm>
              <a:off x="2808" y="2129"/>
              <a:ext cx="32" cy="10"/>
            </a:xfrm>
            <a:prstGeom prst="rect">
              <a:avLst/>
            </a:prstGeom>
            <a:noFill/>
            <a:ln w="9525">
              <a:noFill/>
              <a:miter lim="800000"/>
              <a:headEnd/>
              <a:tailEnd/>
            </a:ln>
          </p:spPr>
        </p:pic>
        <p:pic>
          <p:nvPicPr>
            <p:cNvPr id="15377" name="Picture 217"/>
            <p:cNvPicPr>
              <a:picLocks noChangeAspect="1" noChangeArrowheads="1"/>
            </p:cNvPicPr>
            <p:nvPr/>
          </p:nvPicPr>
          <p:blipFill>
            <a:blip r:embed="rId12" cstate="print"/>
            <a:srcRect/>
            <a:stretch>
              <a:fillRect/>
            </a:stretch>
          </p:blipFill>
          <p:spPr bwMode="auto">
            <a:xfrm>
              <a:off x="2840" y="2129"/>
              <a:ext cx="9" cy="10"/>
            </a:xfrm>
            <a:prstGeom prst="rect">
              <a:avLst/>
            </a:prstGeom>
            <a:noFill/>
            <a:ln w="9525">
              <a:noFill/>
              <a:miter lim="800000"/>
              <a:headEnd/>
              <a:tailEnd/>
            </a:ln>
          </p:spPr>
        </p:pic>
        <p:pic>
          <p:nvPicPr>
            <p:cNvPr id="15378" name="Picture 218"/>
            <p:cNvPicPr>
              <a:picLocks noChangeAspect="1" noChangeArrowheads="1"/>
            </p:cNvPicPr>
            <p:nvPr/>
          </p:nvPicPr>
          <p:blipFill>
            <a:blip r:embed="rId13" cstate="print"/>
            <a:srcRect/>
            <a:stretch>
              <a:fillRect/>
            </a:stretch>
          </p:blipFill>
          <p:spPr bwMode="auto">
            <a:xfrm>
              <a:off x="2849" y="2129"/>
              <a:ext cx="77" cy="10"/>
            </a:xfrm>
            <a:prstGeom prst="rect">
              <a:avLst/>
            </a:prstGeom>
            <a:noFill/>
            <a:ln w="9525">
              <a:noFill/>
              <a:miter lim="800000"/>
              <a:headEnd/>
              <a:tailEnd/>
            </a:ln>
          </p:spPr>
        </p:pic>
        <p:pic>
          <p:nvPicPr>
            <p:cNvPr id="15379" name="Picture 219"/>
            <p:cNvPicPr>
              <a:picLocks noChangeAspect="1" noChangeArrowheads="1"/>
            </p:cNvPicPr>
            <p:nvPr/>
          </p:nvPicPr>
          <p:blipFill>
            <a:blip r:embed="rId13" cstate="print"/>
            <a:srcRect/>
            <a:stretch>
              <a:fillRect/>
            </a:stretch>
          </p:blipFill>
          <p:spPr bwMode="auto">
            <a:xfrm>
              <a:off x="2926" y="2129"/>
              <a:ext cx="76" cy="10"/>
            </a:xfrm>
            <a:prstGeom prst="rect">
              <a:avLst/>
            </a:prstGeom>
            <a:noFill/>
            <a:ln w="9525">
              <a:noFill/>
              <a:miter lim="800000"/>
              <a:headEnd/>
              <a:tailEnd/>
            </a:ln>
          </p:spPr>
        </p:pic>
        <p:pic>
          <p:nvPicPr>
            <p:cNvPr id="15380" name="Picture 220"/>
            <p:cNvPicPr>
              <a:picLocks noChangeAspect="1" noChangeArrowheads="1"/>
            </p:cNvPicPr>
            <p:nvPr/>
          </p:nvPicPr>
          <p:blipFill>
            <a:blip r:embed="rId13" cstate="print"/>
            <a:srcRect/>
            <a:stretch>
              <a:fillRect/>
            </a:stretch>
          </p:blipFill>
          <p:spPr bwMode="auto">
            <a:xfrm>
              <a:off x="3002" y="2129"/>
              <a:ext cx="77" cy="10"/>
            </a:xfrm>
            <a:prstGeom prst="rect">
              <a:avLst/>
            </a:prstGeom>
            <a:noFill/>
            <a:ln w="9525">
              <a:noFill/>
              <a:miter lim="800000"/>
              <a:headEnd/>
              <a:tailEnd/>
            </a:ln>
          </p:spPr>
        </p:pic>
        <p:pic>
          <p:nvPicPr>
            <p:cNvPr id="15381" name="Picture 221"/>
            <p:cNvPicPr>
              <a:picLocks noChangeAspect="1" noChangeArrowheads="1"/>
            </p:cNvPicPr>
            <p:nvPr/>
          </p:nvPicPr>
          <p:blipFill>
            <a:blip r:embed="rId13" cstate="print"/>
            <a:srcRect/>
            <a:stretch>
              <a:fillRect/>
            </a:stretch>
          </p:blipFill>
          <p:spPr bwMode="auto">
            <a:xfrm>
              <a:off x="3079" y="2129"/>
              <a:ext cx="76" cy="10"/>
            </a:xfrm>
            <a:prstGeom prst="rect">
              <a:avLst/>
            </a:prstGeom>
            <a:noFill/>
            <a:ln w="9525">
              <a:noFill/>
              <a:miter lim="800000"/>
              <a:headEnd/>
              <a:tailEnd/>
            </a:ln>
          </p:spPr>
        </p:pic>
        <p:pic>
          <p:nvPicPr>
            <p:cNvPr id="15382" name="Picture 222"/>
            <p:cNvPicPr>
              <a:picLocks noChangeAspect="1" noChangeArrowheads="1"/>
            </p:cNvPicPr>
            <p:nvPr/>
          </p:nvPicPr>
          <p:blipFill>
            <a:blip r:embed="rId13" cstate="print"/>
            <a:srcRect/>
            <a:stretch>
              <a:fillRect/>
            </a:stretch>
          </p:blipFill>
          <p:spPr bwMode="auto">
            <a:xfrm>
              <a:off x="3155" y="2129"/>
              <a:ext cx="77" cy="10"/>
            </a:xfrm>
            <a:prstGeom prst="rect">
              <a:avLst/>
            </a:prstGeom>
            <a:noFill/>
            <a:ln w="9525">
              <a:noFill/>
              <a:miter lim="800000"/>
              <a:headEnd/>
              <a:tailEnd/>
            </a:ln>
          </p:spPr>
        </p:pic>
        <p:pic>
          <p:nvPicPr>
            <p:cNvPr id="15383" name="Picture 223"/>
            <p:cNvPicPr>
              <a:picLocks noChangeAspect="1" noChangeArrowheads="1"/>
            </p:cNvPicPr>
            <p:nvPr/>
          </p:nvPicPr>
          <p:blipFill>
            <a:blip r:embed="rId13" cstate="print"/>
            <a:srcRect/>
            <a:stretch>
              <a:fillRect/>
            </a:stretch>
          </p:blipFill>
          <p:spPr bwMode="auto">
            <a:xfrm>
              <a:off x="3232" y="2129"/>
              <a:ext cx="77" cy="10"/>
            </a:xfrm>
            <a:prstGeom prst="rect">
              <a:avLst/>
            </a:prstGeom>
            <a:noFill/>
            <a:ln w="9525">
              <a:noFill/>
              <a:miter lim="800000"/>
              <a:headEnd/>
              <a:tailEnd/>
            </a:ln>
          </p:spPr>
        </p:pic>
        <p:pic>
          <p:nvPicPr>
            <p:cNvPr id="15384" name="Picture 224"/>
            <p:cNvPicPr>
              <a:picLocks noChangeAspect="1" noChangeArrowheads="1"/>
            </p:cNvPicPr>
            <p:nvPr/>
          </p:nvPicPr>
          <p:blipFill>
            <a:blip r:embed="rId13" cstate="print"/>
            <a:srcRect/>
            <a:stretch>
              <a:fillRect/>
            </a:stretch>
          </p:blipFill>
          <p:spPr bwMode="auto">
            <a:xfrm>
              <a:off x="3309" y="2129"/>
              <a:ext cx="76" cy="10"/>
            </a:xfrm>
            <a:prstGeom prst="rect">
              <a:avLst/>
            </a:prstGeom>
            <a:noFill/>
            <a:ln w="9525">
              <a:noFill/>
              <a:miter lim="800000"/>
              <a:headEnd/>
              <a:tailEnd/>
            </a:ln>
          </p:spPr>
        </p:pic>
        <p:pic>
          <p:nvPicPr>
            <p:cNvPr id="15385" name="Picture 225"/>
            <p:cNvPicPr>
              <a:picLocks noChangeAspect="1" noChangeArrowheads="1"/>
            </p:cNvPicPr>
            <p:nvPr/>
          </p:nvPicPr>
          <p:blipFill>
            <a:blip r:embed="rId13" cstate="print"/>
            <a:srcRect/>
            <a:stretch>
              <a:fillRect/>
            </a:stretch>
          </p:blipFill>
          <p:spPr bwMode="auto">
            <a:xfrm>
              <a:off x="3385" y="2129"/>
              <a:ext cx="77" cy="10"/>
            </a:xfrm>
            <a:prstGeom prst="rect">
              <a:avLst/>
            </a:prstGeom>
            <a:noFill/>
            <a:ln w="9525">
              <a:noFill/>
              <a:miter lim="800000"/>
              <a:headEnd/>
              <a:tailEnd/>
            </a:ln>
          </p:spPr>
        </p:pic>
        <p:pic>
          <p:nvPicPr>
            <p:cNvPr id="15386" name="Picture 226"/>
            <p:cNvPicPr>
              <a:picLocks noChangeAspect="1" noChangeArrowheads="1"/>
            </p:cNvPicPr>
            <p:nvPr/>
          </p:nvPicPr>
          <p:blipFill>
            <a:blip r:embed="rId13" cstate="print"/>
            <a:srcRect/>
            <a:stretch>
              <a:fillRect/>
            </a:stretch>
          </p:blipFill>
          <p:spPr bwMode="auto">
            <a:xfrm>
              <a:off x="3462" y="2129"/>
              <a:ext cx="76" cy="10"/>
            </a:xfrm>
            <a:prstGeom prst="rect">
              <a:avLst/>
            </a:prstGeom>
            <a:noFill/>
            <a:ln w="9525">
              <a:noFill/>
              <a:miter lim="800000"/>
              <a:headEnd/>
              <a:tailEnd/>
            </a:ln>
          </p:spPr>
        </p:pic>
        <p:pic>
          <p:nvPicPr>
            <p:cNvPr id="15387" name="Picture 227"/>
            <p:cNvPicPr>
              <a:picLocks noChangeAspect="1" noChangeArrowheads="1"/>
            </p:cNvPicPr>
            <p:nvPr/>
          </p:nvPicPr>
          <p:blipFill>
            <a:blip r:embed="rId13" cstate="print"/>
            <a:srcRect/>
            <a:stretch>
              <a:fillRect/>
            </a:stretch>
          </p:blipFill>
          <p:spPr bwMode="auto">
            <a:xfrm>
              <a:off x="3538" y="2129"/>
              <a:ext cx="77" cy="10"/>
            </a:xfrm>
            <a:prstGeom prst="rect">
              <a:avLst/>
            </a:prstGeom>
            <a:noFill/>
            <a:ln w="9525">
              <a:noFill/>
              <a:miter lim="800000"/>
              <a:headEnd/>
              <a:tailEnd/>
            </a:ln>
          </p:spPr>
        </p:pic>
        <p:pic>
          <p:nvPicPr>
            <p:cNvPr id="15388" name="Picture 228"/>
            <p:cNvPicPr>
              <a:picLocks noChangeAspect="1" noChangeArrowheads="1"/>
            </p:cNvPicPr>
            <p:nvPr/>
          </p:nvPicPr>
          <p:blipFill>
            <a:blip r:embed="rId13" cstate="print"/>
            <a:srcRect/>
            <a:stretch>
              <a:fillRect/>
            </a:stretch>
          </p:blipFill>
          <p:spPr bwMode="auto">
            <a:xfrm>
              <a:off x="3615" y="2129"/>
              <a:ext cx="77" cy="10"/>
            </a:xfrm>
            <a:prstGeom prst="rect">
              <a:avLst/>
            </a:prstGeom>
            <a:noFill/>
            <a:ln w="9525">
              <a:noFill/>
              <a:miter lim="800000"/>
              <a:headEnd/>
              <a:tailEnd/>
            </a:ln>
          </p:spPr>
        </p:pic>
        <p:pic>
          <p:nvPicPr>
            <p:cNvPr id="15389" name="Picture 229"/>
            <p:cNvPicPr>
              <a:picLocks noChangeAspect="1" noChangeArrowheads="1"/>
            </p:cNvPicPr>
            <p:nvPr/>
          </p:nvPicPr>
          <p:blipFill>
            <a:blip r:embed="rId13" cstate="print"/>
            <a:srcRect/>
            <a:stretch>
              <a:fillRect/>
            </a:stretch>
          </p:blipFill>
          <p:spPr bwMode="auto">
            <a:xfrm>
              <a:off x="3692" y="2129"/>
              <a:ext cx="76" cy="10"/>
            </a:xfrm>
            <a:prstGeom prst="rect">
              <a:avLst/>
            </a:prstGeom>
            <a:noFill/>
            <a:ln w="9525">
              <a:noFill/>
              <a:miter lim="800000"/>
              <a:headEnd/>
              <a:tailEnd/>
            </a:ln>
          </p:spPr>
        </p:pic>
        <p:pic>
          <p:nvPicPr>
            <p:cNvPr id="15390" name="Picture 230"/>
            <p:cNvPicPr>
              <a:picLocks noChangeAspect="1" noChangeArrowheads="1"/>
            </p:cNvPicPr>
            <p:nvPr/>
          </p:nvPicPr>
          <p:blipFill>
            <a:blip r:embed="rId13" cstate="print"/>
            <a:srcRect/>
            <a:stretch>
              <a:fillRect/>
            </a:stretch>
          </p:blipFill>
          <p:spPr bwMode="auto">
            <a:xfrm>
              <a:off x="3768" y="2129"/>
              <a:ext cx="77" cy="10"/>
            </a:xfrm>
            <a:prstGeom prst="rect">
              <a:avLst/>
            </a:prstGeom>
            <a:noFill/>
            <a:ln w="9525">
              <a:noFill/>
              <a:miter lim="800000"/>
              <a:headEnd/>
              <a:tailEnd/>
            </a:ln>
          </p:spPr>
        </p:pic>
        <p:pic>
          <p:nvPicPr>
            <p:cNvPr id="15391" name="Picture 231"/>
            <p:cNvPicPr>
              <a:picLocks noChangeAspect="1" noChangeArrowheads="1"/>
            </p:cNvPicPr>
            <p:nvPr/>
          </p:nvPicPr>
          <p:blipFill>
            <a:blip r:embed="rId13" cstate="print"/>
            <a:srcRect/>
            <a:stretch>
              <a:fillRect/>
            </a:stretch>
          </p:blipFill>
          <p:spPr bwMode="auto">
            <a:xfrm>
              <a:off x="3845" y="2129"/>
              <a:ext cx="76" cy="10"/>
            </a:xfrm>
            <a:prstGeom prst="rect">
              <a:avLst/>
            </a:prstGeom>
            <a:noFill/>
            <a:ln w="9525">
              <a:noFill/>
              <a:miter lim="800000"/>
              <a:headEnd/>
              <a:tailEnd/>
            </a:ln>
          </p:spPr>
        </p:pic>
        <p:pic>
          <p:nvPicPr>
            <p:cNvPr id="15392" name="Picture 232"/>
            <p:cNvPicPr>
              <a:picLocks noChangeAspect="1" noChangeArrowheads="1"/>
            </p:cNvPicPr>
            <p:nvPr/>
          </p:nvPicPr>
          <p:blipFill>
            <a:blip r:embed="rId13" cstate="print"/>
            <a:srcRect/>
            <a:stretch>
              <a:fillRect/>
            </a:stretch>
          </p:blipFill>
          <p:spPr bwMode="auto">
            <a:xfrm>
              <a:off x="3921" y="2129"/>
              <a:ext cx="77" cy="10"/>
            </a:xfrm>
            <a:prstGeom prst="rect">
              <a:avLst/>
            </a:prstGeom>
            <a:noFill/>
            <a:ln w="9525">
              <a:noFill/>
              <a:miter lim="800000"/>
              <a:headEnd/>
              <a:tailEnd/>
            </a:ln>
          </p:spPr>
        </p:pic>
        <p:pic>
          <p:nvPicPr>
            <p:cNvPr id="15393" name="Picture 233"/>
            <p:cNvPicPr>
              <a:picLocks noChangeAspect="1" noChangeArrowheads="1"/>
            </p:cNvPicPr>
            <p:nvPr/>
          </p:nvPicPr>
          <p:blipFill>
            <a:blip r:embed="rId14" cstate="print"/>
            <a:srcRect/>
            <a:stretch>
              <a:fillRect/>
            </a:stretch>
          </p:blipFill>
          <p:spPr bwMode="auto">
            <a:xfrm>
              <a:off x="3998" y="2129"/>
              <a:ext cx="43" cy="10"/>
            </a:xfrm>
            <a:prstGeom prst="rect">
              <a:avLst/>
            </a:prstGeom>
            <a:noFill/>
            <a:ln w="9525">
              <a:noFill/>
              <a:miter lim="800000"/>
              <a:headEnd/>
              <a:tailEnd/>
            </a:ln>
          </p:spPr>
        </p:pic>
        <p:pic>
          <p:nvPicPr>
            <p:cNvPr id="15394" name="Picture 234"/>
            <p:cNvPicPr>
              <a:picLocks noChangeAspect="1" noChangeArrowheads="1"/>
            </p:cNvPicPr>
            <p:nvPr/>
          </p:nvPicPr>
          <p:blipFill>
            <a:blip r:embed="rId15" cstate="print"/>
            <a:srcRect/>
            <a:stretch>
              <a:fillRect/>
            </a:stretch>
          </p:blipFill>
          <p:spPr bwMode="auto">
            <a:xfrm>
              <a:off x="4041" y="2129"/>
              <a:ext cx="10" cy="10"/>
            </a:xfrm>
            <a:prstGeom prst="rect">
              <a:avLst/>
            </a:prstGeom>
            <a:noFill/>
            <a:ln w="9525">
              <a:noFill/>
              <a:miter lim="800000"/>
              <a:headEnd/>
              <a:tailEnd/>
            </a:ln>
          </p:spPr>
        </p:pic>
        <p:pic>
          <p:nvPicPr>
            <p:cNvPr id="15395" name="Picture 235"/>
            <p:cNvPicPr>
              <a:picLocks noChangeAspect="1" noChangeArrowheads="1"/>
            </p:cNvPicPr>
            <p:nvPr/>
          </p:nvPicPr>
          <p:blipFill>
            <a:blip r:embed="rId16" cstate="print"/>
            <a:srcRect/>
            <a:stretch>
              <a:fillRect/>
            </a:stretch>
          </p:blipFill>
          <p:spPr bwMode="auto">
            <a:xfrm>
              <a:off x="4051" y="2129"/>
              <a:ext cx="76" cy="10"/>
            </a:xfrm>
            <a:prstGeom prst="rect">
              <a:avLst/>
            </a:prstGeom>
            <a:noFill/>
            <a:ln w="9525">
              <a:noFill/>
              <a:miter lim="800000"/>
              <a:headEnd/>
              <a:tailEnd/>
            </a:ln>
          </p:spPr>
        </p:pic>
        <p:pic>
          <p:nvPicPr>
            <p:cNvPr id="15396" name="Picture 236"/>
            <p:cNvPicPr>
              <a:picLocks noChangeAspect="1" noChangeArrowheads="1"/>
            </p:cNvPicPr>
            <p:nvPr/>
          </p:nvPicPr>
          <p:blipFill>
            <a:blip r:embed="rId16" cstate="print"/>
            <a:srcRect/>
            <a:stretch>
              <a:fillRect/>
            </a:stretch>
          </p:blipFill>
          <p:spPr bwMode="auto">
            <a:xfrm>
              <a:off x="4127" y="2129"/>
              <a:ext cx="77" cy="10"/>
            </a:xfrm>
            <a:prstGeom prst="rect">
              <a:avLst/>
            </a:prstGeom>
            <a:noFill/>
            <a:ln w="9525">
              <a:noFill/>
              <a:miter lim="800000"/>
              <a:headEnd/>
              <a:tailEnd/>
            </a:ln>
          </p:spPr>
        </p:pic>
        <p:pic>
          <p:nvPicPr>
            <p:cNvPr id="15397" name="Picture 237"/>
            <p:cNvPicPr>
              <a:picLocks noChangeAspect="1" noChangeArrowheads="1"/>
            </p:cNvPicPr>
            <p:nvPr/>
          </p:nvPicPr>
          <p:blipFill>
            <a:blip r:embed="rId16" cstate="print"/>
            <a:srcRect/>
            <a:stretch>
              <a:fillRect/>
            </a:stretch>
          </p:blipFill>
          <p:spPr bwMode="auto">
            <a:xfrm>
              <a:off x="4204" y="2129"/>
              <a:ext cx="76" cy="10"/>
            </a:xfrm>
            <a:prstGeom prst="rect">
              <a:avLst/>
            </a:prstGeom>
            <a:noFill/>
            <a:ln w="9525">
              <a:noFill/>
              <a:miter lim="800000"/>
              <a:headEnd/>
              <a:tailEnd/>
            </a:ln>
          </p:spPr>
        </p:pic>
        <p:pic>
          <p:nvPicPr>
            <p:cNvPr id="15398" name="Picture 238"/>
            <p:cNvPicPr>
              <a:picLocks noChangeAspect="1" noChangeArrowheads="1"/>
            </p:cNvPicPr>
            <p:nvPr/>
          </p:nvPicPr>
          <p:blipFill>
            <a:blip r:embed="rId16" cstate="print"/>
            <a:srcRect/>
            <a:stretch>
              <a:fillRect/>
            </a:stretch>
          </p:blipFill>
          <p:spPr bwMode="auto">
            <a:xfrm>
              <a:off x="4280" y="2129"/>
              <a:ext cx="77" cy="10"/>
            </a:xfrm>
            <a:prstGeom prst="rect">
              <a:avLst/>
            </a:prstGeom>
            <a:noFill/>
            <a:ln w="9525">
              <a:noFill/>
              <a:miter lim="800000"/>
              <a:headEnd/>
              <a:tailEnd/>
            </a:ln>
          </p:spPr>
        </p:pic>
        <p:pic>
          <p:nvPicPr>
            <p:cNvPr id="15399" name="Picture 239"/>
            <p:cNvPicPr>
              <a:picLocks noChangeAspect="1" noChangeArrowheads="1"/>
            </p:cNvPicPr>
            <p:nvPr/>
          </p:nvPicPr>
          <p:blipFill>
            <a:blip r:embed="rId16" cstate="print"/>
            <a:srcRect/>
            <a:stretch>
              <a:fillRect/>
            </a:stretch>
          </p:blipFill>
          <p:spPr bwMode="auto">
            <a:xfrm>
              <a:off x="4357" y="2129"/>
              <a:ext cx="77" cy="10"/>
            </a:xfrm>
            <a:prstGeom prst="rect">
              <a:avLst/>
            </a:prstGeom>
            <a:noFill/>
            <a:ln w="9525">
              <a:noFill/>
              <a:miter lim="800000"/>
              <a:headEnd/>
              <a:tailEnd/>
            </a:ln>
          </p:spPr>
        </p:pic>
        <p:pic>
          <p:nvPicPr>
            <p:cNvPr id="15400" name="Picture 240"/>
            <p:cNvPicPr>
              <a:picLocks noChangeAspect="1" noChangeArrowheads="1"/>
            </p:cNvPicPr>
            <p:nvPr/>
          </p:nvPicPr>
          <p:blipFill>
            <a:blip r:embed="rId16" cstate="print"/>
            <a:srcRect/>
            <a:stretch>
              <a:fillRect/>
            </a:stretch>
          </p:blipFill>
          <p:spPr bwMode="auto">
            <a:xfrm>
              <a:off x="4434" y="2129"/>
              <a:ext cx="76" cy="10"/>
            </a:xfrm>
            <a:prstGeom prst="rect">
              <a:avLst/>
            </a:prstGeom>
            <a:noFill/>
            <a:ln w="9525">
              <a:noFill/>
              <a:miter lim="800000"/>
              <a:headEnd/>
              <a:tailEnd/>
            </a:ln>
          </p:spPr>
        </p:pic>
        <p:pic>
          <p:nvPicPr>
            <p:cNvPr id="15401" name="Picture 241"/>
            <p:cNvPicPr>
              <a:picLocks noChangeAspect="1" noChangeArrowheads="1"/>
            </p:cNvPicPr>
            <p:nvPr/>
          </p:nvPicPr>
          <p:blipFill>
            <a:blip r:embed="rId16" cstate="print"/>
            <a:srcRect/>
            <a:stretch>
              <a:fillRect/>
            </a:stretch>
          </p:blipFill>
          <p:spPr bwMode="auto">
            <a:xfrm>
              <a:off x="4510" y="2129"/>
              <a:ext cx="77" cy="10"/>
            </a:xfrm>
            <a:prstGeom prst="rect">
              <a:avLst/>
            </a:prstGeom>
            <a:noFill/>
            <a:ln w="9525">
              <a:noFill/>
              <a:miter lim="800000"/>
              <a:headEnd/>
              <a:tailEnd/>
            </a:ln>
          </p:spPr>
        </p:pic>
        <p:pic>
          <p:nvPicPr>
            <p:cNvPr id="15402" name="Picture 242"/>
            <p:cNvPicPr>
              <a:picLocks noChangeAspect="1" noChangeArrowheads="1"/>
            </p:cNvPicPr>
            <p:nvPr/>
          </p:nvPicPr>
          <p:blipFill>
            <a:blip r:embed="rId16" cstate="print"/>
            <a:srcRect/>
            <a:stretch>
              <a:fillRect/>
            </a:stretch>
          </p:blipFill>
          <p:spPr bwMode="auto">
            <a:xfrm>
              <a:off x="4587" y="2129"/>
              <a:ext cx="76" cy="10"/>
            </a:xfrm>
            <a:prstGeom prst="rect">
              <a:avLst/>
            </a:prstGeom>
            <a:noFill/>
            <a:ln w="9525">
              <a:noFill/>
              <a:miter lim="800000"/>
              <a:headEnd/>
              <a:tailEnd/>
            </a:ln>
          </p:spPr>
        </p:pic>
        <p:pic>
          <p:nvPicPr>
            <p:cNvPr id="15403" name="Picture 243"/>
            <p:cNvPicPr>
              <a:picLocks noChangeAspect="1" noChangeArrowheads="1"/>
            </p:cNvPicPr>
            <p:nvPr/>
          </p:nvPicPr>
          <p:blipFill>
            <a:blip r:embed="rId16" cstate="print"/>
            <a:srcRect/>
            <a:stretch>
              <a:fillRect/>
            </a:stretch>
          </p:blipFill>
          <p:spPr bwMode="auto">
            <a:xfrm>
              <a:off x="4663" y="2129"/>
              <a:ext cx="77" cy="10"/>
            </a:xfrm>
            <a:prstGeom prst="rect">
              <a:avLst/>
            </a:prstGeom>
            <a:noFill/>
            <a:ln w="9525">
              <a:noFill/>
              <a:miter lim="800000"/>
              <a:headEnd/>
              <a:tailEnd/>
            </a:ln>
          </p:spPr>
        </p:pic>
        <p:pic>
          <p:nvPicPr>
            <p:cNvPr id="15404" name="Picture 244"/>
            <p:cNvPicPr>
              <a:picLocks noChangeAspect="1" noChangeArrowheads="1"/>
            </p:cNvPicPr>
            <p:nvPr/>
          </p:nvPicPr>
          <p:blipFill>
            <a:blip r:embed="rId16" cstate="print"/>
            <a:srcRect/>
            <a:stretch>
              <a:fillRect/>
            </a:stretch>
          </p:blipFill>
          <p:spPr bwMode="auto">
            <a:xfrm>
              <a:off x="4740" y="2129"/>
              <a:ext cx="76" cy="10"/>
            </a:xfrm>
            <a:prstGeom prst="rect">
              <a:avLst/>
            </a:prstGeom>
            <a:noFill/>
            <a:ln w="9525">
              <a:noFill/>
              <a:miter lim="800000"/>
              <a:headEnd/>
              <a:tailEnd/>
            </a:ln>
          </p:spPr>
        </p:pic>
        <p:pic>
          <p:nvPicPr>
            <p:cNvPr id="15405" name="Picture 245"/>
            <p:cNvPicPr>
              <a:picLocks noChangeAspect="1" noChangeArrowheads="1"/>
            </p:cNvPicPr>
            <p:nvPr/>
          </p:nvPicPr>
          <p:blipFill>
            <a:blip r:embed="rId16" cstate="print"/>
            <a:srcRect/>
            <a:stretch>
              <a:fillRect/>
            </a:stretch>
          </p:blipFill>
          <p:spPr bwMode="auto">
            <a:xfrm>
              <a:off x="4816" y="2129"/>
              <a:ext cx="77" cy="10"/>
            </a:xfrm>
            <a:prstGeom prst="rect">
              <a:avLst/>
            </a:prstGeom>
            <a:noFill/>
            <a:ln w="9525">
              <a:noFill/>
              <a:miter lim="800000"/>
              <a:headEnd/>
              <a:tailEnd/>
            </a:ln>
          </p:spPr>
        </p:pic>
        <p:pic>
          <p:nvPicPr>
            <p:cNvPr id="15406" name="Picture 246"/>
            <p:cNvPicPr>
              <a:picLocks noChangeAspect="1" noChangeArrowheads="1"/>
            </p:cNvPicPr>
            <p:nvPr/>
          </p:nvPicPr>
          <p:blipFill>
            <a:blip r:embed="rId16" cstate="print"/>
            <a:srcRect/>
            <a:stretch>
              <a:fillRect/>
            </a:stretch>
          </p:blipFill>
          <p:spPr bwMode="auto">
            <a:xfrm>
              <a:off x="4893" y="2129"/>
              <a:ext cx="77" cy="10"/>
            </a:xfrm>
            <a:prstGeom prst="rect">
              <a:avLst/>
            </a:prstGeom>
            <a:noFill/>
            <a:ln w="9525">
              <a:noFill/>
              <a:miter lim="800000"/>
              <a:headEnd/>
              <a:tailEnd/>
            </a:ln>
          </p:spPr>
        </p:pic>
        <p:pic>
          <p:nvPicPr>
            <p:cNvPr id="15407" name="Picture 247"/>
            <p:cNvPicPr>
              <a:picLocks noChangeAspect="1" noChangeArrowheads="1"/>
            </p:cNvPicPr>
            <p:nvPr/>
          </p:nvPicPr>
          <p:blipFill>
            <a:blip r:embed="rId16" cstate="print"/>
            <a:srcRect/>
            <a:stretch>
              <a:fillRect/>
            </a:stretch>
          </p:blipFill>
          <p:spPr bwMode="auto">
            <a:xfrm>
              <a:off x="4970" y="2129"/>
              <a:ext cx="76" cy="10"/>
            </a:xfrm>
            <a:prstGeom prst="rect">
              <a:avLst/>
            </a:prstGeom>
            <a:noFill/>
            <a:ln w="9525">
              <a:noFill/>
              <a:miter lim="800000"/>
              <a:headEnd/>
              <a:tailEnd/>
            </a:ln>
          </p:spPr>
        </p:pic>
        <p:pic>
          <p:nvPicPr>
            <p:cNvPr id="15408" name="Picture 248"/>
            <p:cNvPicPr>
              <a:picLocks noChangeAspect="1" noChangeArrowheads="1"/>
            </p:cNvPicPr>
            <p:nvPr/>
          </p:nvPicPr>
          <p:blipFill>
            <a:blip r:embed="rId16" cstate="print"/>
            <a:srcRect/>
            <a:stretch>
              <a:fillRect/>
            </a:stretch>
          </p:blipFill>
          <p:spPr bwMode="auto">
            <a:xfrm>
              <a:off x="5046" y="2129"/>
              <a:ext cx="77" cy="10"/>
            </a:xfrm>
            <a:prstGeom prst="rect">
              <a:avLst/>
            </a:prstGeom>
            <a:noFill/>
            <a:ln w="9525">
              <a:noFill/>
              <a:miter lim="800000"/>
              <a:headEnd/>
              <a:tailEnd/>
            </a:ln>
          </p:spPr>
        </p:pic>
        <p:pic>
          <p:nvPicPr>
            <p:cNvPr id="15409" name="Picture 249"/>
            <p:cNvPicPr>
              <a:picLocks noChangeAspect="1" noChangeArrowheads="1"/>
            </p:cNvPicPr>
            <p:nvPr/>
          </p:nvPicPr>
          <p:blipFill>
            <a:blip r:embed="rId16" cstate="print"/>
            <a:srcRect/>
            <a:stretch>
              <a:fillRect/>
            </a:stretch>
          </p:blipFill>
          <p:spPr bwMode="auto">
            <a:xfrm>
              <a:off x="5123" y="2129"/>
              <a:ext cx="76" cy="10"/>
            </a:xfrm>
            <a:prstGeom prst="rect">
              <a:avLst/>
            </a:prstGeom>
            <a:noFill/>
            <a:ln w="9525">
              <a:noFill/>
              <a:miter lim="800000"/>
              <a:headEnd/>
              <a:tailEnd/>
            </a:ln>
          </p:spPr>
        </p:pic>
        <p:pic>
          <p:nvPicPr>
            <p:cNvPr id="15410" name="Picture 250"/>
            <p:cNvPicPr>
              <a:picLocks noChangeAspect="1" noChangeArrowheads="1"/>
            </p:cNvPicPr>
            <p:nvPr/>
          </p:nvPicPr>
          <p:blipFill>
            <a:blip r:embed="rId16" cstate="print"/>
            <a:srcRect/>
            <a:stretch>
              <a:fillRect/>
            </a:stretch>
          </p:blipFill>
          <p:spPr bwMode="auto">
            <a:xfrm>
              <a:off x="5199" y="2129"/>
              <a:ext cx="77" cy="10"/>
            </a:xfrm>
            <a:prstGeom prst="rect">
              <a:avLst/>
            </a:prstGeom>
            <a:noFill/>
            <a:ln w="9525">
              <a:noFill/>
              <a:miter lim="800000"/>
              <a:headEnd/>
              <a:tailEnd/>
            </a:ln>
          </p:spPr>
        </p:pic>
        <p:pic>
          <p:nvPicPr>
            <p:cNvPr id="15411" name="Picture 251"/>
            <p:cNvPicPr>
              <a:picLocks noChangeAspect="1" noChangeArrowheads="1"/>
            </p:cNvPicPr>
            <p:nvPr/>
          </p:nvPicPr>
          <p:blipFill>
            <a:blip r:embed="rId17" cstate="print"/>
            <a:srcRect/>
            <a:stretch>
              <a:fillRect/>
            </a:stretch>
          </p:blipFill>
          <p:spPr bwMode="auto">
            <a:xfrm>
              <a:off x="5276" y="2129"/>
              <a:ext cx="38" cy="10"/>
            </a:xfrm>
            <a:prstGeom prst="rect">
              <a:avLst/>
            </a:prstGeom>
            <a:noFill/>
            <a:ln w="9525">
              <a:noFill/>
              <a:miter lim="800000"/>
              <a:headEnd/>
              <a:tailEnd/>
            </a:ln>
          </p:spPr>
        </p:pic>
        <p:sp>
          <p:nvSpPr>
            <p:cNvPr id="15412" name="Rectangle 252"/>
            <p:cNvSpPr>
              <a:spLocks noChangeArrowheads="1"/>
            </p:cNvSpPr>
            <p:nvPr/>
          </p:nvSpPr>
          <p:spPr bwMode="auto">
            <a:xfrm>
              <a:off x="496" y="2853"/>
              <a:ext cx="123"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4**</a:t>
              </a:r>
              <a:endParaRPr lang="en-US"/>
            </a:p>
          </p:txBody>
        </p:sp>
        <p:sp>
          <p:nvSpPr>
            <p:cNvPr id="15413" name="Rectangle 253"/>
            <p:cNvSpPr>
              <a:spLocks noChangeArrowheads="1"/>
            </p:cNvSpPr>
            <p:nvPr/>
          </p:nvSpPr>
          <p:spPr bwMode="auto">
            <a:xfrm>
              <a:off x="779" y="2853"/>
              <a:ext cx="798" cy="164"/>
            </a:xfrm>
            <a:prstGeom prst="rect">
              <a:avLst/>
            </a:prstGeom>
            <a:noFill/>
            <a:ln w="9525">
              <a:noFill/>
              <a:miter lim="800000"/>
              <a:headEnd/>
              <a:tailEnd/>
            </a:ln>
          </p:spPr>
          <p:txBody>
            <a:bodyPr wrap="none" lIns="0" tIns="0" rIns="0" bIns="0">
              <a:spAutoFit/>
            </a:bodyPr>
            <a:lstStyle/>
            <a:p>
              <a:pPr eaLnBrk="0" hangingPunct="0"/>
              <a:r>
                <a:rPr lang="en-US" sz="1800" dirty="0">
                  <a:latin typeface="Arial Narrow" pitchFamily="34" charset="0"/>
                </a:rPr>
                <a:t>Age of </a:t>
              </a:r>
              <a:r>
                <a:rPr lang="en-US" sz="1800" b="1" dirty="0">
                  <a:solidFill>
                    <a:schemeClr val="accent2"/>
                  </a:solidFill>
                  <a:latin typeface="Arial Narrow" pitchFamily="34" charset="0"/>
                </a:rPr>
                <a:t>delayed</a:t>
              </a:r>
              <a:endParaRPr lang="en-US" sz="1800" b="1" dirty="0">
                <a:solidFill>
                  <a:schemeClr val="accent2"/>
                </a:solidFill>
              </a:endParaRPr>
            </a:p>
          </p:txBody>
        </p:sp>
        <p:sp>
          <p:nvSpPr>
            <p:cNvPr id="15414" name="Rectangle 254"/>
            <p:cNvSpPr>
              <a:spLocks noChangeArrowheads="1"/>
            </p:cNvSpPr>
            <p:nvPr/>
          </p:nvSpPr>
          <p:spPr bwMode="auto">
            <a:xfrm>
              <a:off x="779" y="2989"/>
              <a:ext cx="693" cy="164"/>
            </a:xfrm>
            <a:prstGeom prst="rect">
              <a:avLst/>
            </a:prstGeom>
            <a:noFill/>
            <a:ln w="9525">
              <a:noFill/>
              <a:miter lim="800000"/>
              <a:headEnd/>
              <a:tailEnd/>
            </a:ln>
          </p:spPr>
          <p:txBody>
            <a:bodyPr wrap="none" lIns="0" tIns="0" rIns="0" bIns="0">
              <a:spAutoFit/>
            </a:bodyPr>
            <a:lstStyle/>
            <a:p>
              <a:pPr eaLnBrk="0" hangingPunct="0"/>
              <a:r>
                <a:rPr lang="en-US" sz="1800" b="1">
                  <a:solidFill>
                    <a:schemeClr val="accent2"/>
                  </a:solidFill>
                  <a:latin typeface="Arial Narrow" pitchFamily="34" charset="0"/>
                </a:rPr>
                <a:t>degenerative</a:t>
              </a:r>
              <a:endParaRPr lang="en-US" sz="1800" b="1">
                <a:solidFill>
                  <a:schemeClr val="accent2"/>
                </a:solidFill>
              </a:endParaRPr>
            </a:p>
          </p:txBody>
        </p:sp>
        <p:sp>
          <p:nvSpPr>
            <p:cNvPr id="15415" name="Rectangle 255"/>
            <p:cNvSpPr>
              <a:spLocks noChangeArrowheads="1"/>
            </p:cNvSpPr>
            <p:nvPr/>
          </p:nvSpPr>
          <p:spPr bwMode="auto">
            <a:xfrm>
              <a:off x="779" y="3125"/>
              <a:ext cx="475" cy="164"/>
            </a:xfrm>
            <a:prstGeom prst="rect">
              <a:avLst/>
            </a:prstGeom>
            <a:noFill/>
            <a:ln w="9525">
              <a:noFill/>
              <a:miter lim="800000"/>
              <a:headEnd/>
              <a:tailEnd/>
            </a:ln>
          </p:spPr>
          <p:txBody>
            <a:bodyPr wrap="none" lIns="0" tIns="0" rIns="0" bIns="0">
              <a:spAutoFit/>
            </a:bodyPr>
            <a:lstStyle/>
            <a:p>
              <a:pPr eaLnBrk="0" hangingPunct="0"/>
              <a:r>
                <a:rPr lang="en-US" sz="1800" b="1">
                  <a:solidFill>
                    <a:schemeClr val="accent2"/>
                  </a:solidFill>
                  <a:latin typeface="Arial Narrow" pitchFamily="34" charset="0"/>
                </a:rPr>
                <a:t>diseases</a:t>
              </a:r>
              <a:endParaRPr lang="en-US" sz="1800" b="1">
                <a:solidFill>
                  <a:schemeClr val="accent2"/>
                </a:solidFill>
              </a:endParaRPr>
            </a:p>
          </p:txBody>
        </p:sp>
        <p:sp>
          <p:nvSpPr>
            <p:cNvPr id="15416" name="Rectangle 256"/>
            <p:cNvSpPr>
              <a:spLocks noChangeArrowheads="1"/>
            </p:cNvSpPr>
            <p:nvPr/>
          </p:nvSpPr>
          <p:spPr bwMode="auto">
            <a:xfrm>
              <a:off x="1767" y="2853"/>
              <a:ext cx="214"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a:t>
              </a:r>
              <a:endParaRPr lang="en-US"/>
            </a:p>
          </p:txBody>
        </p:sp>
        <p:sp>
          <p:nvSpPr>
            <p:cNvPr id="15417" name="Rectangle 257"/>
            <p:cNvSpPr>
              <a:spLocks noChangeArrowheads="1"/>
            </p:cNvSpPr>
            <p:nvPr/>
          </p:nvSpPr>
          <p:spPr bwMode="auto">
            <a:xfrm>
              <a:off x="1767" y="2989"/>
              <a:ext cx="355"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(western</a:t>
              </a:r>
              <a:endParaRPr lang="en-US"/>
            </a:p>
          </p:txBody>
        </p:sp>
        <p:sp>
          <p:nvSpPr>
            <p:cNvPr id="15418" name="Rectangle 258"/>
            <p:cNvSpPr>
              <a:spLocks noChangeArrowheads="1"/>
            </p:cNvSpPr>
            <p:nvPr/>
          </p:nvSpPr>
          <p:spPr bwMode="auto">
            <a:xfrm>
              <a:off x="1767" y="3125"/>
              <a:ext cx="40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countries)</a:t>
              </a:r>
              <a:endParaRPr lang="en-US"/>
            </a:p>
          </p:txBody>
        </p:sp>
        <p:sp>
          <p:nvSpPr>
            <p:cNvPr id="15419" name="Rectangle 259"/>
            <p:cNvSpPr>
              <a:spLocks noChangeArrowheads="1"/>
            </p:cNvSpPr>
            <p:nvPr/>
          </p:nvSpPr>
          <p:spPr bwMode="auto">
            <a:xfrm>
              <a:off x="2474" y="2853"/>
              <a:ext cx="15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&gt;70</a:t>
              </a:r>
              <a:endParaRPr lang="en-US"/>
            </a:p>
          </p:txBody>
        </p:sp>
        <p:sp>
          <p:nvSpPr>
            <p:cNvPr id="15420" name="Rectangle 260"/>
            <p:cNvSpPr>
              <a:spLocks noChangeArrowheads="1"/>
            </p:cNvSpPr>
            <p:nvPr/>
          </p:nvSpPr>
          <p:spPr bwMode="auto">
            <a:xfrm>
              <a:off x="2899" y="2853"/>
              <a:ext cx="68"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Symbol" pitchFamily="18" charset="2"/>
                </a:rPr>
                <a:t>¯</a:t>
              </a:r>
              <a:endParaRPr lang="en-US"/>
            </a:p>
          </p:txBody>
        </p:sp>
        <p:sp>
          <p:nvSpPr>
            <p:cNvPr id="15421" name="Rectangle 261"/>
            <p:cNvSpPr>
              <a:spLocks noChangeArrowheads="1"/>
            </p:cNvSpPr>
            <p:nvPr/>
          </p:nvSpPr>
          <p:spPr bwMode="auto">
            <a:xfrm>
              <a:off x="2972" y="2860"/>
              <a:ext cx="622"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  risk behaviors</a:t>
              </a:r>
              <a:endParaRPr lang="en-US"/>
            </a:p>
          </p:txBody>
        </p:sp>
        <p:sp>
          <p:nvSpPr>
            <p:cNvPr id="15422" name="Rectangle 262"/>
            <p:cNvSpPr>
              <a:spLocks noChangeArrowheads="1"/>
            </p:cNvSpPr>
            <p:nvPr/>
          </p:nvSpPr>
          <p:spPr bwMode="auto">
            <a:xfrm>
              <a:off x="2899" y="2999"/>
              <a:ext cx="680"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in the population</a:t>
              </a:r>
              <a:endParaRPr lang="en-US"/>
            </a:p>
          </p:txBody>
        </p:sp>
        <p:sp>
          <p:nvSpPr>
            <p:cNvPr id="15423" name="Rectangle 263"/>
            <p:cNvSpPr>
              <a:spLocks noChangeArrowheads="1"/>
            </p:cNvSpPr>
            <p:nvPr/>
          </p:nvSpPr>
          <p:spPr bwMode="auto">
            <a:xfrm>
              <a:off x="2899" y="3135"/>
              <a:ext cx="923"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(prevention and health</a:t>
              </a:r>
              <a:endParaRPr lang="en-US"/>
            </a:p>
          </p:txBody>
        </p:sp>
        <p:sp>
          <p:nvSpPr>
            <p:cNvPr id="15424" name="Rectangle 264"/>
            <p:cNvSpPr>
              <a:spLocks noChangeArrowheads="1"/>
            </p:cNvSpPr>
            <p:nvPr/>
          </p:nvSpPr>
          <p:spPr bwMode="auto">
            <a:xfrm>
              <a:off x="2899" y="3281"/>
              <a:ext cx="649"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promotion) and </a:t>
              </a:r>
              <a:endParaRPr lang="en-US"/>
            </a:p>
          </p:txBody>
        </p:sp>
        <p:sp>
          <p:nvSpPr>
            <p:cNvPr id="15425" name="Rectangle 265"/>
            <p:cNvSpPr>
              <a:spLocks noChangeArrowheads="1"/>
            </p:cNvSpPr>
            <p:nvPr/>
          </p:nvSpPr>
          <p:spPr bwMode="auto">
            <a:xfrm>
              <a:off x="3589" y="3273"/>
              <a:ext cx="6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Symbol" pitchFamily="18" charset="2"/>
                </a:rPr>
                <a:t>­</a:t>
              </a:r>
              <a:endParaRPr lang="en-US"/>
            </a:p>
          </p:txBody>
        </p:sp>
        <p:sp>
          <p:nvSpPr>
            <p:cNvPr id="15426" name="Rectangle 266"/>
            <p:cNvSpPr>
              <a:spLocks noChangeArrowheads="1"/>
            </p:cNvSpPr>
            <p:nvPr/>
          </p:nvSpPr>
          <p:spPr bwMode="auto">
            <a:xfrm>
              <a:off x="3660" y="3281"/>
              <a:ext cx="195"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 new</a:t>
              </a:r>
              <a:endParaRPr lang="en-US"/>
            </a:p>
          </p:txBody>
        </p:sp>
        <p:sp>
          <p:nvSpPr>
            <p:cNvPr id="15427" name="Rectangle 267"/>
            <p:cNvSpPr>
              <a:spLocks noChangeArrowheads="1"/>
            </p:cNvSpPr>
            <p:nvPr/>
          </p:nvSpPr>
          <p:spPr bwMode="auto">
            <a:xfrm>
              <a:off x="2899" y="3419"/>
              <a:ext cx="437"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treatments</a:t>
              </a:r>
              <a:endParaRPr lang="en-US"/>
            </a:p>
          </p:txBody>
        </p:sp>
        <p:sp>
          <p:nvSpPr>
            <p:cNvPr id="15428" name="Rectangle 268"/>
            <p:cNvSpPr>
              <a:spLocks noChangeArrowheads="1"/>
            </p:cNvSpPr>
            <p:nvPr/>
          </p:nvSpPr>
          <p:spPr bwMode="auto">
            <a:xfrm>
              <a:off x="4101" y="2860"/>
              <a:ext cx="1298" cy="135"/>
            </a:xfrm>
            <a:prstGeom prst="rect">
              <a:avLst/>
            </a:prstGeom>
            <a:noFill/>
            <a:ln w="9525">
              <a:noFill/>
              <a:miter lim="800000"/>
              <a:headEnd/>
              <a:tailEnd/>
            </a:ln>
          </p:spPr>
          <p:txBody>
            <a:bodyPr wrap="none" lIns="0" tIns="0" rIns="0" bIns="0">
              <a:spAutoFit/>
            </a:bodyPr>
            <a:lstStyle/>
            <a:p>
              <a:pPr eaLnBrk="0" hangingPunct="0"/>
              <a:r>
                <a:rPr lang="en-US" sz="1500" b="1">
                  <a:solidFill>
                    <a:srgbClr val="FF0000"/>
                  </a:solidFill>
                  <a:latin typeface="Arial Narrow" pitchFamily="34" charset="0"/>
                </a:rPr>
                <a:t>CVD &lt;50%</a:t>
              </a:r>
              <a:r>
                <a:rPr lang="en-US" sz="1500">
                  <a:solidFill>
                    <a:srgbClr val="000000"/>
                  </a:solidFill>
                  <a:latin typeface="Arial Narrow" pitchFamily="34" charset="0"/>
                </a:rPr>
                <a:t> (delayed stroke and</a:t>
              </a:r>
              <a:endParaRPr lang="en-US"/>
            </a:p>
          </p:txBody>
        </p:sp>
        <p:sp>
          <p:nvSpPr>
            <p:cNvPr id="15429" name="Rectangle 269"/>
            <p:cNvSpPr>
              <a:spLocks noChangeArrowheads="1"/>
            </p:cNvSpPr>
            <p:nvPr/>
          </p:nvSpPr>
          <p:spPr bwMode="auto">
            <a:xfrm>
              <a:off x="5022" y="2853"/>
              <a:ext cx="1" cy="216"/>
            </a:xfrm>
            <a:prstGeom prst="rect">
              <a:avLst/>
            </a:prstGeom>
            <a:noFill/>
            <a:ln w="9525">
              <a:noFill/>
              <a:miter lim="800000"/>
              <a:headEnd/>
              <a:tailEnd/>
            </a:ln>
          </p:spPr>
          <p:txBody>
            <a:bodyPr wrap="none" lIns="0" tIns="0" rIns="0" bIns="0">
              <a:spAutoFit/>
            </a:bodyPr>
            <a:lstStyle/>
            <a:p>
              <a:pPr eaLnBrk="0" hangingPunct="0"/>
              <a:endParaRPr lang="en-US"/>
            </a:p>
          </p:txBody>
        </p:sp>
        <p:sp>
          <p:nvSpPr>
            <p:cNvPr id="15430" name="Rectangle 270"/>
            <p:cNvSpPr>
              <a:spLocks noChangeArrowheads="1"/>
            </p:cNvSpPr>
            <p:nvPr/>
          </p:nvSpPr>
          <p:spPr bwMode="auto">
            <a:xfrm>
              <a:off x="4101" y="2999"/>
              <a:ext cx="1153" cy="137"/>
            </a:xfrm>
            <a:prstGeom prst="rect">
              <a:avLst/>
            </a:prstGeom>
            <a:noFill/>
            <a:ln w="9525">
              <a:noFill/>
              <a:miter lim="800000"/>
              <a:headEnd/>
              <a:tailEnd/>
            </a:ln>
          </p:spPr>
          <p:txBody>
            <a:bodyPr wrap="none" lIns="0" tIns="0" rIns="0" bIns="0">
              <a:spAutoFit/>
            </a:bodyPr>
            <a:lstStyle/>
            <a:p>
              <a:pPr eaLnBrk="0" hangingPunct="0"/>
              <a:r>
                <a:rPr lang="en-US" sz="1500">
                  <a:latin typeface="Arial Narrow" pitchFamily="34" charset="0"/>
                </a:rPr>
                <a:t>IHD</a:t>
              </a:r>
              <a:r>
                <a:rPr lang="en-US" sz="1500">
                  <a:solidFill>
                    <a:srgbClr val="FF0000"/>
                  </a:solidFill>
                  <a:latin typeface="Arial Narrow" pitchFamily="34" charset="0"/>
                </a:rPr>
                <a:t>, </a:t>
              </a:r>
              <a:r>
                <a:rPr lang="en-US" sz="1500" b="1">
                  <a:solidFill>
                    <a:srgbClr val="FF0000"/>
                  </a:solidFill>
                  <a:latin typeface="Arial Narrow" pitchFamily="34" charset="0"/>
                </a:rPr>
                <a:t>CHD</a:t>
              </a:r>
              <a:r>
                <a:rPr lang="en-US" sz="1500">
                  <a:solidFill>
                    <a:srgbClr val="000000"/>
                  </a:solidFill>
                  <a:latin typeface="Arial Narrow" pitchFamily="34" charset="0"/>
                </a:rPr>
                <a:t>, aging population</a:t>
              </a:r>
              <a:endParaRPr lang="en-US"/>
            </a:p>
          </p:txBody>
        </p:sp>
        <p:sp>
          <p:nvSpPr>
            <p:cNvPr id="15431" name="Rectangle 271"/>
            <p:cNvSpPr>
              <a:spLocks noChangeArrowheads="1"/>
            </p:cNvSpPr>
            <p:nvPr/>
          </p:nvSpPr>
          <p:spPr bwMode="auto">
            <a:xfrm>
              <a:off x="4101" y="3144"/>
              <a:ext cx="740" cy="135"/>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Arial Narrow" pitchFamily="34" charset="0"/>
                </a:rPr>
                <a:t>&amp; better treatment</a:t>
              </a:r>
              <a:endParaRPr lang="en-US"/>
            </a:p>
          </p:txBody>
        </p:sp>
        <p:sp>
          <p:nvSpPr>
            <p:cNvPr id="15432" name="Rectangle 272"/>
            <p:cNvSpPr>
              <a:spLocks noChangeArrowheads="1"/>
            </p:cNvSpPr>
            <p:nvPr/>
          </p:nvSpPr>
          <p:spPr bwMode="auto">
            <a:xfrm>
              <a:off x="4673" y="3137"/>
              <a:ext cx="28" cy="136"/>
            </a:xfrm>
            <a:prstGeom prst="rect">
              <a:avLst/>
            </a:prstGeom>
            <a:noFill/>
            <a:ln w="9525">
              <a:noFill/>
              <a:miter lim="800000"/>
              <a:headEnd/>
              <a:tailEnd/>
            </a:ln>
          </p:spPr>
          <p:txBody>
            <a:bodyPr wrap="none" lIns="0" tIns="0" rIns="0" bIns="0">
              <a:spAutoFit/>
            </a:bodyPr>
            <a:lstStyle/>
            <a:p>
              <a:pPr eaLnBrk="0" hangingPunct="0"/>
              <a:r>
                <a:rPr lang="en-US" sz="1500">
                  <a:solidFill>
                    <a:srgbClr val="000000"/>
                  </a:solidFill>
                  <a:latin typeface="Symbol" pitchFamily="18" charset="2"/>
                </a:rPr>
                <a:t> </a:t>
              </a:r>
              <a:endParaRPr lang="en-US"/>
            </a:p>
          </p:txBody>
        </p:sp>
        <p:sp>
          <p:nvSpPr>
            <p:cNvPr id="15433" name="Rectangle 273"/>
            <p:cNvSpPr>
              <a:spLocks noChangeArrowheads="1"/>
            </p:cNvSpPr>
            <p:nvPr/>
          </p:nvSpPr>
          <p:spPr bwMode="auto">
            <a:xfrm>
              <a:off x="4745" y="3144"/>
              <a:ext cx="1" cy="432"/>
            </a:xfrm>
            <a:prstGeom prst="rect">
              <a:avLst/>
            </a:prstGeom>
            <a:noFill/>
            <a:ln w="9525">
              <a:noFill/>
              <a:miter lim="800000"/>
              <a:headEnd/>
              <a:tailEnd/>
            </a:ln>
          </p:spPr>
          <p:txBody>
            <a:bodyPr wrap="none" lIns="0" tIns="0" rIns="0" bIns="0">
              <a:spAutoFit/>
            </a:bodyPr>
            <a:lstStyle/>
            <a:p>
              <a:pPr eaLnBrk="0" hangingPunct="0"/>
              <a:endParaRPr lang="en-US"/>
            </a:p>
            <a:p>
              <a:pPr eaLnBrk="0" hangingPunct="0"/>
              <a:endParaRPr lang="en-US"/>
            </a:p>
          </p:txBody>
        </p:sp>
        <p:sp>
          <p:nvSpPr>
            <p:cNvPr id="15434" name="Rectangle 274"/>
            <p:cNvSpPr>
              <a:spLocks noChangeArrowheads="1"/>
            </p:cNvSpPr>
            <p:nvPr/>
          </p:nvSpPr>
          <p:spPr bwMode="auto">
            <a:xfrm>
              <a:off x="4101" y="3281"/>
              <a:ext cx="1" cy="216"/>
            </a:xfrm>
            <a:prstGeom prst="rect">
              <a:avLst/>
            </a:prstGeom>
            <a:noFill/>
            <a:ln w="9525">
              <a:noFill/>
              <a:miter lim="800000"/>
              <a:headEnd/>
              <a:tailEnd/>
            </a:ln>
          </p:spPr>
          <p:txBody>
            <a:bodyPr wrap="none" lIns="0" tIns="0" rIns="0" bIns="0">
              <a:spAutoFit/>
            </a:bodyPr>
            <a:lstStyle/>
            <a:p>
              <a:pPr eaLnBrk="0" hangingPunct="0"/>
              <a:endParaRPr lang="en-US"/>
            </a:p>
          </p:txBody>
        </p:sp>
        <p:pic>
          <p:nvPicPr>
            <p:cNvPr id="15435" name="Picture 275"/>
            <p:cNvPicPr>
              <a:picLocks noChangeAspect="1" noChangeArrowheads="1"/>
            </p:cNvPicPr>
            <p:nvPr/>
          </p:nvPicPr>
          <p:blipFill>
            <a:blip r:embed="rId2" cstate="print"/>
            <a:srcRect/>
            <a:stretch>
              <a:fillRect/>
            </a:stretch>
          </p:blipFill>
          <p:spPr bwMode="auto">
            <a:xfrm>
              <a:off x="437" y="2843"/>
              <a:ext cx="24" cy="5"/>
            </a:xfrm>
            <a:prstGeom prst="rect">
              <a:avLst/>
            </a:prstGeom>
            <a:noFill/>
            <a:ln w="9525">
              <a:noFill/>
              <a:miter lim="800000"/>
              <a:headEnd/>
              <a:tailEnd/>
            </a:ln>
          </p:spPr>
        </p:pic>
        <p:pic>
          <p:nvPicPr>
            <p:cNvPr id="15436" name="Picture 276"/>
            <p:cNvPicPr>
              <a:picLocks noChangeAspect="1" noChangeArrowheads="1"/>
            </p:cNvPicPr>
            <p:nvPr/>
          </p:nvPicPr>
          <p:blipFill>
            <a:blip r:embed="rId2" cstate="print"/>
            <a:srcRect/>
            <a:stretch>
              <a:fillRect/>
            </a:stretch>
          </p:blipFill>
          <p:spPr bwMode="auto">
            <a:xfrm>
              <a:off x="461" y="2843"/>
              <a:ext cx="24" cy="5"/>
            </a:xfrm>
            <a:prstGeom prst="rect">
              <a:avLst/>
            </a:prstGeom>
            <a:noFill/>
            <a:ln w="9525">
              <a:noFill/>
              <a:miter lim="800000"/>
              <a:headEnd/>
              <a:tailEnd/>
            </a:ln>
          </p:spPr>
        </p:pic>
        <p:pic>
          <p:nvPicPr>
            <p:cNvPr id="15437" name="Picture 277"/>
            <p:cNvPicPr>
              <a:picLocks noChangeAspect="1" noChangeArrowheads="1"/>
            </p:cNvPicPr>
            <p:nvPr/>
          </p:nvPicPr>
          <p:blipFill>
            <a:blip r:embed="rId2" cstate="print"/>
            <a:srcRect/>
            <a:stretch>
              <a:fillRect/>
            </a:stretch>
          </p:blipFill>
          <p:spPr bwMode="auto">
            <a:xfrm>
              <a:off x="485" y="2843"/>
              <a:ext cx="23" cy="5"/>
            </a:xfrm>
            <a:prstGeom prst="rect">
              <a:avLst/>
            </a:prstGeom>
            <a:noFill/>
            <a:ln w="9525">
              <a:noFill/>
              <a:miter lim="800000"/>
              <a:headEnd/>
              <a:tailEnd/>
            </a:ln>
          </p:spPr>
        </p:pic>
        <p:pic>
          <p:nvPicPr>
            <p:cNvPr id="15438" name="Picture 278"/>
            <p:cNvPicPr>
              <a:picLocks noChangeAspect="1" noChangeArrowheads="1"/>
            </p:cNvPicPr>
            <p:nvPr/>
          </p:nvPicPr>
          <p:blipFill>
            <a:blip r:embed="rId2" cstate="print"/>
            <a:srcRect/>
            <a:stretch>
              <a:fillRect/>
            </a:stretch>
          </p:blipFill>
          <p:spPr bwMode="auto">
            <a:xfrm>
              <a:off x="508" y="2843"/>
              <a:ext cx="24" cy="5"/>
            </a:xfrm>
            <a:prstGeom prst="rect">
              <a:avLst/>
            </a:prstGeom>
            <a:noFill/>
            <a:ln w="9525">
              <a:noFill/>
              <a:miter lim="800000"/>
              <a:headEnd/>
              <a:tailEnd/>
            </a:ln>
          </p:spPr>
        </p:pic>
        <p:pic>
          <p:nvPicPr>
            <p:cNvPr id="15439" name="Picture 279"/>
            <p:cNvPicPr>
              <a:picLocks noChangeAspect="1" noChangeArrowheads="1"/>
            </p:cNvPicPr>
            <p:nvPr/>
          </p:nvPicPr>
          <p:blipFill>
            <a:blip r:embed="rId2" cstate="print"/>
            <a:srcRect/>
            <a:stretch>
              <a:fillRect/>
            </a:stretch>
          </p:blipFill>
          <p:spPr bwMode="auto">
            <a:xfrm>
              <a:off x="532" y="2843"/>
              <a:ext cx="24" cy="5"/>
            </a:xfrm>
            <a:prstGeom prst="rect">
              <a:avLst/>
            </a:prstGeom>
            <a:noFill/>
            <a:ln w="9525">
              <a:noFill/>
              <a:miter lim="800000"/>
              <a:headEnd/>
              <a:tailEnd/>
            </a:ln>
          </p:spPr>
        </p:pic>
        <p:pic>
          <p:nvPicPr>
            <p:cNvPr id="15440" name="Picture 280"/>
            <p:cNvPicPr>
              <a:picLocks noChangeAspect="1" noChangeArrowheads="1"/>
            </p:cNvPicPr>
            <p:nvPr/>
          </p:nvPicPr>
          <p:blipFill>
            <a:blip r:embed="rId2" cstate="print"/>
            <a:srcRect/>
            <a:stretch>
              <a:fillRect/>
            </a:stretch>
          </p:blipFill>
          <p:spPr bwMode="auto">
            <a:xfrm>
              <a:off x="556" y="2843"/>
              <a:ext cx="24" cy="5"/>
            </a:xfrm>
            <a:prstGeom prst="rect">
              <a:avLst/>
            </a:prstGeom>
            <a:noFill/>
            <a:ln w="9525">
              <a:noFill/>
              <a:miter lim="800000"/>
              <a:headEnd/>
              <a:tailEnd/>
            </a:ln>
          </p:spPr>
        </p:pic>
        <p:pic>
          <p:nvPicPr>
            <p:cNvPr id="15441" name="Picture 281"/>
            <p:cNvPicPr>
              <a:picLocks noChangeAspect="1" noChangeArrowheads="1"/>
            </p:cNvPicPr>
            <p:nvPr/>
          </p:nvPicPr>
          <p:blipFill>
            <a:blip r:embed="rId2" cstate="print"/>
            <a:srcRect/>
            <a:stretch>
              <a:fillRect/>
            </a:stretch>
          </p:blipFill>
          <p:spPr bwMode="auto">
            <a:xfrm>
              <a:off x="580" y="2843"/>
              <a:ext cx="24" cy="5"/>
            </a:xfrm>
            <a:prstGeom prst="rect">
              <a:avLst/>
            </a:prstGeom>
            <a:noFill/>
            <a:ln w="9525">
              <a:noFill/>
              <a:miter lim="800000"/>
              <a:headEnd/>
              <a:tailEnd/>
            </a:ln>
          </p:spPr>
        </p:pic>
        <p:pic>
          <p:nvPicPr>
            <p:cNvPr id="15442" name="Picture 282"/>
            <p:cNvPicPr>
              <a:picLocks noChangeAspect="1" noChangeArrowheads="1"/>
            </p:cNvPicPr>
            <p:nvPr/>
          </p:nvPicPr>
          <p:blipFill>
            <a:blip r:embed="rId2" cstate="print"/>
            <a:srcRect/>
            <a:stretch>
              <a:fillRect/>
            </a:stretch>
          </p:blipFill>
          <p:spPr bwMode="auto">
            <a:xfrm>
              <a:off x="604" y="2843"/>
              <a:ext cx="24" cy="5"/>
            </a:xfrm>
            <a:prstGeom prst="rect">
              <a:avLst/>
            </a:prstGeom>
            <a:noFill/>
            <a:ln w="9525">
              <a:noFill/>
              <a:miter lim="800000"/>
              <a:headEnd/>
              <a:tailEnd/>
            </a:ln>
          </p:spPr>
        </p:pic>
        <p:pic>
          <p:nvPicPr>
            <p:cNvPr id="15443" name="Picture 283"/>
            <p:cNvPicPr>
              <a:picLocks noChangeAspect="1" noChangeArrowheads="1"/>
            </p:cNvPicPr>
            <p:nvPr/>
          </p:nvPicPr>
          <p:blipFill>
            <a:blip r:embed="rId2" cstate="print"/>
            <a:srcRect/>
            <a:stretch>
              <a:fillRect/>
            </a:stretch>
          </p:blipFill>
          <p:spPr bwMode="auto">
            <a:xfrm>
              <a:off x="628" y="2843"/>
              <a:ext cx="24" cy="5"/>
            </a:xfrm>
            <a:prstGeom prst="rect">
              <a:avLst/>
            </a:prstGeom>
            <a:noFill/>
            <a:ln w="9525">
              <a:noFill/>
              <a:miter lim="800000"/>
              <a:headEnd/>
              <a:tailEnd/>
            </a:ln>
          </p:spPr>
        </p:pic>
        <p:pic>
          <p:nvPicPr>
            <p:cNvPr id="15444" name="Picture 284"/>
            <p:cNvPicPr>
              <a:picLocks noChangeAspect="1" noChangeArrowheads="1"/>
            </p:cNvPicPr>
            <p:nvPr/>
          </p:nvPicPr>
          <p:blipFill>
            <a:blip r:embed="rId2" cstate="print"/>
            <a:srcRect/>
            <a:stretch>
              <a:fillRect/>
            </a:stretch>
          </p:blipFill>
          <p:spPr bwMode="auto">
            <a:xfrm>
              <a:off x="652" y="2843"/>
              <a:ext cx="24" cy="5"/>
            </a:xfrm>
            <a:prstGeom prst="rect">
              <a:avLst/>
            </a:prstGeom>
            <a:noFill/>
            <a:ln w="9525">
              <a:noFill/>
              <a:miter lim="800000"/>
              <a:headEnd/>
              <a:tailEnd/>
            </a:ln>
          </p:spPr>
        </p:pic>
        <p:pic>
          <p:nvPicPr>
            <p:cNvPr id="15445" name="Picture 285"/>
            <p:cNvPicPr>
              <a:picLocks noChangeAspect="1" noChangeArrowheads="1"/>
            </p:cNvPicPr>
            <p:nvPr/>
          </p:nvPicPr>
          <p:blipFill>
            <a:blip r:embed="rId2" cstate="print"/>
            <a:srcRect/>
            <a:stretch>
              <a:fillRect/>
            </a:stretch>
          </p:blipFill>
          <p:spPr bwMode="auto">
            <a:xfrm>
              <a:off x="676" y="2843"/>
              <a:ext cx="24" cy="5"/>
            </a:xfrm>
            <a:prstGeom prst="rect">
              <a:avLst/>
            </a:prstGeom>
            <a:noFill/>
            <a:ln w="9525">
              <a:noFill/>
              <a:miter lim="800000"/>
              <a:headEnd/>
              <a:tailEnd/>
            </a:ln>
          </p:spPr>
        </p:pic>
        <p:pic>
          <p:nvPicPr>
            <p:cNvPr id="15446" name="Picture 286"/>
            <p:cNvPicPr>
              <a:picLocks noChangeAspect="1" noChangeArrowheads="1"/>
            </p:cNvPicPr>
            <p:nvPr/>
          </p:nvPicPr>
          <p:blipFill>
            <a:blip r:embed="rId3" cstate="print"/>
            <a:srcRect/>
            <a:stretch>
              <a:fillRect/>
            </a:stretch>
          </p:blipFill>
          <p:spPr bwMode="auto">
            <a:xfrm>
              <a:off x="700" y="2843"/>
              <a:ext cx="19" cy="5"/>
            </a:xfrm>
            <a:prstGeom prst="rect">
              <a:avLst/>
            </a:prstGeom>
            <a:noFill/>
            <a:ln w="9525">
              <a:noFill/>
              <a:miter lim="800000"/>
              <a:headEnd/>
              <a:tailEnd/>
            </a:ln>
          </p:spPr>
        </p:pic>
        <p:pic>
          <p:nvPicPr>
            <p:cNvPr id="15447" name="Picture 287"/>
            <p:cNvPicPr>
              <a:picLocks noChangeAspect="1" noChangeArrowheads="1"/>
            </p:cNvPicPr>
            <p:nvPr/>
          </p:nvPicPr>
          <p:blipFill>
            <a:blip r:embed="rId4" cstate="print"/>
            <a:srcRect/>
            <a:stretch>
              <a:fillRect/>
            </a:stretch>
          </p:blipFill>
          <p:spPr bwMode="auto">
            <a:xfrm>
              <a:off x="719" y="2843"/>
              <a:ext cx="77" cy="10"/>
            </a:xfrm>
            <a:prstGeom prst="rect">
              <a:avLst/>
            </a:prstGeom>
            <a:noFill/>
            <a:ln w="9525">
              <a:noFill/>
              <a:miter lim="800000"/>
              <a:headEnd/>
              <a:tailEnd/>
            </a:ln>
          </p:spPr>
        </p:pic>
        <p:pic>
          <p:nvPicPr>
            <p:cNvPr id="15448" name="Picture 288"/>
            <p:cNvPicPr>
              <a:picLocks noChangeAspect="1" noChangeArrowheads="1"/>
            </p:cNvPicPr>
            <p:nvPr/>
          </p:nvPicPr>
          <p:blipFill>
            <a:blip r:embed="rId4" cstate="print"/>
            <a:srcRect/>
            <a:stretch>
              <a:fillRect/>
            </a:stretch>
          </p:blipFill>
          <p:spPr bwMode="auto">
            <a:xfrm>
              <a:off x="796" y="2843"/>
              <a:ext cx="76" cy="10"/>
            </a:xfrm>
            <a:prstGeom prst="rect">
              <a:avLst/>
            </a:prstGeom>
            <a:noFill/>
            <a:ln w="9525">
              <a:noFill/>
              <a:miter lim="800000"/>
              <a:headEnd/>
              <a:tailEnd/>
            </a:ln>
          </p:spPr>
        </p:pic>
        <p:pic>
          <p:nvPicPr>
            <p:cNvPr id="15449" name="Picture 289"/>
            <p:cNvPicPr>
              <a:picLocks noChangeAspect="1" noChangeArrowheads="1"/>
            </p:cNvPicPr>
            <p:nvPr/>
          </p:nvPicPr>
          <p:blipFill>
            <a:blip r:embed="rId4" cstate="print"/>
            <a:srcRect/>
            <a:stretch>
              <a:fillRect/>
            </a:stretch>
          </p:blipFill>
          <p:spPr bwMode="auto">
            <a:xfrm>
              <a:off x="872" y="2843"/>
              <a:ext cx="77" cy="10"/>
            </a:xfrm>
            <a:prstGeom prst="rect">
              <a:avLst/>
            </a:prstGeom>
            <a:noFill/>
            <a:ln w="9525">
              <a:noFill/>
              <a:miter lim="800000"/>
              <a:headEnd/>
              <a:tailEnd/>
            </a:ln>
          </p:spPr>
        </p:pic>
        <p:pic>
          <p:nvPicPr>
            <p:cNvPr id="15450" name="Picture 290"/>
            <p:cNvPicPr>
              <a:picLocks noChangeAspect="1" noChangeArrowheads="1"/>
            </p:cNvPicPr>
            <p:nvPr/>
          </p:nvPicPr>
          <p:blipFill>
            <a:blip r:embed="rId4" cstate="print"/>
            <a:srcRect/>
            <a:stretch>
              <a:fillRect/>
            </a:stretch>
          </p:blipFill>
          <p:spPr bwMode="auto">
            <a:xfrm>
              <a:off x="949" y="2843"/>
              <a:ext cx="76" cy="10"/>
            </a:xfrm>
            <a:prstGeom prst="rect">
              <a:avLst/>
            </a:prstGeom>
            <a:noFill/>
            <a:ln w="9525">
              <a:noFill/>
              <a:miter lim="800000"/>
              <a:headEnd/>
              <a:tailEnd/>
            </a:ln>
          </p:spPr>
        </p:pic>
        <p:pic>
          <p:nvPicPr>
            <p:cNvPr id="15451" name="Picture 291"/>
            <p:cNvPicPr>
              <a:picLocks noChangeAspect="1" noChangeArrowheads="1"/>
            </p:cNvPicPr>
            <p:nvPr/>
          </p:nvPicPr>
          <p:blipFill>
            <a:blip r:embed="rId4" cstate="print"/>
            <a:srcRect/>
            <a:stretch>
              <a:fillRect/>
            </a:stretch>
          </p:blipFill>
          <p:spPr bwMode="auto">
            <a:xfrm>
              <a:off x="1025" y="2843"/>
              <a:ext cx="77" cy="10"/>
            </a:xfrm>
            <a:prstGeom prst="rect">
              <a:avLst/>
            </a:prstGeom>
            <a:noFill/>
            <a:ln w="9525">
              <a:noFill/>
              <a:miter lim="800000"/>
              <a:headEnd/>
              <a:tailEnd/>
            </a:ln>
          </p:spPr>
        </p:pic>
        <p:pic>
          <p:nvPicPr>
            <p:cNvPr id="15452" name="Picture 292"/>
            <p:cNvPicPr>
              <a:picLocks noChangeAspect="1" noChangeArrowheads="1"/>
            </p:cNvPicPr>
            <p:nvPr/>
          </p:nvPicPr>
          <p:blipFill>
            <a:blip r:embed="rId4" cstate="print"/>
            <a:srcRect/>
            <a:stretch>
              <a:fillRect/>
            </a:stretch>
          </p:blipFill>
          <p:spPr bwMode="auto">
            <a:xfrm>
              <a:off x="1102" y="2843"/>
              <a:ext cx="77" cy="10"/>
            </a:xfrm>
            <a:prstGeom prst="rect">
              <a:avLst/>
            </a:prstGeom>
            <a:noFill/>
            <a:ln w="9525">
              <a:noFill/>
              <a:miter lim="800000"/>
              <a:headEnd/>
              <a:tailEnd/>
            </a:ln>
          </p:spPr>
        </p:pic>
        <p:pic>
          <p:nvPicPr>
            <p:cNvPr id="15453" name="Picture 293"/>
            <p:cNvPicPr>
              <a:picLocks noChangeAspect="1" noChangeArrowheads="1"/>
            </p:cNvPicPr>
            <p:nvPr/>
          </p:nvPicPr>
          <p:blipFill>
            <a:blip r:embed="rId4" cstate="print"/>
            <a:srcRect/>
            <a:stretch>
              <a:fillRect/>
            </a:stretch>
          </p:blipFill>
          <p:spPr bwMode="auto">
            <a:xfrm>
              <a:off x="1179" y="2843"/>
              <a:ext cx="76" cy="10"/>
            </a:xfrm>
            <a:prstGeom prst="rect">
              <a:avLst/>
            </a:prstGeom>
            <a:noFill/>
            <a:ln w="9525">
              <a:noFill/>
              <a:miter lim="800000"/>
              <a:headEnd/>
              <a:tailEnd/>
            </a:ln>
          </p:spPr>
        </p:pic>
        <p:pic>
          <p:nvPicPr>
            <p:cNvPr id="15454" name="Picture 294"/>
            <p:cNvPicPr>
              <a:picLocks noChangeAspect="1" noChangeArrowheads="1"/>
            </p:cNvPicPr>
            <p:nvPr/>
          </p:nvPicPr>
          <p:blipFill>
            <a:blip r:embed="rId4" cstate="print"/>
            <a:srcRect/>
            <a:stretch>
              <a:fillRect/>
            </a:stretch>
          </p:blipFill>
          <p:spPr bwMode="auto">
            <a:xfrm>
              <a:off x="1255" y="2843"/>
              <a:ext cx="77" cy="10"/>
            </a:xfrm>
            <a:prstGeom prst="rect">
              <a:avLst/>
            </a:prstGeom>
            <a:noFill/>
            <a:ln w="9525">
              <a:noFill/>
              <a:miter lim="800000"/>
              <a:headEnd/>
              <a:tailEnd/>
            </a:ln>
          </p:spPr>
        </p:pic>
        <p:pic>
          <p:nvPicPr>
            <p:cNvPr id="15455" name="Picture 295"/>
            <p:cNvPicPr>
              <a:picLocks noChangeAspect="1" noChangeArrowheads="1"/>
            </p:cNvPicPr>
            <p:nvPr/>
          </p:nvPicPr>
          <p:blipFill>
            <a:blip r:embed="rId4" cstate="print"/>
            <a:srcRect/>
            <a:stretch>
              <a:fillRect/>
            </a:stretch>
          </p:blipFill>
          <p:spPr bwMode="auto">
            <a:xfrm>
              <a:off x="1332" y="2843"/>
              <a:ext cx="76" cy="10"/>
            </a:xfrm>
            <a:prstGeom prst="rect">
              <a:avLst/>
            </a:prstGeom>
            <a:noFill/>
            <a:ln w="9525">
              <a:noFill/>
              <a:miter lim="800000"/>
              <a:headEnd/>
              <a:tailEnd/>
            </a:ln>
          </p:spPr>
        </p:pic>
        <p:pic>
          <p:nvPicPr>
            <p:cNvPr id="15456" name="Picture 296"/>
            <p:cNvPicPr>
              <a:picLocks noChangeAspect="1" noChangeArrowheads="1"/>
            </p:cNvPicPr>
            <p:nvPr/>
          </p:nvPicPr>
          <p:blipFill>
            <a:blip r:embed="rId4" cstate="print"/>
            <a:srcRect/>
            <a:stretch>
              <a:fillRect/>
            </a:stretch>
          </p:blipFill>
          <p:spPr bwMode="auto">
            <a:xfrm>
              <a:off x="1408" y="2843"/>
              <a:ext cx="77" cy="10"/>
            </a:xfrm>
            <a:prstGeom prst="rect">
              <a:avLst/>
            </a:prstGeom>
            <a:noFill/>
            <a:ln w="9525">
              <a:noFill/>
              <a:miter lim="800000"/>
              <a:headEnd/>
              <a:tailEnd/>
            </a:ln>
          </p:spPr>
        </p:pic>
        <p:pic>
          <p:nvPicPr>
            <p:cNvPr id="15457" name="Picture 297"/>
            <p:cNvPicPr>
              <a:picLocks noChangeAspect="1" noChangeArrowheads="1"/>
            </p:cNvPicPr>
            <p:nvPr/>
          </p:nvPicPr>
          <p:blipFill>
            <a:blip r:embed="rId4" cstate="print"/>
            <a:srcRect/>
            <a:stretch>
              <a:fillRect/>
            </a:stretch>
          </p:blipFill>
          <p:spPr bwMode="auto">
            <a:xfrm>
              <a:off x="1485" y="2843"/>
              <a:ext cx="77" cy="10"/>
            </a:xfrm>
            <a:prstGeom prst="rect">
              <a:avLst/>
            </a:prstGeom>
            <a:noFill/>
            <a:ln w="9525">
              <a:noFill/>
              <a:miter lim="800000"/>
              <a:headEnd/>
              <a:tailEnd/>
            </a:ln>
          </p:spPr>
        </p:pic>
        <p:pic>
          <p:nvPicPr>
            <p:cNvPr id="15458" name="Picture 298"/>
            <p:cNvPicPr>
              <a:picLocks noChangeAspect="1" noChangeArrowheads="1"/>
            </p:cNvPicPr>
            <p:nvPr/>
          </p:nvPicPr>
          <p:blipFill>
            <a:blip r:embed="rId4" cstate="print"/>
            <a:srcRect/>
            <a:stretch>
              <a:fillRect/>
            </a:stretch>
          </p:blipFill>
          <p:spPr bwMode="auto">
            <a:xfrm>
              <a:off x="1562" y="2843"/>
              <a:ext cx="76" cy="10"/>
            </a:xfrm>
            <a:prstGeom prst="rect">
              <a:avLst/>
            </a:prstGeom>
            <a:noFill/>
            <a:ln w="9525">
              <a:noFill/>
              <a:miter lim="800000"/>
              <a:headEnd/>
              <a:tailEnd/>
            </a:ln>
          </p:spPr>
        </p:pic>
        <p:pic>
          <p:nvPicPr>
            <p:cNvPr id="15459" name="Picture 299"/>
            <p:cNvPicPr>
              <a:picLocks noChangeAspect="1" noChangeArrowheads="1"/>
            </p:cNvPicPr>
            <p:nvPr/>
          </p:nvPicPr>
          <p:blipFill>
            <a:blip r:embed="rId5" cstate="print"/>
            <a:srcRect/>
            <a:stretch>
              <a:fillRect/>
            </a:stretch>
          </p:blipFill>
          <p:spPr bwMode="auto">
            <a:xfrm>
              <a:off x="1638" y="2843"/>
              <a:ext cx="72" cy="10"/>
            </a:xfrm>
            <a:prstGeom prst="rect">
              <a:avLst/>
            </a:prstGeom>
            <a:noFill/>
            <a:ln w="9525">
              <a:noFill/>
              <a:miter lim="800000"/>
              <a:headEnd/>
              <a:tailEnd/>
            </a:ln>
          </p:spPr>
        </p:pic>
        <p:pic>
          <p:nvPicPr>
            <p:cNvPr id="15460" name="Picture 300"/>
            <p:cNvPicPr>
              <a:picLocks noChangeAspect="1" noChangeArrowheads="1"/>
            </p:cNvPicPr>
            <p:nvPr/>
          </p:nvPicPr>
          <p:blipFill>
            <a:blip r:embed="rId6" cstate="print"/>
            <a:srcRect/>
            <a:stretch>
              <a:fillRect/>
            </a:stretch>
          </p:blipFill>
          <p:spPr bwMode="auto">
            <a:xfrm>
              <a:off x="1710" y="2843"/>
              <a:ext cx="9" cy="10"/>
            </a:xfrm>
            <a:prstGeom prst="rect">
              <a:avLst/>
            </a:prstGeom>
            <a:noFill/>
            <a:ln w="9525">
              <a:noFill/>
              <a:miter lim="800000"/>
              <a:headEnd/>
              <a:tailEnd/>
            </a:ln>
          </p:spPr>
        </p:pic>
        <p:pic>
          <p:nvPicPr>
            <p:cNvPr id="15461" name="Picture 301"/>
            <p:cNvPicPr>
              <a:picLocks noChangeAspect="1" noChangeArrowheads="1"/>
            </p:cNvPicPr>
            <p:nvPr/>
          </p:nvPicPr>
          <p:blipFill>
            <a:blip r:embed="rId7" cstate="print"/>
            <a:srcRect/>
            <a:stretch>
              <a:fillRect/>
            </a:stretch>
          </p:blipFill>
          <p:spPr bwMode="auto">
            <a:xfrm>
              <a:off x="1719" y="2843"/>
              <a:ext cx="77" cy="10"/>
            </a:xfrm>
            <a:prstGeom prst="rect">
              <a:avLst/>
            </a:prstGeom>
            <a:noFill/>
            <a:ln w="9525">
              <a:noFill/>
              <a:miter lim="800000"/>
              <a:headEnd/>
              <a:tailEnd/>
            </a:ln>
          </p:spPr>
        </p:pic>
        <p:pic>
          <p:nvPicPr>
            <p:cNvPr id="15462" name="Picture 302"/>
            <p:cNvPicPr>
              <a:picLocks noChangeAspect="1" noChangeArrowheads="1"/>
            </p:cNvPicPr>
            <p:nvPr/>
          </p:nvPicPr>
          <p:blipFill>
            <a:blip r:embed="rId7" cstate="print"/>
            <a:srcRect/>
            <a:stretch>
              <a:fillRect/>
            </a:stretch>
          </p:blipFill>
          <p:spPr bwMode="auto">
            <a:xfrm>
              <a:off x="1796" y="2843"/>
              <a:ext cx="77" cy="10"/>
            </a:xfrm>
            <a:prstGeom prst="rect">
              <a:avLst/>
            </a:prstGeom>
            <a:noFill/>
            <a:ln w="9525">
              <a:noFill/>
              <a:miter lim="800000"/>
              <a:headEnd/>
              <a:tailEnd/>
            </a:ln>
          </p:spPr>
        </p:pic>
        <p:pic>
          <p:nvPicPr>
            <p:cNvPr id="15463" name="Picture 303"/>
            <p:cNvPicPr>
              <a:picLocks noChangeAspect="1" noChangeArrowheads="1"/>
            </p:cNvPicPr>
            <p:nvPr/>
          </p:nvPicPr>
          <p:blipFill>
            <a:blip r:embed="rId7" cstate="print"/>
            <a:srcRect/>
            <a:stretch>
              <a:fillRect/>
            </a:stretch>
          </p:blipFill>
          <p:spPr bwMode="auto">
            <a:xfrm>
              <a:off x="1873" y="2843"/>
              <a:ext cx="76" cy="10"/>
            </a:xfrm>
            <a:prstGeom prst="rect">
              <a:avLst/>
            </a:prstGeom>
            <a:noFill/>
            <a:ln w="9525">
              <a:noFill/>
              <a:miter lim="800000"/>
              <a:headEnd/>
              <a:tailEnd/>
            </a:ln>
          </p:spPr>
        </p:pic>
        <p:pic>
          <p:nvPicPr>
            <p:cNvPr id="15464" name="Picture 304"/>
            <p:cNvPicPr>
              <a:picLocks noChangeAspect="1" noChangeArrowheads="1"/>
            </p:cNvPicPr>
            <p:nvPr/>
          </p:nvPicPr>
          <p:blipFill>
            <a:blip r:embed="rId7" cstate="print"/>
            <a:srcRect/>
            <a:stretch>
              <a:fillRect/>
            </a:stretch>
          </p:blipFill>
          <p:spPr bwMode="auto">
            <a:xfrm>
              <a:off x="1949" y="2843"/>
              <a:ext cx="77" cy="10"/>
            </a:xfrm>
            <a:prstGeom prst="rect">
              <a:avLst/>
            </a:prstGeom>
            <a:noFill/>
            <a:ln w="9525">
              <a:noFill/>
              <a:miter lim="800000"/>
              <a:headEnd/>
              <a:tailEnd/>
            </a:ln>
          </p:spPr>
        </p:pic>
        <p:pic>
          <p:nvPicPr>
            <p:cNvPr id="15465" name="Picture 305"/>
            <p:cNvPicPr>
              <a:picLocks noChangeAspect="1" noChangeArrowheads="1"/>
            </p:cNvPicPr>
            <p:nvPr/>
          </p:nvPicPr>
          <p:blipFill>
            <a:blip r:embed="rId7" cstate="print"/>
            <a:srcRect/>
            <a:stretch>
              <a:fillRect/>
            </a:stretch>
          </p:blipFill>
          <p:spPr bwMode="auto">
            <a:xfrm>
              <a:off x="2026" y="2843"/>
              <a:ext cx="76" cy="10"/>
            </a:xfrm>
            <a:prstGeom prst="rect">
              <a:avLst/>
            </a:prstGeom>
            <a:noFill/>
            <a:ln w="9525">
              <a:noFill/>
              <a:miter lim="800000"/>
              <a:headEnd/>
              <a:tailEnd/>
            </a:ln>
          </p:spPr>
        </p:pic>
        <p:pic>
          <p:nvPicPr>
            <p:cNvPr id="15466" name="Picture 306"/>
            <p:cNvPicPr>
              <a:picLocks noChangeAspect="1" noChangeArrowheads="1"/>
            </p:cNvPicPr>
            <p:nvPr/>
          </p:nvPicPr>
          <p:blipFill>
            <a:blip r:embed="rId7" cstate="print"/>
            <a:srcRect/>
            <a:stretch>
              <a:fillRect/>
            </a:stretch>
          </p:blipFill>
          <p:spPr bwMode="auto">
            <a:xfrm>
              <a:off x="2102" y="2843"/>
              <a:ext cx="77" cy="10"/>
            </a:xfrm>
            <a:prstGeom prst="rect">
              <a:avLst/>
            </a:prstGeom>
            <a:noFill/>
            <a:ln w="9525">
              <a:noFill/>
              <a:miter lim="800000"/>
              <a:headEnd/>
              <a:tailEnd/>
            </a:ln>
          </p:spPr>
        </p:pic>
        <p:pic>
          <p:nvPicPr>
            <p:cNvPr id="15467" name="Picture 307"/>
            <p:cNvPicPr>
              <a:picLocks noChangeAspect="1" noChangeArrowheads="1"/>
            </p:cNvPicPr>
            <p:nvPr/>
          </p:nvPicPr>
          <p:blipFill>
            <a:blip r:embed="rId7" cstate="print"/>
            <a:srcRect/>
            <a:stretch>
              <a:fillRect/>
            </a:stretch>
          </p:blipFill>
          <p:spPr bwMode="auto">
            <a:xfrm>
              <a:off x="2179" y="2843"/>
              <a:ext cx="77" cy="10"/>
            </a:xfrm>
            <a:prstGeom prst="rect">
              <a:avLst/>
            </a:prstGeom>
            <a:noFill/>
            <a:ln w="9525">
              <a:noFill/>
              <a:miter lim="800000"/>
              <a:headEnd/>
              <a:tailEnd/>
            </a:ln>
          </p:spPr>
        </p:pic>
        <p:pic>
          <p:nvPicPr>
            <p:cNvPr id="15468" name="Picture 308"/>
            <p:cNvPicPr>
              <a:picLocks noChangeAspect="1" noChangeArrowheads="1"/>
            </p:cNvPicPr>
            <p:nvPr/>
          </p:nvPicPr>
          <p:blipFill>
            <a:blip r:embed="rId7" cstate="print"/>
            <a:srcRect/>
            <a:stretch>
              <a:fillRect/>
            </a:stretch>
          </p:blipFill>
          <p:spPr bwMode="auto">
            <a:xfrm>
              <a:off x="2256" y="2843"/>
              <a:ext cx="76" cy="10"/>
            </a:xfrm>
            <a:prstGeom prst="rect">
              <a:avLst/>
            </a:prstGeom>
            <a:noFill/>
            <a:ln w="9525">
              <a:noFill/>
              <a:miter lim="800000"/>
              <a:headEnd/>
              <a:tailEnd/>
            </a:ln>
          </p:spPr>
        </p:pic>
        <p:pic>
          <p:nvPicPr>
            <p:cNvPr id="15469" name="Picture 309"/>
            <p:cNvPicPr>
              <a:picLocks noChangeAspect="1" noChangeArrowheads="1"/>
            </p:cNvPicPr>
            <p:nvPr/>
          </p:nvPicPr>
          <p:blipFill>
            <a:blip r:embed="rId7" cstate="print"/>
            <a:srcRect/>
            <a:stretch>
              <a:fillRect/>
            </a:stretch>
          </p:blipFill>
          <p:spPr bwMode="auto">
            <a:xfrm>
              <a:off x="2332" y="2843"/>
              <a:ext cx="77" cy="10"/>
            </a:xfrm>
            <a:prstGeom prst="rect">
              <a:avLst/>
            </a:prstGeom>
            <a:noFill/>
            <a:ln w="9525">
              <a:noFill/>
              <a:miter lim="800000"/>
              <a:headEnd/>
              <a:tailEnd/>
            </a:ln>
          </p:spPr>
        </p:pic>
        <p:pic>
          <p:nvPicPr>
            <p:cNvPr id="15470" name="Picture 310"/>
            <p:cNvPicPr>
              <a:picLocks noChangeAspect="1" noChangeArrowheads="1"/>
            </p:cNvPicPr>
            <p:nvPr/>
          </p:nvPicPr>
          <p:blipFill>
            <a:blip r:embed="rId8" cstate="print"/>
            <a:srcRect/>
            <a:stretch>
              <a:fillRect/>
            </a:stretch>
          </p:blipFill>
          <p:spPr bwMode="auto">
            <a:xfrm>
              <a:off x="2409" y="2843"/>
              <a:ext cx="7" cy="10"/>
            </a:xfrm>
            <a:prstGeom prst="rect">
              <a:avLst/>
            </a:prstGeom>
            <a:noFill/>
            <a:ln w="9525">
              <a:noFill/>
              <a:miter lim="800000"/>
              <a:headEnd/>
              <a:tailEnd/>
            </a:ln>
          </p:spPr>
        </p:pic>
        <p:pic>
          <p:nvPicPr>
            <p:cNvPr id="15471" name="Picture 311"/>
            <p:cNvPicPr>
              <a:picLocks noChangeAspect="1" noChangeArrowheads="1"/>
            </p:cNvPicPr>
            <p:nvPr/>
          </p:nvPicPr>
          <p:blipFill>
            <a:blip r:embed="rId9" cstate="print"/>
            <a:srcRect/>
            <a:stretch>
              <a:fillRect/>
            </a:stretch>
          </p:blipFill>
          <p:spPr bwMode="auto">
            <a:xfrm>
              <a:off x="2416" y="2843"/>
              <a:ext cx="10" cy="10"/>
            </a:xfrm>
            <a:prstGeom prst="rect">
              <a:avLst/>
            </a:prstGeom>
            <a:noFill/>
            <a:ln w="9525">
              <a:noFill/>
              <a:miter lim="800000"/>
              <a:headEnd/>
              <a:tailEnd/>
            </a:ln>
          </p:spPr>
        </p:pic>
        <p:pic>
          <p:nvPicPr>
            <p:cNvPr id="15472" name="Picture 312"/>
            <p:cNvPicPr>
              <a:picLocks noChangeAspect="1" noChangeArrowheads="1"/>
            </p:cNvPicPr>
            <p:nvPr/>
          </p:nvPicPr>
          <p:blipFill>
            <a:blip r:embed="rId10" cstate="print"/>
            <a:srcRect/>
            <a:stretch>
              <a:fillRect/>
            </a:stretch>
          </p:blipFill>
          <p:spPr bwMode="auto">
            <a:xfrm>
              <a:off x="2426" y="2843"/>
              <a:ext cx="76" cy="10"/>
            </a:xfrm>
            <a:prstGeom prst="rect">
              <a:avLst/>
            </a:prstGeom>
            <a:noFill/>
            <a:ln w="9525">
              <a:noFill/>
              <a:miter lim="800000"/>
              <a:headEnd/>
              <a:tailEnd/>
            </a:ln>
          </p:spPr>
        </p:pic>
        <p:pic>
          <p:nvPicPr>
            <p:cNvPr id="15473" name="Picture 313"/>
            <p:cNvPicPr>
              <a:picLocks noChangeAspect="1" noChangeArrowheads="1"/>
            </p:cNvPicPr>
            <p:nvPr/>
          </p:nvPicPr>
          <p:blipFill>
            <a:blip r:embed="rId10" cstate="print"/>
            <a:srcRect/>
            <a:stretch>
              <a:fillRect/>
            </a:stretch>
          </p:blipFill>
          <p:spPr bwMode="auto">
            <a:xfrm>
              <a:off x="2502" y="2843"/>
              <a:ext cx="77" cy="10"/>
            </a:xfrm>
            <a:prstGeom prst="rect">
              <a:avLst/>
            </a:prstGeom>
            <a:noFill/>
            <a:ln w="9525">
              <a:noFill/>
              <a:miter lim="800000"/>
              <a:headEnd/>
              <a:tailEnd/>
            </a:ln>
          </p:spPr>
        </p:pic>
        <p:pic>
          <p:nvPicPr>
            <p:cNvPr id="15474" name="Picture 314"/>
            <p:cNvPicPr>
              <a:picLocks noChangeAspect="1" noChangeArrowheads="1"/>
            </p:cNvPicPr>
            <p:nvPr/>
          </p:nvPicPr>
          <p:blipFill>
            <a:blip r:embed="rId10" cstate="print"/>
            <a:srcRect/>
            <a:stretch>
              <a:fillRect/>
            </a:stretch>
          </p:blipFill>
          <p:spPr bwMode="auto">
            <a:xfrm>
              <a:off x="2579" y="2843"/>
              <a:ext cx="76" cy="10"/>
            </a:xfrm>
            <a:prstGeom prst="rect">
              <a:avLst/>
            </a:prstGeom>
            <a:noFill/>
            <a:ln w="9525">
              <a:noFill/>
              <a:miter lim="800000"/>
              <a:headEnd/>
              <a:tailEnd/>
            </a:ln>
          </p:spPr>
        </p:pic>
        <p:pic>
          <p:nvPicPr>
            <p:cNvPr id="15475" name="Picture 315"/>
            <p:cNvPicPr>
              <a:picLocks noChangeAspect="1" noChangeArrowheads="1"/>
            </p:cNvPicPr>
            <p:nvPr/>
          </p:nvPicPr>
          <p:blipFill>
            <a:blip r:embed="rId10" cstate="print"/>
            <a:srcRect/>
            <a:stretch>
              <a:fillRect/>
            </a:stretch>
          </p:blipFill>
          <p:spPr bwMode="auto">
            <a:xfrm>
              <a:off x="2655" y="2843"/>
              <a:ext cx="77" cy="10"/>
            </a:xfrm>
            <a:prstGeom prst="rect">
              <a:avLst/>
            </a:prstGeom>
            <a:noFill/>
            <a:ln w="9525">
              <a:noFill/>
              <a:miter lim="800000"/>
              <a:headEnd/>
              <a:tailEnd/>
            </a:ln>
          </p:spPr>
        </p:pic>
        <p:pic>
          <p:nvPicPr>
            <p:cNvPr id="15476" name="Picture 316"/>
            <p:cNvPicPr>
              <a:picLocks noChangeAspect="1" noChangeArrowheads="1"/>
            </p:cNvPicPr>
            <p:nvPr/>
          </p:nvPicPr>
          <p:blipFill>
            <a:blip r:embed="rId10" cstate="print"/>
            <a:srcRect/>
            <a:stretch>
              <a:fillRect/>
            </a:stretch>
          </p:blipFill>
          <p:spPr bwMode="auto">
            <a:xfrm>
              <a:off x="2732" y="2843"/>
              <a:ext cx="76" cy="10"/>
            </a:xfrm>
            <a:prstGeom prst="rect">
              <a:avLst/>
            </a:prstGeom>
            <a:noFill/>
            <a:ln w="9525">
              <a:noFill/>
              <a:miter lim="800000"/>
              <a:headEnd/>
              <a:tailEnd/>
            </a:ln>
          </p:spPr>
        </p:pic>
        <p:pic>
          <p:nvPicPr>
            <p:cNvPr id="15477" name="Picture 317"/>
            <p:cNvPicPr>
              <a:picLocks noChangeAspect="1" noChangeArrowheads="1"/>
            </p:cNvPicPr>
            <p:nvPr/>
          </p:nvPicPr>
          <p:blipFill>
            <a:blip r:embed="rId11" cstate="print"/>
            <a:srcRect/>
            <a:stretch>
              <a:fillRect/>
            </a:stretch>
          </p:blipFill>
          <p:spPr bwMode="auto">
            <a:xfrm>
              <a:off x="2808" y="2843"/>
              <a:ext cx="32" cy="10"/>
            </a:xfrm>
            <a:prstGeom prst="rect">
              <a:avLst/>
            </a:prstGeom>
            <a:noFill/>
            <a:ln w="9525">
              <a:noFill/>
              <a:miter lim="800000"/>
              <a:headEnd/>
              <a:tailEnd/>
            </a:ln>
          </p:spPr>
        </p:pic>
        <p:pic>
          <p:nvPicPr>
            <p:cNvPr id="15478" name="Picture 318"/>
            <p:cNvPicPr>
              <a:picLocks noChangeAspect="1" noChangeArrowheads="1"/>
            </p:cNvPicPr>
            <p:nvPr/>
          </p:nvPicPr>
          <p:blipFill>
            <a:blip r:embed="rId12" cstate="print"/>
            <a:srcRect/>
            <a:stretch>
              <a:fillRect/>
            </a:stretch>
          </p:blipFill>
          <p:spPr bwMode="auto">
            <a:xfrm>
              <a:off x="2840" y="2843"/>
              <a:ext cx="9" cy="10"/>
            </a:xfrm>
            <a:prstGeom prst="rect">
              <a:avLst/>
            </a:prstGeom>
            <a:noFill/>
            <a:ln w="9525">
              <a:noFill/>
              <a:miter lim="800000"/>
              <a:headEnd/>
              <a:tailEnd/>
            </a:ln>
          </p:spPr>
        </p:pic>
        <p:pic>
          <p:nvPicPr>
            <p:cNvPr id="15479" name="Picture 319"/>
            <p:cNvPicPr>
              <a:picLocks noChangeAspect="1" noChangeArrowheads="1"/>
            </p:cNvPicPr>
            <p:nvPr/>
          </p:nvPicPr>
          <p:blipFill>
            <a:blip r:embed="rId13" cstate="print"/>
            <a:srcRect/>
            <a:stretch>
              <a:fillRect/>
            </a:stretch>
          </p:blipFill>
          <p:spPr bwMode="auto">
            <a:xfrm>
              <a:off x="2849" y="2843"/>
              <a:ext cx="77" cy="10"/>
            </a:xfrm>
            <a:prstGeom prst="rect">
              <a:avLst/>
            </a:prstGeom>
            <a:noFill/>
            <a:ln w="9525">
              <a:noFill/>
              <a:miter lim="800000"/>
              <a:headEnd/>
              <a:tailEnd/>
            </a:ln>
          </p:spPr>
        </p:pic>
        <p:pic>
          <p:nvPicPr>
            <p:cNvPr id="15480" name="Picture 320"/>
            <p:cNvPicPr>
              <a:picLocks noChangeAspect="1" noChangeArrowheads="1"/>
            </p:cNvPicPr>
            <p:nvPr/>
          </p:nvPicPr>
          <p:blipFill>
            <a:blip r:embed="rId13" cstate="print"/>
            <a:srcRect/>
            <a:stretch>
              <a:fillRect/>
            </a:stretch>
          </p:blipFill>
          <p:spPr bwMode="auto">
            <a:xfrm>
              <a:off x="2926" y="2843"/>
              <a:ext cx="76" cy="10"/>
            </a:xfrm>
            <a:prstGeom prst="rect">
              <a:avLst/>
            </a:prstGeom>
            <a:noFill/>
            <a:ln w="9525">
              <a:noFill/>
              <a:miter lim="800000"/>
              <a:headEnd/>
              <a:tailEnd/>
            </a:ln>
          </p:spPr>
        </p:pic>
        <p:pic>
          <p:nvPicPr>
            <p:cNvPr id="15481" name="Picture 321"/>
            <p:cNvPicPr>
              <a:picLocks noChangeAspect="1" noChangeArrowheads="1"/>
            </p:cNvPicPr>
            <p:nvPr/>
          </p:nvPicPr>
          <p:blipFill>
            <a:blip r:embed="rId13" cstate="print"/>
            <a:srcRect/>
            <a:stretch>
              <a:fillRect/>
            </a:stretch>
          </p:blipFill>
          <p:spPr bwMode="auto">
            <a:xfrm>
              <a:off x="3002" y="2843"/>
              <a:ext cx="77" cy="10"/>
            </a:xfrm>
            <a:prstGeom prst="rect">
              <a:avLst/>
            </a:prstGeom>
            <a:noFill/>
            <a:ln w="9525">
              <a:noFill/>
              <a:miter lim="800000"/>
              <a:headEnd/>
              <a:tailEnd/>
            </a:ln>
          </p:spPr>
        </p:pic>
        <p:pic>
          <p:nvPicPr>
            <p:cNvPr id="15482" name="Picture 322"/>
            <p:cNvPicPr>
              <a:picLocks noChangeAspect="1" noChangeArrowheads="1"/>
            </p:cNvPicPr>
            <p:nvPr/>
          </p:nvPicPr>
          <p:blipFill>
            <a:blip r:embed="rId13" cstate="print"/>
            <a:srcRect/>
            <a:stretch>
              <a:fillRect/>
            </a:stretch>
          </p:blipFill>
          <p:spPr bwMode="auto">
            <a:xfrm>
              <a:off x="3079" y="2843"/>
              <a:ext cx="76" cy="10"/>
            </a:xfrm>
            <a:prstGeom prst="rect">
              <a:avLst/>
            </a:prstGeom>
            <a:noFill/>
            <a:ln w="9525">
              <a:noFill/>
              <a:miter lim="800000"/>
              <a:headEnd/>
              <a:tailEnd/>
            </a:ln>
          </p:spPr>
        </p:pic>
        <p:pic>
          <p:nvPicPr>
            <p:cNvPr id="15483" name="Picture 323"/>
            <p:cNvPicPr>
              <a:picLocks noChangeAspect="1" noChangeArrowheads="1"/>
            </p:cNvPicPr>
            <p:nvPr/>
          </p:nvPicPr>
          <p:blipFill>
            <a:blip r:embed="rId13" cstate="print"/>
            <a:srcRect/>
            <a:stretch>
              <a:fillRect/>
            </a:stretch>
          </p:blipFill>
          <p:spPr bwMode="auto">
            <a:xfrm>
              <a:off x="3155" y="2843"/>
              <a:ext cx="77" cy="10"/>
            </a:xfrm>
            <a:prstGeom prst="rect">
              <a:avLst/>
            </a:prstGeom>
            <a:noFill/>
            <a:ln w="9525">
              <a:noFill/>
              <a:miter lim="800000"/>
              <a:headEnd/>
              <a:tailEnd/>
            </a:ln>
          </p:spPr>
        </p:pic>
        <p:pic>
          <p:nvPicPr>
            <p:cNvPr id="15484" name="Picture 324"/>
            <p:cNvPicPr>
              <a:picLocks noChangeAspect="1" noChangeArrowheads="1"/>
            </p:cNvPicPr>
            <p:nvPr/>
          </p:nvPicPr>
          <p:blipFill>
            <a:blip r:embed="rId13" cstate="print"/>
            <a:srcRect/>
            <a:stretch>
              <a:fillRect/>
            </a:stretch>
          </p:blipFill>
          <p:spPr bwMode="auto">
            <a:xfrm>
              <a:off x="3232" y="2843"/>
              <a:ext cx="77" cy="10"/>
            </a:xfrm>
            <a:prstGeom prst="rect">
              <a:avLst/>
            </a:prstGeom>
            <a:noFill/>
            <a:ln w="9525">
              <a:noFill/>
              <a:miter lim="800000"/>
              <a:headEnd/>
              <a:tailEnd/>
            </a:ln>
          </p:spPr>
        </p:pic>
        <p:pic>
          <p:nvPicPr>
            <p:cNvPr id="15485" name="Picture 325"/>
            <p:cNvPicPr>
              <a:picLocks noChangeAspect="1" noChangeArrowheads="1"/>
            </p:cNvPicPr>
            <p:nvPr/>
          </p:nvPicPr>
          <p:blipFill>
            <a:blip r:embed="rId13" cstate="print"/>
            <a:srcRect/>
            <a:stretch>
              <a:fillRect/>
            </a:stretch>
          </p:blipFill>
          <p:spPr bwMode="auto">
            <a:xfrm>
              <a:off x="3309" y="2843"/>
              <a:ext cx="76" cy="10"/>
            </a:xfrm>
            <a:prstGeom prst="rect">
              <a:avLst/>
            </a:prstGeom>
            <a:noFill/>
            <a:ln w="9525">
              <a:noFill/>
              <a:miter lim="800000"/>
              <a:headEnd/>
              <a:tailEnd/>
            </a:ln>
          </p:spPr>
        </p:pic>
        <p:pic>
          <p:nvPicPr>
            <p:cNvPr id="15486" name="Picture 326"/>
            <p:cNvPicPr>
              <a:picLocks noChangeAspect="1" noChangeArrowheads="1"/>
            </p:cNvPicPr>
            <p:nvPr/>
          </p:nvPicPr>
          <p:blipFill>
            <a:blip r:embed="rId13" cstate="print"/>
            <a:srcRect/>
            <a:stretch>
              <a:fillRect/>
            </a:stretch>
          </p:blipFill>
          <p:spPr bwMode="auto">
            <a:xfrm>
              <a:off x="3385" y="2843"/>
              <a:ext cx="77" cy="10"/>
            </a:xfrm>
            <a:prstGeom prst="rect">
              <a:avLst/>
            </a:prstGeom>
            <a:noFill/>
            <a:ln w="9525">
              <a:noFill/>
              <a:miter lim="800000"/>
              <a:headEnd/>
              <a:tailEnd/>
            </a:ln>
          </p:spPr>
        </p:pic>
        <p:pic>
          <p:nvPicPr>
            <p:cNvPr id="15487" name="Picture 327"/>
            <p:cNvPicPr>
              <a:picLocks noChangeAspect="1" noChangeArrowheads="1"/>
            </p:cNvPicPr>
            <p:nvPr/>
          </p:nvPicPr>
          <p:blipFill>
            <a:blip r:embed="rId13" cstate="print"/>
            <a:srcRect/>
            <a:stretch>
              <a:fillRect/>
            </a:stretch>
          </p:blipFill>
          <p:spPr bwMode="auto">
            <a:xfrm>
              <a:off x="3462" y="2843"/>
              <a:ext cx="76" cy="10"/>
            </a:xfrm>
            <a:prstGeom prst="rect">
              <a:avLst/>
            </a:prstGeom>
            <a:noFill/>
            <a:ln w="9525">
              <a:noFill/>
              <a:miter lim="800000"/>
              <a:headEnd/>
              <a:tailEnd/>
            </a:ln>
          </p:spPr>
        </p:pic>
        <p:pic>
          <p:nvPicPr>
            <p:cNvPr id="15488" name="Picture 328"/>
            <p:cNvPicPr>
              <a:picLocks noChangeAspect="1" noChangeArrowheads="1"/>
            </p:cNvPicPr>
            <p:nvPr/>
          </p:nvPicPr>
          <p:blipFill>
            <a:blip r:embed="rId13" cstate="print"/>
            <a:srcRect/>
            <a:stretch>
              <a:fillRect/>
            </a:stretch>
          </p:blipFill>
          <p:spPr bwMode="auto">
            <a:xfrm>
              <a:off x="3538" y="2843"/>
              <a:ext cx="77" cy="10"/>
            </a:xfrm>
            <a:prstGeom prst="rect">
              <a:avLst/>
            </a:prstGeom>
            <a:noFill/>
            <a:ln w="9525">
              <a:noFill/>
              <a:miter lim="800000"/>
              <a:headEnd/>
              <a:tailEnd/>
            </a:ln>
          </p:spPr>
        </p:pic>
        <p:pic>
          <p:nvPicPr>
            <p:cNvPr id="15489" name="Picture 329"/>
            <p:cNvPicPr>
              <a:picLocks noChangeAspect="1" noChangeArrowheads="1"/>
            </p:cNvPicPr>
            <p:nvPr/>
          </p:nvPicPr>
          <p:blipFill>
            <a:blip r:embed="rId13" cstate="print"/>
            <a:srcRect/>
            <a:stretch>
              <a:fillRect/>
            </a:stretch>
          </p:blipFill>
          <p:spPr bwMode="auto">
            <a:xfrm>
              <a:off x="3615" y="2843"/>
              <a:ext cx="77" cy="10"/>
            </a:xfrm>
            <a:prstGeom prst="rect">
              <a:avLst/>
            </a:prstGeom>
            <a:noFill/>
            <a:ln w="9525">
              <a:noFill/>
              <a:miter lim="800000"/>
              <a:headEnd/>
              <a:tailEnd/>
            </a:ln>
          </p:spPr>
        </p:pic>
        <p:pic>
          <p:nvPicPr>
            <p:cNvPr id="15490" name="Picture 330"/>
            <p:cNvPicPr>
              <a:picLocks noChangeAspect="1" noChangeArrowheads="1"/>
            </p:cNvPicPr>
            <p:nvPr/>
          </p:nvPicPr>
          <p:blipFill>
            <a:blip r:embed="rId13" cstate="print"/>
            <a:srcRect/>
            <a:stretch>
              <a:fillRect/>
            </a:stretch>
          </p:blipFill>
          <p:spPr bwMode="auto">
            <a:xfrm>
              <a:off x="3692" y="2843"/>
              <a:ext cx="76" cy="10"/>
            </a:xfrm>
            <a:prstGeom prst="rect">
              <a:avLst/>
            </a:prstGeom>
            <a:noFill/>
            <a:ln w="9525">
              <a:noFill/>
              <a:miter lim="800000"/>
              <a:headEnd/>
              <a:tailEnd/>
            </a:ln>
          </p:spPr>
        </p:pic>
        <p:pic>
          <p:nvPicPr>
            <p:cNvPr id="15491" name="Picture 331"/>
            <p:cNvPicPr>
              <a:picLocks noChangeAspect="1" noChangeArrowheads="1"/>
            </p:cNvPicPr>
            <p:nvPr/>
          </p:nvPicPr>
          <p:blipFill>
            <a:blip r:embed="rId13" cstate="print"/>
            <a:srcRect/>
            <a:stretch>
              <a:fillRect/>
            </a:stretch>
          </p:blipFill>
          <p:spPr bwMode="auto">
            <a:xfrm>
              <a:off x="3768" y="2843"/>
              <a:ext cx="77" cy="10"/>
            </a:xfrm>
            <a:prstGeom prst="rect">
              <a:avLst/>
            </a:prstGeom>
            <a:noFill/>
            <a:ln w="9525">
              <a:noFill/>
              <a:miter lim="800000"/>
              <a:headEnd/>
              <a:tailEnd/>
            </a:ln>
          </p:spPr>
        </p:pic>
        <p:pic>
          <p:nvPicPr>
            <p:cNvPr id="15492" name="Picture 332"/>
            <p:cNvPicPr>
              <a:picLocks noChangeAspect="1" noChangeArrowheads="1"/>
            </p:cNvPicPr>
            <p:nvPr/>
          </p:nvPicPr>
          <p:blipFill>
            <a:blip r:embed="rId13" cstate="print"/>
            <a:srcRect/>
            <a:stretch>
              <a:fillRect/>
            </a:stretch>
          </p:blipFill>
          <p:spPr bwMode="auto">
            <a:xfrm>
              <a:off x="3845" y="2843"/>
              <a:ext cx="76" cy="10"/>
            </a:xfrm>
            <a:prstGeom prst="rect">
              <a:avLst/>
            </a:prstGeom>
            <a:noFill/>
            <a:ln w="9525">
              <a:noFill/>
              <a:miter lim="800000"/>
              <a:headEnd/>
              <a:tailEnd/>
            </a:ln>
          </p:spPr>
        </p:pic>
        <p:pic>
          <p:nvPicPr>
            <p:cNvPr id="15493" name="Picture 333"/>
            <p:cNvPicPr>
              <a:picLocks noChangeAspect="1" noChangeArrowheads="1"/>
            </p:cNvPicPr>
            <p:nvPr/>
          </p:nvPicPr>
          <p:blipFill>
            <a:blip r:embed="rId13" cstate="print"/>
            <a:srcRect/>
            <a:stretch>
              <a:fillRect/>
            </a:stretch>
          </p:blipFill>
          <p:spPr bwMode="auto">
            <a:xfrm>
              <a:off x="3921" y="2843"/>
              <a:ext cx="77" cy="10"/>
            </a:xfrm>
            <a:prstGeom prst="rect">
              <a:avLst/>
            </a:prstGeom>
            <a:noFill/>
            <a:ln w="9525">
              <a:noFill/>
              <a:miter lim="800000"/>
              <a:headEnd/>
              <a:tailEnd/>
            </a:ln>
          </p:spPr>
        </p:pic>
        <p:pic>
          <p:nvPicPr>
            <p:cNvPr id="15494" name="Picture 334"/>
            <p:cNvPicPr>
              <a:picLocks noChangeAspect="1" noChangeArrowheads="1"/>
            </p:cNvPicPr>
            <p:nvPr/>
          </p:nvPicPr>
          <p:blipFill>
            <a:blip r:embed="rId14" cstate="print"/>
            <a:srcRect/>
            <a:stretch>
              <a:fillRect/>
            </a:stretch>
          </p:blipFill>
          <p:spPr bwMode="auto">
            <a:xfrm>
              <a:off x="3998" y="2843"/>
              <a:ext cx="43" cy="10"/>
            </a:xfrm>
            <a:prstGeom prst="rect">
              <a:avLst/>
            </a:prstGeom>
            <a:noFill/>
            <a:ln w="9525">
              <a:noFill/>
              <a:miter lim="800000"/>
              <a:headEnd/>
              <a:tailEnd/>
            </a:ln>
          </p:spPr>
        </p:pic>
        <p:pic>
          <p:nvPicPr>
            <p:cNvPr id="15495" name="Picture 335"/>
            <p:cNvPicPr>
              <a:picLocks noChangeAspect="1" noChangeArrowheads="1"/>
            </p:cNvPicPr>
            <p:nvPr/>
          </p:nvPicPr>
          <p:blipFill>
            <a:blip r:embed="rId15" cstate="print"/>
            <a:srcRect/>
            <a:stretch>
              <a:fillRect/>
            </a:stretch>
          </p:blipFill>
          <p:spPr bwMode="auto">
            <a:xfrm>
              <a:off x="4041" y="2843"/>
              <a:ext cx="10" cy="10"/>
            </a:xfrm>
            <a:prstGeom prst="rect">
              <a:avLst/>
            </a:prstGeom>
            <a:noFill/>
            <a:ln w="9525">
              <a:noFill/>
              <a:miter lim="800000"/>
              <a:headEnd/>
              <a:tailEnd/>
            </a:ln>
          </p:spPr>
        </p:pic>
        <p:pic>
          <p:nvPicPr>
            <p:cNvPr id="15496" name="Picture 336"/>
            <p:cNvPicPr>
              <a:picLocks noChangeAspect="1" noChangeArrowheads="1"/>
            </p:cNvPicPr>
            <p:nvPr/>
          </p:nvPicPr>
          <p:blipFill>
            <a:blip r:embed="rId16" cstate="print"/>
            <a:srcRect/>
            <a:stretch>
              <a:fillRect/>
            </a:stretch>
          </p:blipFill>
          <p:spPr bwMode="auto">
            <a:xfrm>
              <a:off x="4051" y="2843"/>
              <a:ext cx="76" cy="10"/>
            </a:xfrm>
            <a:prstGeom prst="rect">
              <a:avLst/>
            </a:prstGeom>
            <a:noFill/>
            <a:ln w="9525">
              <a:noFill/>
              <a:miter lim="800000"/>
              <a:headEnd/>
              <a:tailEnd/>
            </a:ln>
          </p:spPr>
        </p:pic>
        <p:pic>
          <p:nvPicPr>
            <p:cNvPr id="15497" name="Picture 337"/>
            <p:cNvPicPr>
              <a:picLocks noChangeAspect="1" noChangeArrowheads="1"/>
            </p:cNvPicPr>
            <p:nvPr/>
          </p:nvPicPr>
          <p:blipFill>
            <a:blip r:embed="rId16" cstate="print"/>
            <a:srcRect/>
            <a:stretch>
              <a:fillRect/>
            </a:stretch>
          </p:blipFill>
          <p:spPr bwMode="auto">
            <a:xfrm>
              <a:off x="4127" y="2843"/>
              <a:ext cx="77" cy="10"/>
            </a:xfrm>
            <a:prstGeom prst="rect">
              <a:avLst/>
            </a:prstGeom>
            <a:noFill/>
            <a:ln w="9525">
              <a:noFill/>
              <a:miter lim="800000"/>
              <a:headEnd/>
              <a:tailEnd/>
            </a:ln>
          </p:spPr>
        </p:pic>
        <p:pic>
          <p:nvPicPr>
            <p:cNvPr id="15498" name="Picture 338"/>
            <p:cNvPicPr>
              <a:picLocks noChangeAspect="1" noChangeArrowheads="1"/>
            </p:cNvPicPr>
            <p:nvPr/>
          </p:nvPicPr>
          <p:blipFill>
            <a:blip r:embed="rId16" cstate="print"/>
            <a:srcRect/>
            <a:stretch>
              <a:fillRect/>
            </a:stretch>
          </p:blipFill>
          <p:spPr bwMode="auto">
            <a:xfrm>
              <a:off x="4204" y="2843"/>
              <a:ext cx="76" cy="10"/>
            </a:xfrm>
            <a:prstGeom prst="rect">
              <a:avLst/>
            </a:prstGeom>
            <a:noFill/>
            <a:ln w="9525">
              <a:noFill/>
              <a:miter lim="800000"/>
              <a:headEnd/>
              <a:tailEnd/>
            </a:ln>
          </p:spPr>
        </p:pic>
        <p:pic>
          <p:nvPicPr>
            <p:cNvPr id="15499" name="Picture 339"/>
            <p:cNvPicPr>
              <a:picLocks noChangeAspect="1" noChangeArrowheads="1"/>
            </p:cNvPicPr>
            <p:nvPr/>
          </p:nvPicPr>
          <p:blipFill>
            <a:blip r:embed="rId16" cstate="print"/>
            <a:srcRect/>
            <a:stretch>
              <a:fillRect/>
            </a:stretch>
          </p:blipFill>
          <p:spPr bwMode="auto">
            <a:xfrm>
              <a:off x="4280" y="2843"/>
              <a:ext cx="77" cy="10"/>
            </a:xfrm>
            <a:prstGeom prst="rect">
              <a:avLst/>
            </a:prstGeom>
            <a:noFill/>
            <a:ln w="9525">
              <a:noFill/>
              <a:miter lim="800000"/>
              <a:headEnd/>
              <a:tailEnd/>
            </a:ln>
          </p:spPr>
        </p:pic>
        <p:pic>
          <p:nvPicPr>
            <p:cNvPr id="15500" name="Picture 340"/>
            <p:cNvPicPr>
              <a:picLocks noChangeAspect="1" noChangeArrowheads="1"/>
            </p:cNvPicPr>
            <p:nvPr/>
          </p:nvPicPr>
          <p:blipFill>
            <a:blip r:embed="rId16" cstate="print"/>
            <a:srcRect/>
            <a:stretch>
              <a:fillRect/>
            </a:stretch>
          </p:blipFill>
          <p:spPr bwMode="auto">
            <a:xfrm>
              <a:off x="4357" y="2843"/>
              <a:ext cx="77" cy="10"/>
            </a:xfrm>
            <a:prstGeom prst="rect">
              <a:avLst/>
            </a:prstGeom>
            <a:noFill/>
            <a:ln w="9525">
              <a:noFill/>
              <a:miter lim="800000"/>
              <a:headEnd/>
              <a:tailEnd/>
            </a:ln>
          </p:spPr>
        </p:pic>
        <p:pic>
          <p:nvPicPr>
            <p:cNvPr id="15501" name="Picture 341"/>
            <p:cNvPicPr>
              <a:picLocks noChangeAspect="1" noChangeArrowheads="1"/>
            </p:cNvPicPr>
            <p:nvPr/>
          </p:nvPicPr>
          <p:blipFill>
            <a:blip r:embed="rId16" cstate="print"/>
            <a:srcRect/>
            <a:stretch>
              <a:fillRect/>
            </a:stretch>
          </p:blipFill>
          <p:spPr bwMode="auto">
            <a:xfrm>
              <a:off x="4434" y="2843"/>
              <a:ext cx="76" cy="10"/>
            </a:xfrm>
            <a:prstGeom prst="rect">
              <a:avLst/>
            </a:prstGeom>
            <a:noFill/>
            <a:ln w="9525">
              <a:noFill/>
              <a:miter lim="800000"/>
              <a:headEnd/>
              <a:tailEnd/>
            </a:ln>
          </p:spPr>
        </p:pic>
        <p:pic>
          <p:nvPicPr>
            <p:cNvPr id="15502" name="Picture 342"/>
            <p:cNvPicPr>
              <a:picLocks noChangeAspect="1" noChangeArrowheads="1"/>
            </p:cNvPicPr>
            <p:nvPr/>
          </p:nvPicPr>
          <p:blipFill>
            <a:blip r:embed="rId16" cstate="print"/>
            <a:srcRect/>
            <a:stretch>
              <a:fillRect/>
            </a:stretch>
          </p:blipFill>
          <p:spPr bwMode="auto">
            <a:xfrm>
              <a:off x="4510" y="2843"/>
              <a:ext cx="77" cy="10"/>
            </a:xfrm>
            <a:prstGeom prst="rect">
              <a:avLst/>
            </a:prstGeom>
            <a:noFill/>
            <a:ln w="9525">
              <a:noFill/>
              <a:miter lim="800000"/>
              <a:headEnd/>
              <a:tailEnd/>
            </a:ln>
          </p:spPr>
        </p:pic>
        <p:pic>
          <p:nvPicPr>
            <p:cNvPr id="15503" name="Picture 343"/>
            <p:cNvPicPr>
              <a:picLocks noChangeAspect="1" noChangeArrowheads="1"/>
            </p:cNvPicPr>
            <p:nvPr/>
          </p:nvPicPr>
          <p:blipFill>
            <a:blip r:embed="rId16" cstate="print"/>
            <a:srcRect/>
            <a:stretch>
              <a:fillRect/>
            </a:stretch>
          </p:blipFill>
          <p:spPr bwMode="auto">
            <a:xfrm>
              <a:off x="4587" y="2843"/>
              <a:ext cx="76" cy="10"/>
            </a:xfrm>
            <a:prstGeom prst="rect">
              <a:avLst/>
            </a:prstGeom>
            <a:noFill/>
            <a:ln w="9525">
              <a:noFill/>
              <a:miter lim="800000"/>
              <a:headEnd/>
              <a:tailEnd/>
            </a:ln>
          </p:spPr>
        </p:pic>
        <p:pic>
          <p:nvPicPr>
            <p:cNvPr id="15504" name="Picture 344"/>
            <p:cNvPicPr>
              <a:picLocks noChangeAspect="1" noChangeArrowheads="1"/>
            </p:cNvPicPr>
            <p:nvPr/>
          </p:nvPicPr>
          <p:blipFill>
            <a:blip r:embed="rId16" cstate="print"/>
            <a:srcRect/>
            <a:stretch>
              <a:fillRect/>
            </a:stretch>
          </p:blipFill>
          <p:spPr bwMode="auto">
            <a:xfrm>
              <a:off x="4663" y="2843"/>
              <a:ext cx="77" cy="10"/>
            </a:xfrm>
            <a:prstGeom prst="rect">
              <a:avLst/>
            </a:prstGeom>
            <a:noFill/>
            <a:ln w="9525">
              <a:noFill/>
              <a:miter lim="800000"/>
              <a:headEnd/>
              <a:tailEnd/>
            </a:ln>
          </p:spPr>
        </p:pic>
        <p:pic>
          <p:nvPicPr>
            <p:cNvPr id="15505" name="Picture 345"/>
            <p:cNvPicPr>
              <a:picLocks noChangeAspect="1" noChangeArrowheads="1"/>
            </p:cNvPicPr>
            <p:nvPr/>
          </p:nvPicPr>
          <p:blipFill>
            <a:blip r:embed="rId16" cstate="print"/>
            <a:srcRect/>
            <a:stretch>
              <a:fillRect/>
            </a:stretch>
          </p:blipFill>
          <p:spPr bwMode="auto">
            <a:xfrm>
              <a:off x="4740" y="2843"/>
              <a:ext cx="76" cy="10"/>
            </a:xfrm>
            <a:prstGeom prst="rect">
              <a:avLst/>
            </a:prstGeom>
            <a:noFill/>
            <a:ln w="9525">
              <a:noFill/>
              <a:miter lim="800000"/>
              <a:headEnd/>
              <a:tailEnd/>
            </a:ln>
          </p:spPr>
        </p:pic>
        <p:pic>
          <p:nvPicPr>
            <p:cNvPr id="15506" name="Picture 346"/>
            <p:cNvPicPr>
              <a:picLocks noChangeAspect="1" noChangeArrowheads="1"/>
            </p:cNvPicPr>
            <p:nvPr/>
          </p:nvPicPr>
          <p:blipFill>
            <a:blip r:embed="rId16" cstate="print"/>
            <a:srcRect/>
            <a:stretch>
              <a:fillRect/>
            </a:stretch>
          </p:blipFill>
          <p:spPr bwMode="auto">
            <a:xfrm>
              <a:off x="4816" y="2843"/>
              <a:ext cx="77" cy="10"/>
            </a:xfrm>
            <a:prstGeom prst="rect">
              <a:avLst/>
            </a:prstGeom>
            <a:noFill/>
            <a:ln w="9525">
              <a:noFill/>
              <a:miter lim="800000"/>
              <a:headEnd/>
              <a:tailEnd/>
            </a:ln>
          </p:spPr>
        </p:pic>
        <p:pic>
          <p:nvPicPr>
            <p:cNvPr id="15507" name="Picture 347"/>
            <p:cNvPicPr>
              <a:picLocks noChangeAspect="1" noChangeArrowheads="1"/>
            </p:cNvPicPr>
            <p:nvPr/>
          </p:nvPicPr>
          <p:blipFill>
            <a:blip r:embed="rId16" cstate="print"/>
            <a:srcRect/>
            <a:stretch>
              <a:fillRect/>
            </a:stretch>
          </p:blipFill>
          <p:spPr bwMode="auto">
            <a:xfrm>
              <a:off x="4893" y="2843"/>
              <a:ext cx="77" cy="10"/>
            </a:xfrm>
            <a:prstGeom prst="rect">
              <a:avLst/>
            </a:prstGeom>
            <a:noFill/>
            <a:ln w="9525">
              <a:noFill/>
              <a:miter lim="800000"/>
              <a:headEnd/>
              <a:tailEnd/>
            </a:ln>
          </p:spPr>
        </p:pic>
        <p:pic>
          <p:nvPicPr>
            <p:cNvPr id="15508" name="Picture 348"/>
            <p:cNvPicPr>
              <a:picLocks noChangeAspect="1" noChangeArrowheads="1"/>
            </p:cNvPicPr>
            <p:nvPr/>
          </p:nvPicPr>
          <p:blipFill>
            <a:blip r:embed="rId16" cstate="print"/>
            <a:srcRect/>
            <a:stretch>
              <a:fillRect/>
            </a:stretch>
          </p:blipFill>
          <p:spPr bwMode="auto">
            <a:xfrm>
              <a:off x="4970" y="2843"/>
              <a:ext cx="76" cy="10"/>
            </a:xfrm>
            <a:prstGeom prst="rect">
              <a:avLst/>
            </a:prstGeom>
            <a:noFill/>
            <a:ln w="9525">
              <a:noFill/>
              <a:miter lim="800000"/>
              <a:headEnd/>
              <a:tailEnd/>
            </a:ln>
          </p:spPr>
        </p:pic>
        <p:pic>
          <p:nvPicPr>
            <p:cNvPr id="15509" name="Picture 349"/>
            <p:cNvPicPr>
              <a:picLocks noChangeAspect="1" noChangeArrowheads="1"/>
            </p:cNvPicPr>
            <p:nvPr/>
          </p:nvPicPr>
          <p:blipFill>
            <a:blip r:embed="rId16" cstate="print"/>
            <a:srcRect/>
            <a:stretch>
              <a:fillRect/>
            </a:stretch>
          </p:blipFill>
          <p:spPr bwMode="auto">
            <a:xfrm>
              <a:off x="5046" y="2843"/>
              <a:ext cx="77" cy="10"/>
            </a:xfrm>
            <a:prstGeom prst="rect">
              <a:avLst/>
            </a:prstGeom>
            <a:noFill/>
            <a:ln w="9525">
              <a:noFill/>
              <a:miter lim="800000"/>
              <a:headEnd/>
              <a:tailEnd/>
            </a:ln>
          </p:spPr>
        </p:pic>
        <p:pic>
          <p:nvPicPr>
            <p:cNvPr id="15510" name="Picture 350"/>
            <p:cNvPicPr>
              <a:picLocks noChangeAspect="1" noChangeArrowheads="1"/>
            </p:cNvPicPr>
            <p:nvPr/>
          </p:nvPicPr>
          <p:blipFill>
            <a:blip r:embed="rId16" cstate="print"/>
            <a:srcRect/>
            <a:stretch>
              <a:fillRect/>
            </a:stretch>
          </p:blipFill>
          <p:spPr bwMode="auto">
            <a:xfrm>
              <a:off x="5123" y="2843"/>
              <a:ext cx="76" cy="10"/>
            </a:xfrm>
            <a:prstGeom prst="rect">
              <a:avLst/>
            </a:prstGeom>
            <a:noFill/>
            <a:ln w="9525">
              <a:noFill/>
              <a:miter lim="800000"/>
              <a:headEnd/>
              <a:tailEnd/>
            </a:ln>
          </p:spPr>
        </p:pic>
        <p:pic>
          <p:nvPicPr>
            <p:cNvPr id="15511" name="Picture 351"/>
            <p:cNvPicPr>
              <a:picLocks noChangeAspect="1" noChangeArrowheads="1"/>
            </p:cNvPicPr>
            <p:nvPr/>
          </p:nvPicPr>
          <p:blipFill>
            <a:blip r:embed="rId16" cstate="print"/>
            <a:srcRect/>
            <a:stretch>
              <a:fillRect/>
            </a:stretch>
          </p:blipFill>
          <p:spPr bwMode="auto">
            <a:xfrm>
              <a:off x="5199" y="2843"/>
              <a:ext cx="77" cy="10"/>
            </a:xfrm>
            <a:prstGeom prst="rect">
              <a:avLst/>
            </a:prstGeom>
            <a:noFill/>
            <a:ln w="9525">
              <a:noFill/>
              <a:miter lim="800000"/>
              <a:headEnd/>
              <a:tailEnd/>
            </a:ln>
          </p:spPr>
        </p:pic>
        <p:pic>
          <p:nvPicPr>
            <p:cNvPr id="15512" name="Picture 352"/>
            <p:cNvPicPr>
              <a:picLocks noChangeAspect="1" noChangeArrowheads="1"/>
            </p:cNvPicPr>
            <p:nvPr/>
          </p:nvPicPr>
          <p:blipFill>
            <a:blip r:embed="rId17" cstate="print"/>
            <a:srcRect/>
            <a:stretch>
              <a:fillRect/>
            </a:stretch>
          </p:blipFill>
          <p:spPr bwMode="auto">
            <a:xfrm>
              <a:off x="5276" y="2843"/>
              <a:ext cx="38" cy="10"/>
            </a:xfrm>
            <a:prstGeom prst="rect">
              <a:avLst/>
            </a:prstGeom>
            <a:noFill/>
            <a:ln w="9525">
              <a:noFill/>
              <a:miter lim="800000"/>
              <a:headEnd/>
              <a:tailEnd/>
            </a:ln>
          </p:spPr>
        </p:pic>
        <p:sp>
          <p:nvSpPr>
            <p:cNvPr id="15513" name="Rectangle 353"/>
            <p:cNvSpPr>
              <a:spLocks noChangeArrowheads="1"/>
            </p:cNvSpPr>
            <p:nvPr/>
          </p:nvSpPr>
          <p:spPr bwMode="auto">
            <a:xfrm>
              <a:off x="437" y="3558"/>
              <a:ext cx="282" cy="14"/>
            </a:xfrm>
            <a:prstGeom prst="rect">
              <a:avLst/>
            </a:prstGeom>
            <a:solidFill>
              <a:srgbClr val="000000"/>
            </a:solidFill>
            <a:ln w="9525">
              <a:noFill/>
              <a:miter lim="800000"/>
              <a:headEnd/>
              <a:tailEnd/>
            </a:ln>
          </p:spPr>
          <p:txBody>
            <a:bodyPr/>
            <a:lstStyle/>
            <a:p>
              <a:endParaRPr lang="fr-CH"/>
            </a:p>
          </p:txBody>
        </p:sp>
        <p:sp>
          <p:nvSpPr>
            <p:cNvPr id="15514" name="Rectangle 354"/>
            <p:cNvSpPr>
              <a:spLocks noChangeArrowheads="1"/>
            </p:cNvSpPr>
            <p:nvPr/>
          </p:nvSpPr>
          <p:spPr bwMode="auto">
            <a:xfrm>
              <a:off x="719" y="3558"/>
              <a:ext cx="14" cy="14"/>
            </a:xfrm>
            <a:prstGeom prst="rect">
              <a:avLst/>
            </a:prstGeom>
            <a:solidFill>
              <a:srgbClr val="000000"/>
            </a:solidFill>
            <a:ln w="9525">
              <a:noFill/>
              <a:miter lim="800000"/>
              <a:headEnd/>
              <a:tailEnd/>
            </a:ln>
          </p:spPr>
          <p:txBody>
            <a:bodyPr/>
            <a:lstStyle/>
            <a:p>
              <a:endParaRPr lang="fr-CH"/>
            </a:p>
          </p:txBody>
        </p:sp>
        <p:sp>
          <p:nvSpPr>
            <p:cNvPr id="15515" name="Rectangle 355"/>
            <p:cNvSpPr>
              <a:spLocks noChangeArrowheads="1"/>
            </p:cNvSpPr>
            <p:nvPr/>
          </p:nvSpPr>
          <p:spPr bwMode="auto">
            <a:xfrm>
              <a:off x="733" y="3558"/>
              <a:ext cx="977" cy="14"/>
            </a:xfrm>
            <a:prstGeom prst="rect">
              <a:avLst/>
            </a:prstGeom>
            <a:solidFill>
              <a:srgbClr val="000000"/>
            </a:solidFill>
            <a:ln w="9525">
              <a:noFill/>
              <a:miter lim="800000"/>
              <a:headEnd/>
              <a:tailEnd/>
            </a:ln>
          </p:spPr>
          <p:txBody>
            <a:bodyPr/>
            <a:lstStyle/>
            <a:p>
              <a:endParaRPr lang="fr-CH"/>
            </a:p>
          </p:txBody>
        </p:sp>
        <p:sp>
          <p:nvSpPr>
            <p:cNvPr id="15516" name="Rectangle 356"/>
            <p:cNvSpPr>
              <a:spLocks noChangeArrowheads="1"/>
            </p:cNvSpPr>
            <p:nvPr/>
          </p:nvSpPr>
          <p:spPr bwMode="auto">
            <a:xfrm>
              <a:off x="1710" y="3558"/>
              <a:ext cx="14" cy="14"/>
            </a:xfrm>
            <a:prstGeom prst="rect">
              <a:avLst/>
            </a:prstGeom>
            <a:solidFill>
              <a:srgbClr val="000000"/>
            </a:solidFill>
            <a:ln w="9525">
              <a:noFill/>
              <a:miter lim="800000"/>
              <a:headEnd/>
              <a:tailEnd/>
            </a:ln>
          </p:spPr>
          <p:txBody>
            <a:bodyPr/>
            <a:lstStyle/>
            <a:p>
              <a:endParaRPr lang="fr-CH"/>
            </a:p>
          </p:txBody>
        </p:sp>
        <p:sp>
          <p:nvSpPr>
            <p:cNvPr id="15517" name="Rectangle 357"/>
            <p:cNvSpPr>
              <a:spLocks noChangeArrowheads="1"/>
            </p:cNvSpPr>
            <p:nvPr/>
          </p:nvSpPr>
          <p:spPr bwMode="auto">
            <a:xfrm>
              <a:off x="1724" y="3558"/>
              <a:ext cx="692" cy="14"/>
            </a:xfrm>
            <a:prstGeom prst="rect">
              <a:avLst/>
            </a:prstGeom>
            <a:solidFill>
              <a:srgbClr val="000000"/>
            </a:solidFill>
            <a:ln w="9525">
              <a:noFill/>
              <a:miter lim="800000"/>
              <a:headEnd/>
              <a:tailEnd/>
            </a:ln>
          </p:spPr>
          <p:txBody>
            <a:bodyPr/>
            <a:lstStyle/>
            <a:p>
              <a:endParaRPr lang="fr-CH"/>
            </a:p>
          </p:txBody>
        </p:sp>
        <p:sp>
          <p:nvSpPr>
            <p:cNvPr id="15518" name="Rectangle 358"/>
            <p:cNvSpPr>
              <a:spLocks noChangeArrowheads="1"/>
            </p:cNvSpPr>
            <p:nvPr/>
          </p:nvSpPr>
          <p:spPr bwMode="auto">
            <a:xfrm>
              <a:off x="2416" y="3558"/>
              <a:ext cx="14" cy="14"/>
            </a:xfrm>
            <a:prstGeom prst="rect">
              <a:avLst/>
            </a:prstGeom>
            <a:solidFill>
              <a:srgbClr val="000000"/>
            </a:solidFill>
            <a:ln w="9525">
              <a:noFill/>
              <a:miter lim="800000"/>
              <a:headEnd/>
              <a:tailEnd/>
            </a:ln>
          </p:spPr>
          <p:txBody>
            <a:bodyPr/>
            <a:lstStyle/>
            <a:p>
              <a:endParaRPr lang="fr-CH"/>
            </a:p>
          </p:txBody>
        </p:sp>
        <p:sp>
          <p:nvSpPr>
            <p:cNvPr id="15519" name="Rectangle 359"/>
            <p:cNvSpPr>
              <a:spLocks noChangeArrowheads="1"/>
            </p:cNvSpPr>
            <p:nvPr/>
          </p:nvSpPr>
          <p:spPr bwMode="auto">
            <a:xfrm>
              <a:off x="2430" y="3558"/>
              <a:ext cx="410" cy="14"/>
            </a:xfrm>
            <a:prstGeom prst="rect">
              <a:avLst/>
            </a:prstGeom>
            <a:solidFill>
              <a:srgbClr val="000000"/>
            </a:solidFill>
            <a:ln w="9525">
              <a:noFill/>
              <a:miter lim="800000"/>
              <a:headEnd/>
              <a:tailEnd/>
            </a:ln>
          </p:spPr>
          <p:txBody>
            <a:bodyPr/>
            <a:lstStyle/>
            <a:p>
              <a:endParaRPr lang="fr-CH"/>
            </a:p>
          </p:txBody>
        </p:sp>
        <p:sp>
          <p:nvSpPr>
            <p:cNvPr id="15520" name="Rectangle 360"/>
            <p:cNvSpPr>
              <a:spLocks noChangeArrowheads="1"/>
            </p:cNvSpPr>
            <p:nvPr/>
          </p:nvSpPr>
          <p:spPr bwMode="auto">
            <a:xfrm>
              <a:off x="2840" y="3558"/>
              <a:ext cx="14" cy="14"/>
            </a:xfrm>
            <a:prstGeom prst="rect">
              <a:avLst/>
            </a:prstGeom>
            <a:solidFill>
              <a:srgbClr val="000000"/>
            </a:solidFill>
            <a:ln w="9525">
              <a:noFill/>
              <a:miter lim="800000"/>
              <a:headEnd/>
              <a:tailEnd/>
            </a:ln>
          </p:spPr>
          <p:txBody>
            <a:bodyPr/>
            <a:lstStyle/>
            <a:p>
              <a:endParaRPr lang="fr-CH"/>
            </a:p>
          </p:txBody>
        </p:sp>
        <p:sp>
          <p:nvSpPr>
            <p:cNvPr id="15521" name="Rectangle 361"/>
            <p:cNvSpPr>
              <a:spLocks noChangeArrowheads="1"/>
            </p:cNvSpPr>
            <p:nvPr/>
          </p:nvSpPr>
          <p:spPr bwMode="auto">
            <a:xfrm>
              <a:off x="2854" y="3558"/>
              <a:ext cx="1187" cy="14"/>
            </a:xfrm>
            <a:prstGeom prst="rect">
              <a:avLst/>
            </a:prstGeom>
            <a:solidFill>
              <a:srgbClr val="000000"/>
            </a:solidFill>
            <a:ln w="9525">
              <a:noFill/>
              <a:miter lim="800000"/>
              <a:headEnd/>
              <a:tailEnd/>
            </a:ln>
          </p:spPr>
          <p:txBody>
            <a:bodyPr/>
            <a:lstStyle/>
            <a:p>
              <a:endParaRPr lang="fr-CH"/>
            </a:p>
          </p:txBody>
        </p:sp>
        <p:sp>
          <p:nvSpPr>
            <p:cNvPr id="15522" name="Rectangle 362"/>
            <p:cNvSpPr>
              <a:spLocks noChangeArrowheads="1"/>
            </p:cNvSpPr>
            <p:nvPr/>
          </p:nvSpPr>
          <p:spPr bwMode="auto">
            <a:xfrm>
              <a:off x="4041" y="3558"/>
              <a:ext cx="14" cy="14"/>
            </a:xfrm>
            <a:prstGeom prst="rect">
              <a:avLst/>
            </a:prstGeom>
            <a:solidFill>
              <a:srgbClr val="000000"/>
            </a:solidFill>
            <a:ln w="9525">
              <a:noFill/>
              <a:miter lim="800000"/>
              <a:headEnd/>
              <a:tailEnd/>
            </a:ln>
          </p:spPr>
          <p:txBody>
            <a:bodyPr/>
            <a:lstStyle/>
            <a:p>
              <a:endParaRPr lang="fr-CH"/>
            </a:p>
          </p:txBody>
        </p:sp>
        <p:sp>
          <p:nvSpPr>
            <p:cNvPr id="15523" name="Rectangle 363"/>
            <p:cNvSpPr>
              <a:spLocks noChangeArrowheads="1"/>
            </p:cNvSpPr>
            <p:nvPr/>
          </p:nvSpPr>
          <p:spPr bwMode="auto">
            <a:xfrm>
              <a:off x="4055" y="3558"/>
              <a:ext cx="1259" cy="14"/>
            </a:xfrm>
            <a:prstGeom prst="rect">
              <a:avLst/>
            </a:prstGeom>
            <a:solidFill>
              <a:srgbClr val="000000"/>
            </a:solidFill>
            <a:ln w="9525">
              <a:noFill/>
              <a:miter lim="800000"/>
              <a:headEnd/>
              <a:tailEnd/>
            </a:ln>
          </p:spPr>
          <p:txBody>
            <a:bodyPr/>
            <a:lstStyle/>
            <a:p>
              <a:endParaRPr lang="fr-CH"/>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8784976" cy="1080120"/>
          </a:xfrm>
        </p:spPr>
        <p:txBody>
          <a:bodyPr>
            <a:normAutofit fontScale="90000"/>
          </a:bodyPr>
          <a:lstStyle/>
          <a:p>
            <a:r>
              <a:rPr lang="en-US" sz="2400" b="1" dirty="0" smtClean="0">
                <a:solidFill>
                  <a:srgbClr val="000099"/>
                </a:solidFill>
                <a:latin typeface="Calibri" pitchFamily="34" charset="0"/>
              </a:rPr>
              <a:t>Screenshot of an output of “GBD Compare” showing </a:t>
            </a:r>
            <a:r>
              <a:rPr lang="en-US" sz="2400" b="1" dirty="0" err="1" smtClean="0">
                <a:solidFill>
                  <a:srgbClr val="000099"/>
                </a:solidFill>
                <a:latin typeface="Calibri" pitchFamily="34" charset="0"/>
              </a:rPr>
              <a:t>treemap</a:t>
            </a:r>
            <a:r>
              <a:rPr lang="en-US" sz="2400" b="1" dirty="0" smtClean="0">
                <a:solidFill>
                  <a:srgbClr val="000099"/>
                </a:solidFill>
                <a:latin typeface="Calibri" pitchFamily="34" charset="0"/>
              </a:rPr>
              <a:t> of deaths (here men 30–34 years in Venezuela) and proportion of deaths due to violence in this age group worldwide</a:t>
            </a:r>
            <a:endParaRPr lang="en-US" sz="2400" dirty="0">
              <a:solidFill>
                <a:srgbClr val="000099"/>
              </a:solidFill>
              <a:latin typeface="Calibri" pitchFamily="34" charset="0"/>
            </a:endParaRPr>
          </a:p>
        </p:txBody>
      </p:sp>
      <p:pic>
        <p:nvPicPr>
          <p:cNvPr id="102402" name="Picture 2"/>
          <p:cNvPicPr>
            <a:picLocks noChangeAspect="1" noChangeArrowheads="1"/>
          </p:cNvPicPr>
          <p:nvPr/>
        </p:nvPicPr>
        <p:blipFill>
          <a:blip r:embed="rId2" cstate="print"/>
          <a:srcRect/>
          <a:stretch>
            <a:fillRect/>
          </a:stretch>
        </p:blipFill>
        <p:spPr bwMode="auto">
          <a:xfrm>
            <a:off x="971600" y="1412777"/>
            <a:ext cx="7201045" cy="4949665"/>
          </a:xfrm>
          <a:prstGeom prst="rect">
            <a:avLst/>
          </a:prstGeom>
          <a:noFill/>
          <a:ln w="9525">
            <a:noFill/>
            <a:miter lim="800000"/>
            <a:headEnd/>
            <a:tailEnd/>
          </a:ln>
        </p:spPr>
      </p:pic>
      <p:sp>
        <p:nvSpPr>
          <p:cNvPr id="5" name="ZoneTexte 4"/>
          <p:cNvSpPr txBox="1"/>
          <p:nvPr/>
        </p:nvSpPr>
        <p:spPr>
          <a:xfrm>
            <a:off x="395536" y="6453338"/>
            <a:ext cx="1779974" cy="276999"/>
          </a:xfrm>
          <a:prstGeom prst="rect">
            <a:avLst/>
          </a:prstGeom>
          <a:noFill/>
        </p:spPr>
        <p:txBody>
          <a:bodyPr wrap="none" rtlCol="0">
            <a:spAutoFit/>
          </a:bodyPr>
          <a:lstStyle/>
          <a:p>
            <a:r>
              <a:rPr lang="en-US" sz="1200" dirty="0" smtClean="0">
                <a:latin typeface="Calibri" pitchFamily="34" charset="0"/>
              </a:rPr>
              <a:t>Murray et al. Lancet 2013</a:t>
            </a:r>
            <a:endParaRPr lang="en-US" sz="1200" dirty="0">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323850" y="333375"/>
            <a:ext cx="8424863" cy="990600"/>
          </a:xfrm>
          <a:prstGeom prst="rect">
            <a:avLst/>
          </a:prstGeom>
          <a:noFill/>
          <a:ln w="9525">
            <a:noFill/>
            <a:miter lim="800000"/>
            <a:headEnd/>
            <a:tailEnd/>
          </a:ln>
        </p:spPr>
        <p:txBody>
          <a:bodyPr anchor="ctr"/>
          <a:lstStyle/>
          <a:p>
            <a:pPr algn="ctr"/>
            <a:r>
              <a:rPr lang="en-US" sz="2500" b="1" dirty="0">
                <a:solidFill>
                  <a:schemeClr val="accent2"/>
                </a:solidFill>
                <a:latin typeface="Calibri" pitchFamily="34" charset="0"/>
              </a:rPr>
              <a:t>Emergence and decline of CVD: different stages of health transition along different </a:t>
            </a:r>
            <a:r>
              <a:rPr lang="en-US" sz="2500" b="1" dirty="0" smtClean="0">
                <a:solidFill>
                  <a:schemeClr val="accent2"/>
                </a:solidFill>
                <a:latin typeface="Calibri" pitchFamily="34" charset="0"/>
              </a:rPr>
              <a:t>socioeconomic development </a:t>
            </a:r>
            <a:r>
              <a:rPr lang="en-US" sz="2500" b="1" dirty="0">
                <a:solidFill>
                  <a:schemeClr val="accent2"/>
                </a:solidFill>
                <a:latin typeface="Calibri" pitchFamily="34" charset="0"/>
              </a:rPr>
              <a:t>stages</a:t>
            </a:r>
          </a:p>
        </p:txBody>
      </p:sp>
      <p:graphicFrame>
        <p:nvGraphicFramePr>
          <p:cNvPr id="2050" name="Object 3"/>
          <p:cNvGraphicFramePr>
            <a:graphicFrameLocks noChangeAspect="1"/>
          </p:cNvGraphicFramePr>
          <p:nvPr/>
        </p:nvGraphicFramePr>
        <p:xfrm>
          <a:off x="990600" y="1905000"/>
          <a:ext cx="7391400" cy="3795713"/>
        </p:xfrm>
        <a:graphic>
          <a:graphicData uri="http://schemas.openxmlformats.org/presentationml/2006/ole">
            <p:oleObj spid="_x0000_s2050" name="Feuille de calcul" r:id="rId3" imgW="5818680" imgH="2911680" progId="Excel.Sheet.8">
              <p:embed/>
            </p:oleObj>
          </a:graphicData>
        </a:graphic>
      </p:graphicFrame>
      <p:sp>
        <p:nvSpPr>
          <p:cNvPr id="2052" name="Text Box 4"/>
          <p:cNvSpPr txBox="1">
            <a:spLocks noChangeArrowheads="1"/>
          </p:cNvSpPr>
          <p:nvPr/>
        </p:nvSpPr>
        <p:spPr bwMode="auto">
          <a:xfrm>
            <a:off x="6640513" y="2055813"/>
            <a:ext cx="1625060" cy="400110"/>
          </a:xfrm>
          <a:prstGeom prst="rect">
            <a:avLst/>
          </a:prstGeom>
          <a:noFill/>
          <a:ln w="9525">
            <a:noFill/>
            <a:miter lim="800000"/>
            <a:headEnd/>
            <a:tailEnd/>
          </a:ln>
        </p:spPr>
        <p:txBody>
          <a:bodyPr wrap="none">
            <a:spAutoFit/>
          </a:bodyPr>
          <a:lstStyle/>
          <a:p>
            <a:r>
              <a:rPr lang="en-GB" sz="2000" b="1">
                <a:solidFill>
                  <a:srgbClr val="FF0000"/>
                </a:solidFill>
                <a:latin typeface="Calibri" pitchFamily="34" charset="0"/>
              </a:rPr>
              <a:t>Rates of CVD</a:t>
            </a:r>
            <a:r>
              <a:rPr lang="en-GB" sz="2000">
                <a:latin typeface="Calibri" pitchFamily="34" charset="0"/>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cstate="print"/>
          <a:srcRect/>
          <a:stretch>
            <a:fillRect/>
          </a:stretch>
        </p:blipFill>
        <p:spPr bwMode="auto">
          <a:xfrm>
            <a:off x="1676400" y="550912"/>
            <a:ext cx="3505200" cy="3505200"/>
          </a:xfrm>
          <a:prstGeom prst="rect">
            <a:avLst/>
          </a:prstGeom>
          <a:noFill/>
          <a:ln w="9525">
            <a:noFill/>
            <a:miter lim="800000"/>
            <a:headEnd/>
            <a:tailEnd/>
          </a:ln>
        </p:spPr>
      </p:pic>
      <p:pic>
        <p:nvPicPr>
          <p:cNvPr id="78851" name="Picture 3"/>
          <p:cNvPicPr>
            <a:picLocks noChangeAspect="1" noChangeArrowheads="1"/>
          </p:cNvPicPr>
          <p:nvPr/>
        </p:nvPicPr>
        <p:blipFill>
          <a:blip r:embed="rId3" cstate="print"/>
          <a:srcRect/>
          <a:stretch>
            <a:fillRect/>
          </a:stretch>
        </p:blipFill>
        <p:spPr bwMode="auto">
          <a:xfrm>
            <a:off x="5029200" y="550912"/>
            <a:ext cx="3557588" cy="3557588"/>
          </a:xfrm>
          <a:prstGeom prst="rect">
            <a:avLst/>
          </a:prstGeom>
          <a:noFill/>
          <a:ln w="9525">
            <a:noFill/>
            <a:miter lim="800000"/>
            <a:headEnd/>
            <a:tailEnd/>
          </a:ln>
        </p:spPr>
      </p:pic>
      <p:pic>
        <p:nvPicPr>
          <p:cNvPr id="78852" name="Picture 4"/>
          <p:cNvPicPr>
            <a:picLocks noChangeAspect="1" noChangeArrowheads="1"/>
          </p:cNvPicPr>
          <p:nvPr/>
        </p:nvPicPr>
        <p:blipFill>
          <a:blip r:embed="rId4" cstate="print"/>
          <a:srcRect/>
          <a:stretch>
            <a:fillRect/>
          </a:stretch>
        </p:blipFill>
        <p:spPr bwMode="auto">
          <a:xfrm>
            <a:off x="1692275" y="3368675"/>
            <a:ext cx="3489325" cy="3489325"/>
          </a:xfrm>
          <a:prstGeom prst="rect">
            <a:avLst/>
          </a:prstGeom>
          <a:noFill/>
          <a:ln w="9525">
            <a:noFill/>
            <a:miter lim="800000"/>
            <a:headEnd/>
            <a:tailEnd/>
          </a:ln>
        </p:spPr>
      </p:pic>
      <p:pic>
        <p:nvPicPr>
          <p:cNvPr id="78853" name="Picture 5"/>
          <p:cNvPicPr>
            <a:picLocks noChangeAspect="1" noChangeArrowheads="1"/>
          </p:cNvPicPr>
          <p:nvPr/>
        </p:nvPicPr>
        <p:blipFill>
          <a:blip r:embed="rId5" cstate="print"/>
          <a:srcRect/>
          <a:stretch>
            <a:fillRect/>
          </a:stretch>
        </p:blipFill>
        <p:spPr bwMode="auto">
          <a:xfrm>
            <a:off x="5029200" y="3376613"/>
            <a:ext cx="3481388" cy="3481387"/>
          </a:xfrm>
          <a:prstGeom prst="rect">
            <a:avLst/>
          </a:prstGeom>
          <a:noFill/>
          <a:ln w="9525">
            <a:noFill/>
            <a:miter lim="800000"/>
            <a:headEnd/>
            <a:tailEnd/>
          </a:ln>
        </p:spPr>
      </p:pic>
      <p:sp>
        <p:nvSpPr>
          <p:cNvPr id="78854" name="Text Box 6"/>
          <p:cNvSpPr txBox="1">
            <a:spLocks noChangeArrowheads="1"/>
          </p:cNvSpPr>
          <p:nvPr/>
        </p:nvSpPr>
        <p:spPr bwMode="auto">
          <a:xfrm>
            <a:off x="0" y="115888"/>
            <a:ext cx="8964613" cy="830997"/>
          </a:xfrm>
          <a:prstGeom prst="rect">
            <a:avLst/>
          </a:prstGeom>
          <a:noFill/>
          <a:ln w="9525">
            <a:noFill/>
            <a:miter lim="800000"/>
            <a:headEnd/>
            <a:tailEnd/>
          </a:ln>
        </p:spPr>
        <p:txBody>
          <a:bodyPr>
            <a:spAutoFit/>
          </a:bodyPr>
          <a:lstStyle/>
          <a:p>
            <a:pPr algn="ctr">
              <a:spcBef>
                <a:spcPct val="50000"/>
              </a:spcBef>
            </a:pPr>
            <a:r>
              <a:rPr lang="en-US" b="1" dirty="0">
                <a:solidFill>
                  <a:srgbClr val="000099"/>
                </a:solidFill>
                <a:latin typeface="Calibri" pitchFamily="34" charset="0"/>
              </a:rPr>
              <a:t>Health transition: </a:t>
            </a:r>
            <a:r>
              <a:rPr lang="en-US" b="1" dirty="0" smtClean="0">
                <a:solidFill>
                  <a:srgbClr val="000099"/>
                </a:solidFill>
                <a:latin typeface="Calibri" pitchFamily="34" charset="0"/>
              </a:rPr>
              <a:t>contrasting secular changes in proportionate mortality </a:t>
            </a:r>
            <a:r>
              <a:rPr lang="en-US" b="1" dirty="0">
                <a:solidFill>
                  <a:srgbClr val="000099"/>
                </a:solidFill>
                <a:latin typeface="Calibri" pitchFamily="34" charset="0"/>
              </a:rPr>
              <a:t>in Latin America, 1970 - 1995</a:t>
            </a:r>
          </a:p>
        </p:txBody>
      </p:sp>
      <p:sp>
        <p:nvSpPr>
          <p:cNvPr id="78855" name="Text Box 7"/>
          <p:cNvSpPr txBox="1">
            <a:spLocks noChangeArrowheads="1"/>
          </p:cNvSpPr>
          <p:nvPr/>
        </p:nvSpPr>
        <p:spPr bwMode="auto">
          <a:xfrm>
            <a:off x="2743200" y="3501008"/>
            <a:ext cx="2133600" cy="396875"/>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rPr>
              <a:t>Guatemala</a:t>
            </a:r>
          </a:p>
        </p:txBody>
      </p:sp>
      <p:sp>
        <p:nvSpPr>
          <p:cNvPr id="78856" name="Text Box 8"/>
          <p:cNvSpPr txBox="1">
            <a:spLocks noChangeArrowheads="1"/>
          </p:cNvSpPr>
          <p:nvPr/>
        </p:nvSpPr>
        <p:spPr bwMode="auto">
          <a:xfrm>
            <a:off x="6096000" y="6309320"/>
            <a:ext cx="2133600" cy="396875"/>
          </a:xfrm>
          <a:prstGeom prst="rect">
            <a:avLst/>
          </a:prstGeom>
          <a:noFill/>
          <a:ln w="9525">
            <a:noFill/>
            <a:miter lim="800000"/>
            <a:headEnd/>
            <a:tailEnd/>
          </a:ln>
        </p:spPr>
        <p:txBody>
          <a:bodyPr>
            <a:spAutoFit/>
          </a:bodyPr>
          <a:lstStyle/>
          <a:p>
            <a:pPr algn="ctr">
              <a:spcBef>
                <a:spcPct val="50000"/>
              </a:spcBef>
            </a:pPr>
            <a:r>
              <a:rPr lang="en-US" sz="2000" b="1">
                <a:latin typeface="Calibri" pitchFamily="34" charset="0"/>
              </a:rPr>
              <a:t>Uruguay</a:t>
            </a:r>
          </a:p>
        </p:txBody>
      </p:sp>
      <p:sp>
        <p:nvSpPr>
          <p:cNvPr id="78857" name="Text Box 9"/>
          <p:cNvSpPr txBox="1">
            <a:spLocks noChangeArrowheads="1"/>
          </p:cNvSpPr>
          <p:nvPr/>
        </p:nvSpPr>
        <p:spPr bwMode="auto">
          <a:xfrm>
            <a:off x="2819400" y="6309320"/>
            <a:ext cx="2133600" cy="396875"/>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rPr>
              <a:t>Chile</a:t>
            </a:r>
          </a:p>
        </p:txBody>
      </p:sp>
      <p:sp>
        <p:nvSpPr>
          <p:cNvPr id="78858" name="Text Box 10"/>
          <p:cNvSpPr txBox="1">
            <a:spLocks noChangeArrowheads="1"/>
          </p:cNvSpPr>
          <p:nvPr/>
        </p:nvSpPr>
        <p:spPr bwMode="auto">
          <a:xfrm>
            <a:off x="6172200" y="3501008"/>
            <a:ext cx="2133600" cy="396875"/>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rPr>
              <a:t>Mexico</a:t>
            </a:r>
          </a:p>
        </p:txBody>
      </p:sp>
      <p:sp>
        <p:nvSpPr>
          <p:cNvPr id="78859" name="Rectangle 11"/>
          <p:cNvSpPr>
            <a:spLocks noChangeArrowheads="1"/>
          </p:cNvSpPr>
          <p:nvPr/>
        </p:nvSpPr>
        <p:spPr bwMode="auto">
          <a:xfrm>
            <a:off x="457200" y="1389112"/>
            <a:ext cx="304800" cy="381000"/>
          </a:xfrm>
          <a:prstGeom prst="rect">
            <a:avLst/>
          </a:prstGeom>
          <a:solidFill>
            <a:srgbClr val="A50021"/>
          </a:solidFill>
          <a:ln w="9525">
            <a:solidFill>
              <a:schemeClr val="tx1"/>
            </a:solidFill>
            <a:miter lim="800000"/>
            <a:headEnd/>
            <a:tailEnd/>
          </a:ln>
        </p:spPr>
        <p:txBody>
          <a:bodyPr wrap="none" anchor="ctr"/>
          <a:lstStyle/>
          <a:p>
            <a:endParaRPr lang="fr-FR" sz="1800">
              <a:latin typeface="Calibri" pitchFamily="34" charset="0"/>
            </a:endParaRPr>
          </a:p>
        </p:txBody>
      </p:sp>
      <p:sp>
        <p:nvSpPr>
          <p:cNvPr id="78860" name="Rectangle 12"/>
          <p:cNvSpPr>
            <a:spLocks noChangeArrowheads="1"/>
          </p:cNvSpPr>
          <p:nvPr/>
        </p:nvSpPr>
        <p:spPr bwMode="auto">
          <a:xfrm>
            <a:off x="457200" y="4056112"/>
            <a:ext cx="304800" cy="381000"/>
          </a:xfrm>
          <a:prstGeom prst="rect">
            <a:avLst/>
          </a:prstGeom>
          <a:solidFill>
            <a:schemeClr val="hlink"/>
          </a:solidFill>
          <a:ln w="9525">
            <a:solidFill>
              <a:schemeClr val="tx1"/>
            </a:solidFill>
            <a:miter lim="800000"/>
            <a:headEnd/>
            <a:tailEnd/>
          </a:ln>
        </p:spPr>
        <p:txBody>
          <a:bodyPr wrap="none" anchor="ctr"/>
          <a:lstStyle/>
          <a:p>
            <a:endParaRPr lang="fr-FR" sz="1800">
              <a:latin typeface="Calibri" pitchFamily="34" charset="0"/>
            </a:endParaRPr>
          </a:p>
        </p:txBody>
      </p:sp>
      <p:sp>
        <p:nvSpPr>
          <p:cNvPr id="78861" name="Rectangle 13"/>
          <p:cNvSpPr>
            <a:spLocks noChangeArrowheads="1"/>
          </p:cNvSpPr>
          <p:nvPr/>
        </p:nvSpPr>
        <p:spPr bwMode="auto">
          <a:xfrm>
            <a:off x="457200" y="3522712"/>
            <a:ext cx="304800" cy="381000"/>
          </a:xfrm>
          <a:prstGeom prst="rect">
            <a:avLst/>
          </a:prstGeom>
          <a:solidFill>
            <a:srgbClr val="006600"/>
          </a:solidFill>
          <a:ln w="9525">
            <a:solidFill>
              <a:schemeClr val="tx1"/>
            </a:solidFill>
            <a:miter lim="800000"/>
            <a:headEnd/>
            <a:tailEnd/>
          </a:ln>
        </p:spPr>
        <p:txBody>
          <a:bodyPr wrap="none" anchor="ctr"/>
          <a:lstStyle/>
          <a:p>
            <a:endParaRPr lang="fr-FR" sz="1800">
              <a:latin typeface="Calibri" pitchFamily="34" charset="0"/>
            </a:endParaRPr>
          </a:p>
        </p:txBody>
      </p:sp>
      <p:sp>
        <p:nvSpPr>
          <p:cNvPr id="78862" name="Rectangle 14"/>
          <p:cNvSpPr>
            <a:spLocks noChangeArrowheads="1"/>
          </p:cNvSpPr>
          <p:nvPr/>
        </p:nvSpPr>
        <p:spPr bwMode="auto">
          <a:xfrm>
            <a:off x="457200" y="2989312"/>
            <a:ext cx="304800" cy="381000"/>
          </a:xfrm>
          <a:prstGeom prst="rect">
            <a:avLst/>
          </a:prstGeom>
          <a:solidFill>
            <a:srgbClr val="FFCC66"/>
          </a:solidFill>
          <a:ln w="9525">
            <a:solidFill>
              <a:schemeClr val="tx1"/>
            </a:solidFill>
            <a:miter lim="800000"/>
            <a:headEnd/>
            <a:tailEnd/>
          </a:ln>
        </p:spPr>
        <p:txBody>
          <a:bodyPr wrap="none" anchor="ctr"/>
          <a:lstStyle/>
          <a:p>
            <a:endParaRPr lang="fr-FR" sz="1800">
              <a:latin typeface="Calibri" pitchFamily="34" charset="0"/>
            </a:endParaRPr>
          </a:p>
        </p:txBody>
      </p:sp>
      <p:sp>
        <p:nvSpPr>
          <p:cNvPr id="78863" name="Rectangle 15"/>
          <p:cNvSpPr>
            <a:spLocks noChangeArrowheads="1"/>
          </p:cNvSpPr>
          <p:nvPr/>
        </p:nvSpPr>
        <p:spPr bwMode="auto">
          <a:xfrm>
            <a:off x="457200" y="2455912"/>
            <a:ext cx="304800" cy="381000"/>
          </a:xfrm>
          <a:prstGeom prst="rect">
            <a:avLst/>
          </a:prstGeom>
          <a:solidFill>
            <a:schemeClr val="accent2"/>
          </a:solidFill>
          <a:ln w="9525">
            <a:solidFill>
              <a:schemeClr val="tx1"/>
            </a:solidFill>
            <a:miter lim="800000"/>
            <a:headEnd/>
            <a:tailEnd/>
          </a:ln>
        </p:spPr>
        <p:txBody>
          <a:bodyPr wrap="none" anchor="ctr"/>
          <a:lstStyle/>
          <a:p>
            <a:endParaRPr lang="fr-FR" sz="1800">
              <a:latin typeface="Calibri" pitchFamily="34" charset="0"/>
            </a:endParaRPr>
          </a:p>
        </p:txBody>
      </p:sp>
      <p:sp>
        <p:nvSpPr>
          <p:cNvPr id="78864" name="Rectangle 16"/>
          <p:cNvSpPr>
            <a:spLocks noChangeArrowheads="1"/>
          </p:cNvSpPr>
          <p:nvPr/>
        </p:nvSpPr>
        <p:spPr bwMode="auto">
          <a:xfrm>
            <a:off x="457200" y="1922512"/>
            <a:ext cx="304800" cy="381000"/>
          </a:xfrm>
          <a:prstGeom prst="rect">
            <a:avLst/>
          </a:prstGeom>
          <a:solidFill>
            <a:schemeClr val="folHlink"/>
          </a:solidFill>
          <a:ln w="9525">
            <a:solidFill>
              <a:schemeClr val="tx1"/>
            </a:solidFill>
            <a:miter lim="800000"/>
            <a:headEnd/>
            <a:tailEnd/>
          </a:ln>
        </p:spPr>
        <p:txBody>
          <a:bodyPr wrap="none" anchor="ctr"/>
          <a:lstStyle/>
          <a:p>
            <a:endParaRPr lang="fr-FR" sz="1800">
              <a:latin typeface="Calibri" pitchFamily="34" charset="0"/>
            </a:endParaRPr>
          </a:p>
        </p:txBody>
      </p:sp>
      <p:sp>
        <p:nvSpPr>
          <p:cNvPr id="78865" name="Text Box 17"/>
          <p:cNvSpPr txBox="1">
            <a:spLocks noChangeArrowheads="1"/>
          </p:cNvSpPr>
          <p:nvPr/>
        </p:nvSpPr>
        <p:spPr bwMode="auto">
          <a:xfrm>
            <a:off x="838200" y="1465312"/>
            <a:ext cx="1371600" cy="366713"/>
          </a:xfrm>
          <a:prstGeom prst="rect">
            <a:avLst/>
          </a:prstGeom>
          <a:noFill/>
          <a:ln w="9525">
            <a:noFill/>
            <a:miter lim="800000"/>
            <a:headEnd/>
            <a:tailEnd/>
          </a:ln>
        </p:spPr>
        <p:txBody>
          <a:bodyPr>
            <a:spAutoFit/>
          </a:bodyPr>
          <a:lstStyle/>
          <a:p>
            <a:pPr>
              <a:spcBef>
                <a:spcPct val="50000"/>
              </a:spcBef>
            </a:pPr>
            <a:r>
              <a:rPr lang="en-US" sz="1800" b="1">
                <a:latin typeface="Calibri" pitchFamily="34" charset="0"/>
              </a:rPr>
              <a:t>infectious</a:t>
            </a:r>
          </a:p>
        </p:txBody>
      </p:sp>
      <p:sp>
        <p:nvSpPr>
          <p:cNvPr id="78866" name="Text Box 18"/>
          <p:cNvSpPr txBox="1">
            <a:spLocks noChangeArrowheads="1"/>
          </p:cNvSpPr>
          <p:nvPr/>
        </p:nvSpPr>
        <p:spPr bwMode="auto">
          <a:xfrm>
            <a:off x="762000" y="1922512"/>
            <a:ext cx="1371600" cy="366713"/>
          </a:xfrm>
          <a:prstGeom prst="rect">
            <a:avLst/>
          </a:prstGeom>
          <a:noFill/>
          <a:ln w="9525">
            <a:noFill/>
            <a:miter lim="800000"/>
            <a:headEnd/>
            <a:tailEnd/>
          </a:ln>
        </p:spPr>
        <p:txBody>
          <a:bodyPr>
            <a:spAutoFit/>
          </a:bodyPr>
          <a:lstStyle/>
          <a:p>
            <a:pPr>
              <a:spcBef>
                <a:spcPct val="50000"/>
              </a:spcBef>
            </a:pPr>
            <a:r>
              <a:rPr lang="en-US" sz="1800" b="1">
                <a:latin typeface="Calibri" pitchFamily="34" charset="0"/>
              </a:rPr>
              <a:t>cancer</a:t>
            </a:r>
          </a:p>
        </p:txBody>
      </p:sp>
      <p:sp>
        <p:nvSpPr>
          <p:cNvPr id="78867" name="Text Box 19"/>
          <p:cNvSpPr txBox="1">
            <a:spLocks noChangeArrowheads="1"/>
          </p:cNvSpPr>
          <p:nvPr/>
        </p:nvSpPr>
        <p:spPr bwMode="auto">
          <a:xfrm>
            <a:off x="762000" y="2455912"/>
            <a:ext cx="1371600" cy="366713"/>
          </a:xfrm>
          <a:prstGeom prst="rect">
            <a:avLst/>
          </a:prstGeom>
          <a:noFill/>
          <a:ln w="9525">
            <a:noFill/>
            <a:miter lim="800000"/>
            <a:headEnd/>
            <a:tailEnd/>
          </a:ln>
        </p:spPr>
        <p:txBody>
          <a:bodyPr>
            <a:spAutoFit/>
          </a:bodyPr>
          <a:lstStyle/>
          <a:p>
            <a:pPr>
              <a:spcBef>
                <a:spcPct val="50000"/>
              </a:spcBef>
            </a:pPr>
            <a:r>
              <a:rPr lang="en-US" sz="1800" b="1">
                <a:latin typeface="Calibri" pitchFamily="34" charset="0"/>
              </a:rPr>
              <a:t>CVD</a:t>
            </a:r>
          </a:p>
        </p:txBody>
      </p:sp>
      <p:sp>
        <p:nvSpPr>
          <p:cNvPr id="78868" name="Text Box 20"/>
          <p:cNvSpPr txBox="1">
            <a:spLocks noChangeArrowheads="1"/>
          </p:cNvSpPr>
          <p:nvPr/>
        </p:nvSpPr>
        <p:spPr bwMode="auto">
          <a:xfrm>
            <a:off x="762000" y="2989312"/>
            <a:ext cx="1371600" cy="366713"/>
          </a:xfrm>
          <a:prstGeom prst="rect">
            <a:avLst/>
          </a:prstGeom>
          <a:noFill/>
          <a:ln w="9525">
            <a:noFill/>
            <a:miter lim="800000"/>
            <a:headEnd/>
            <a:tailEnd/>
          </a:ln>
        </p:spPr>
        <p:txBody>
          <a:bodyPr>
            <a:spAutoFit/>
          </a:bodyPr>
          <a:lstStyle/>
          <a:p>
            <a:pPr>
              <a:spcBef>
                <a:spcPct val="50000"/>
              </a:spcBef>
            </a:pPr>
            <a:r>
              <a:rPr lang="en-US" sz="1800" b="1">
                <a:latin typeface="Calibri" pitchFamily="34" charset="0"/>
              </a:rPr>
              <a:t>perinatal</a:t>
            </a:r>
          </a:p>
        </p:txBody>
      </p:sp>
      <p:sp>
        <p:nvSpPr>
          <p:cNvPr id="78869" name="Text Box 21"/>
          <p:cNvSpPr txBox="1">
            <a:spLocks noChangeArrowheads="1"/>
          </p:cNvSpPr>
          <p:nvPr/>
        </p:nvSpPr>
        <p:spPr bwMode="auto">
          <a:xfrm>
            <a:off x="762000" y="3522712"/>
            <a:ext cx="1371600" cy="366713"/>
          </a:xfrm>
          <a:prstGeom prst="rect">
            <a:avLst/>
          </a:prstGeom>
          <a:noFill/>
          <a:ln w="9525">
            <a:noFill/>
            <a:miter lim="800000"/>
            <a:headEnd/>
            <a:tailEnd/>
          </a:ln>
        </p:spPr>
        <p:txBody>
          <a:bodyPr>
            <a:spAutoFit/>
          </a:bodyPr>
          <a:lstStyle/>
          <a:p>
            <a:pPr>
              <a:spcBef>
                <a:spcPct val="50000"/>
              </a:spcBef>
            </a:pPr>
            <a:r>
              <a:rPr lang="en-US" sz="1800" b="1">
                <a:latin typeface="Calibri" pitchFamily="34" charset="0"/>
              </a:rPr>
              <a:t>injury</a:t>
            </a:r>
          </a:p>
        </p:txBody>
      </p:sp>
      <p:sp>
        <p:nvSpPr>
          <p:cNvPr id="78870" name="Text Box 22"/>
          <p:cNvSpPr txBox="1">
            <a:spLocks noChangeArrowheads="1"/>
          </p:cNvSpPr>
          <p:nvPr/>
        </p:nvSpPr>
        <p:spPr bwMode="auto">
          <a:xfrm>
            <a:off x="762000" y="4056112"/>
            <a:ext cx="1371600" cy="366713"/>
          </a:xfrm>
          <a:prstGeom prst="rect">
            <a:avLst/>
          </a:prstGeom>
          <a:noFill/>
          <a:ln w="9525">
            <a:noFill/>
            <a:miter lim="800000"/>
            <a:headEnd/>
            <a:tailEnd/>
          </a:ln>
        </p:spPr>
        <p:txBody>
          <a:bodyPr>
            <a:spAutoFit/>
          </a:bodyPr>
          <a:lstStyle/>
          <a:p>
            <a:pPr>
              <a:spcBef>
                <a:spcPct val="50000"/>
              </a:spcBef>
            </a:pPr>
            <a:r>
              <a:rPr lang="en-US" sz="1800" b="1">
                <a:latin typeface="Calibri" pitchFamily="34" charset="0"/>
              </a:rPr>
              <a:t>other</a:t>
            </a:r>
          </a:p>
        </p:txBody>
      </p:sp>
      <p:sp>
        <p:nvSpPr>
          <p:cNvPr id="78871" name="Text Box 23"/>
          <p:cNvSpPr txBox="1">
            <a:spLocks noChangeArrowheads="1"/>
          </p:cNvSpPr>
          <p:nvPr/>
        </p:nvSpPr>
        <p:spPr bwMode="auto">
          <a:xfrm>
            <a:off x="251520" y="6583362"/>
            <a:ext cx="2209800" cy="274638"/>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Uauy et al. J Nutr 2001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899592" y="1268760"/>
            <a:ext cx="7200800" cy="4968552"/>
          </a:xfrm>
          <a:prstGeom prst="rect">
            <a:avLst/>
          </a:prstGeom>
          <a:noFill/>
          <a:ln w="9525">
            <a:noFill/>
            <a:miter lim="800000"/>
            <a:headEnd/>
            <a:tailEnd/>
          </a:ln>
        </p:spPr>
      </p:pic>
      <p:sp>
        <p:nvSpPr>
          <p:cNvPr id="25603" name="Text Box 3"/>
          <p:cNvSpPr txBox="1">
            <a:spLocks noChangeArrowheads="1"/>
          </p:cNvSpPr>
          <p:nvPr/>
        </p:nvSpPr>
        <p:spPr bwMode="auto">
          <a:xfrm>
            <a:off x="539552" y="260648"/>
            <a:ext cx="8208912" cy="892552"/>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chemeClr val="accent2"/>
                </a:solidFill>
                <a:latin typeface="Calibri" pitchFamily="34" charset="0"/>
              </a:rPr>
              <a:t>Proportions of disability adjusted life of years lost (DALYs) by </a:t>
            </a:r>
            <a:r>
              <a:rPr lang="en-US" sz="2600" b="1" dirty="0">
                <a:solidFill>
                  <a:schemeClr val="accent2"/>
                </a:solidFill>
                <a:latin typeface="Calibri" pitchFamily="34" charset="0"/>
              </a:rPr>
              <a:t>main </a:t>
            </a:r>
            <a:r>
              <a:rPr lang="en-US" sz="2600" b="1" dirty="0" smtClean="0">
                <a:solidFill>
                  <a:schemeClr val="accent2"/>
                </a:solidFill>
                <a:latin typeface="Calibri" pitchFamily="34" charset="0"/>
              </a:rPr>
              <a:t>disease causes </a:t>
            </a:r>
            <a:r>
              <a:rPr lang="en-US" sz="2600" b="1" dirty="0">
                <a:solidFill>
                  <a:schemeClr val="accent2"/>
                </a:solidFill>
                <a:latin typeface="Calibri" pitchFamily="34" charset="0"/>
              </a:rPr>
              <a:t>and </a:t>
            </a:r>
            <a:r>
              <a:rPr lang="en-US" sz="2600" b="1" dirty="0" smtClean="0">
                <a:solidFill>
                  <a:schemeClr val="accent2"/>
                </a:solidFill>
                <a:latin typeface="Calibri" pitchFamily="34" charset="0"/>
              </a:rPr>
              <a:t>regions</a:t>
            </a:r>
            <a:endParaRPr lang="en-US" sz="2600" b="1" dirty="0">
              <a:solidFill>
                <a:schemeClr val="accent2"/>
              </a:solidFill>
              <a:latin typeface="Calibri" pitchFamily="34" charset="0"/>
            </a:endParaRPr>
          </a:p>
        </p:txBody>
      </p:sp>
      <p:sp>
        <p:nvSpPr>
          <p:cNvPr id="549892" name="Text Box 4"/>
          <p:cNvSpPr txBox="1">
            <a:spLocks noChangeArrowheads="1"/>
          </p:cNvSpPr>
          <p:nvPr/>
        </p:nvSpPr>
        <p:spPr bwMode="auto">
          <a:xfrm>
            <a:off x="323850" y="6381750"/>
            <a:ext cx="4648200" cy="274638"/>
          </a:xfrm>
          <a:prstGeom prst="rect">
            <a:avLst/>
          </a:prstGeom>
          <a:noFill/>
          <a:ln w="9525">
            <a:noFill/>
            <a:miter lim="800000"/>
            <a:headEnd/>
            <a:tailEnd/>
          </a:ln>
        </p:spPr>
        <p:txBody>
          <a:bodyPr>
            <a:spAutoFit/>
          </a:bodyPr>
          <a:lstStyle/>
          <a:p>
            <a:pPr eaLnBrk="0" hangingPunct="0">
              <a:spcBef>
                <a:spcPct val="50000"/>
              </a:spcBef>
            </a:pPr>
            <a:r>
              <a:rPr lang="en-GB" sz="1200">
                <a:solidFill>
                  <a:srgbClr val="000000"/>
                </a:solidFill>
              </a:rPr>
              <a:t>Mathers et al 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9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a:xfrm>
            <a:off x="396875" y="260350"/>
            <a:ext cx="8351838" cy="936625"/>
          </a:xfrm>
        </p:spPr>
        <p:txBody>
          <a:bodyPr/>
          <a:lstStyle/>
          <a:p>
            <a:r>
              <a:rPr lang="en-GB" sz="2300" b="1" dirty="0">
                <a:solidFill>
                  <a:srgbClr val="000099"/>
                </a:solidFill>
                <a:latin typeface="Calibri" pitchFamily="34" charset="0"/>
              </a:rPr>
              <a:t>Are </a:t>
            </a:r>
            <a:r>
              <a:rPr lang="en-GB" sz="2300" b="1" dirty="0" smtClean="0">
                <a:solidFill>
                  <a:srgbClr val="000099"/>
                </a:solidFill>
                <a:latin typeface="Calibri" pitchFamily="34" charset="0"/>
              </a:rPr>
              <a:t>NCDs </a:t>
            </a:r>
            <a:r>
              <a:rPr lang="en-GB" sz="2300" b="1" dirty="0">
                <a:solidFill>
                  <a:srgbClr val="000099"/>
                </a:solidFill>
                <a:latin typeface="Calibri" pitchFamily="34" charset="0"/>
              </a:rPr>
              <a:t>diseases of affluence? </a:t>
            </a:r>
            <a:r>
              <a:rPr lang="en-GB" sz="2300" b="1" dirty="0" smtClean="0">
                <a:solidFill>
                  <a:srgbClr val="000099"/>
                </a:solidFill>
                <a:latin typeface="Calibri" pitchFamily="34" charset="0"/>
              </a:rPr>
              <a:t>World </a:t>
            </a:r>
            <a:r>
              <a:rPr lang="en-GB" sz="2300" b="1" dirty="0">
                <a:solidFill>
                  <a:srgbClr val="000099"/>
                </a:solidFill>
                <a:latin typeface="Calibri" pitchFamily="34" charset="0"/>
              </a:rPr>
              <a:t>income percentiles and </a:t>
            </a:r>
            <a:r>
              <a:rPr lang="en-GB" sz="2300" b="1" dirty="0">
                <a:solidFill>
                  <a:srgbClr val="FF0000"/>
                </a:solidFill>
                <a:latin typeface="Calibri" pitchFamily="34" charset="0"/>
              </a:rPr>
              <a:t>age-standardised </a:t>
            </a:r>
            <a:r>
              <a:rPr lang="en-GB" sz="2300" b="1" dirty="0">
                <a:solidFill>
                  <a:srgbClr val="000099"/>
                </a:solidFill>
                <a:latin typeface="Calibri" pitchFamily="34" charset="0"/>
              </a:rPr>
              <a:t>death rates for NCD and </a:t>
            </a:r>
            <a:r>
              <a:rPr lang="en-GB" sz="2300" b="1" dirty="0" smtClean="0">
                <a:solidFill>
                  <a:srgbClr val="000099"/>
                </a:solidFill>
                <a:latin typeface="Calibri" pitchFamily="34" charset="0"/>
              </a:rPr>
              <a:t>CD</a:t>
            </a:r>
            <a:endParaRPr lang="en-US" sz="2300" b="1" dirty="0">
              <a:solidFill>
                <a:srgbClr val="000099"/>
              </a:solidFill>
              <a:latin typeface="Calibri" pitchFamily="34" charset="0"/>
            </a:endParaRPr>
          </a:p>
        </p:txBody>
      </p:sp>
      <p:pic>
        <p:nvPicPr>
          <p:cNvPr id="1088515" name="Picture 3"/>
          <p:cNvPicPr>
            <a:picLocks noChangeAspect="1" noChangeArrowheads="1"/>
          </p:cNvPicPr>
          <p:nvPr/>
        </p:nvPicPr>
        <p:blipFill>
          <a:blip r:embed="rId2" cstate="print"/>
          <a:srcRect/>
          <a:stretch>
            <a:fillRect/>
          </a:stretch>
        </p:blipFill>
        <p:spPr bwMode="auto">
          <a:xfrm>
            <a:off x="539750" y="1341438"/>
            <a:ext cx="3932238" cy="5157787"/>
          </a:xfrm>
          <a:prstGeom prst="rect">
            <a:avLst/>
          </a:prstGeom>
          <a:noFill/>
          <a:ln w="9525">
            <a:noFill/>
            <a:miter lim="800000"/>
            <a:headEnd/>
            <a:tailEnd/>
          </a:ln>
        </p:spPr>
      </p:pic>
      <p:pic>
        <p:nvPicPr>
          <p:cNvPr id="1088516" name="Picture 4"/>
          <p:cNvPicPr>
            <a:picLocks noChangeAspect="1" noChangeArrowheads="1"/>
          </p:cNvPicPr>
          <p:nvPr/>
        </p:nvPicPr>
        <p:blipFill>
          <a:blip r:embed="rId3" cstate="print"/>
          <a:srcRect/>
          <a:stretch>
            <a:fillRect/>
          </a:stretch>
        </p:blipFill>
        <p:spPr bwMode="auto">
          <a:xfrm>
            <a:off x="4716463" y="1268413"/>
            <a:ext cx="4132262" cy="5229225"/>
          </a:xfrm>
          <a:prstGeom prst="rect">
            <a:avLst/>
          </a:prstGeom>
          <a:noFill/>
          <a:ln w="9525">
            <a:noFill/>
            <a:miter lim="800000"/>
            <a:headEnd/>
            <a:tailEnd/>
          </a:ln>
        </p:spPr>
      </p:pic>
      <p:sp>
        <p:nvSpPr>
          <p:cNvPr id="1088517" name="Rectangle 5"/>
          <p:cNvSpPr>
            <a:spLocks noChangeArrowheads="1"/>
          </p:cNvSpPr>
          <p:nvPr/>
        </p:nvSpPr>
        <p:spPr bwMode="auto">
          <a:xfrm>
            <a:off x="1042988" y="2133600"/>
            <a:ext cx="1511300" cy="504825"/>
          </a:xfrm>
          <a:prstGeom prst="rect">
            <a:avLst/>
          </a:prstGeom>
          <a:noFill/>
          <a:ln w="9525">
            <a:noFill/>
            <a:miter lim="800000"/>
            <a:headEnd/>
            <a:tailEnd/>
          </a:ln>
          <a:effectLst/>
        </p:spPr>
        <p:txBody>
          <a:bodyPr anchor="ctr" anchorCtr="1"/>
          <a:lstStyle/>
          <a:p>
            <a:pPr algn="ctr"/>
            <a:r>
              <a:rPr lang="en-GB" sz="2400">
                <a:solidFill>
                  <a:schemeClr val="tx2"/>
                </a:solidFill>
                <a:effectLst/>
              </a:rPr>
              <a:t>NCDs</a:t>
            </a:r>
            <a:endParaRPr lang="en-US" sz="2400">
              <a:solidFill>
                <a:schemeClr val="tx2"/>
              </a:solidFill>
              <a:effectLst/>
            </a:endParaRPr>
          </a:p>
        </p:txBody>
      </p:sp>
      <p:sp>
        <p:nvSpPr>
          <p:cNvPr id="1088518" name="Rectangle 6"/>
          <p:cNvSpPr>
            <a:spLocks noChangeArrowheads="1"/>
          </p:cNvSpPr>
          <p:nvPr/>
        </p:nvSpPr>
        <p:spPr bwMode="auto">
          <a:xfrm>
            <a:off x="5076825" y="1916113"/>
            <a:ext cx="2089150" cy="719137"/>
          </a:xfrm>
          <a:prstGeom prst="rect">
            <a:avLst/>
          </a:prstGeom>
          <a:noFill/>
          <a:ln w="9525">
            <a:noFill/>
            <a:miter lim="800000"/>
            <a:headEnd/>
            <a:tailEnd/>
          </a:ln>
          <a:effectLst/>
        </p:spPr>
        <p:txBody>
          <a:bodyPr anchor="ctr" anchorCtr="1"/>
          <a:lstStyle/>
          <a:p>
            <a:pPr algn="ctr"/>
            <a:r>
              <a:rPr lang="en-GB" sz="2400">
                <a:solidFill>
                  <a:schemeClr val="tx2"/>
                </a:solidFill>
                <a:effectLst/>
              </a:rPr>
              <a:t>CDs et al.</a:t>
            </a:r>
            <a:endParaRPr lang="en-US" sz="2400">
              <a:solidFill>
                <a:schemeClr val="tx2"/>
              </a:solidFill>
              <a:effectLst/>
            </a:endParaRPr>
          </a:p>
        </p:txBody>
      </p:sp>
      <p:sp>
        <p:nvSpPr>
          <p:cNvPr id="1088519" name="Text Box 7"/>
          <p:cNvSpPr txBox="1">
            <a:spLocks noChangeArrowheads="1"/>
          </p:cNvSpPr>
          <p:nvPr/>
        </p:nvSpPr>
        <p:spPr bwMode="auto">
          <a:xfrm>
            <a:off x="592138" y="6451600"/>
            <a:ext cx="561372" cy="276999"/>
          </a:xfrm>
          <a:prstGeom prst="rect">
            <a:avLst/>
          </a:prstGeom>
          <a:noFill/>
          <a:ln w="9525">
            <a:noFill/>
            <a:miter lim="800000"/>
            <a:headEnd/>
            <a:tailEnd/>
          </a:ln>
          <a:effectLst/>
        </p:spPr>
        <p:txBody>
          <a:bodyPr wrap="none">
            <a:spAutoFit/>
          </a:bodyPr>
          <a:lstStyle/>
          <a:p>
            <a:r>
              <a:rPr lang="en-GB" sz="1200" dirty="0">
                <a:effectLst/>
              </a:rPr>
              <a:t>WHO</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260648"/>
            <a:ext cx="8856663" cy="823913"/>
          </a:xfrm>
          <a:noFill/>
        </p:spPr>
        <p:txBody>
          <a:bodyPr lIns="90488" tIns="44450" rIns="90488" bIns="44450"/>
          <a:lstStyle/>
          <a:p>
            <a:pPr eaLnBrk="1" hangingPunct="1"/>
            <a:r>
              <a:rPr lang="en-GB" sz="2500" b="1" dirty="0" smtClean="0">
                <a:solidFill>
                  <a:schemeClr val="accent2"/>
                </a:solidFill>
                <a:latin typeface="Calibri" pitchFamily="34" charset="0"/>
              </a:rPr>
              <a:t>Demographic transition (Mauritius, 1890-1990):</a:t>
            </a:r>
            <a:br>
              <a:rPr lang="en-GB" sz="2500" b="1" dirty="0" smtClean="0">
                <a:solidFill>
                  <a:schemeClr val="accent2"/>
                </a:solidFill>
                <a:latin typeface="Calibri" pitchFamily="34" charset="0"/>
              </a:rPr>
            </a:br>
            <a:r>
              <a:rPr lang="en-GB" sz="2500" b="1" dirty="0" smtClean="0">
                <a:solidFill>
                  <a:schemeClr val="accent2"/>
                </a:solidFill>
                <a:latin typeface="Calibri" pitchFamily="34" charset="0"/>
              </a:rPr>
              <a:t>decrease of mortality </a:t>
            </a:r>
            <a:r>
              <a:rPr lang="en-GB" sz="2500" b="1" u="sng" dirty="0" smtClean="0">
                <a:solidFill>
                  <a:schemeClr val="accent2"/>
                </a:solidFill>
                <a:latin typeface="Calibri" pitchFamily="34" charset="0"/>
              </a:rPr>
              <a:t>followed</a:t>
            </a:r>
            <a:r>
              <a:rPr lang="en-GB" sz="2500" b="1" dirty="0" smtClean="0">
                <a:solidFill>
                  <a:schemeClr val="accent2"/>
                </a:solidFill>
                <a:latin typeface="Calibri" pitchFamily="34" charset="0"/>
              </a:rPr>
              <a:t> by decrease of fertility </a:t>
            </a:r>
          </a:p>
        </p:txBody>
      </p:sp>
      <p:graphicFrame>
        <p:nvGraphicFramePr>
          <p:cNvPr id="3074" name="Object 3"/>
          <p:cNvGraphicFramePr>
            <a:graphicFrameLocks noChangeAspect="1"/>
          </p:cNvGraphicFramePr>
          <p:nvPr/>
        </p:nvGraphicFramePr>
        <p:xfrm>
          <a:off x="539750" y="1450999"/>
          <a:ext cx="7218363" cy="4786313"/>
        </p:xfrm>
        <a:graphic>
          <a:graphicData uri="http://schemas.openxmlformats.org/presentationml/2006/ole">
            <p:oleObj spid="_x0000_s3074" name="Image" r:id="rId3" imgW="8101587" imgH="5371429" progId="">
              <p:embed/>
            </p:oleObj>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683568" y="260648"/>
            <a:ext cx="7772400" cy="685800"/>
          </a:xfrm>
        </p:spPr>
        <p:txBody>
          <a:bodyPr/>
          <a:lstStyle/>
          <a:p>
            <a:r>
              <a:rPr lang="en-US" sz="2600" b="1" dirty="0">
                <a:solidFill>
                  <a:srgbClr val="000099"/>
                </a:solidFill>
                <a:latin typeface="Calibri" pitchFamily="34" charset="0"/>
              </a:rPr>
              <a:t>Demographic transition, Mexico, 1900-2010</a:t>
            </a:r>
          </a:p>
        </p:txBody>
      </p:sp>
      <p:graphicFrame>
        <p:nvGraphicFramePr>
          <p:cNvPr id="435203" name="Object 3"/>
          <p:cNvGraphicFramePr>
            <a:graphicFrameLocks noChangeAspect="1"/>
          </p:cNvGraphicFramePr>
          <p:nvPr/>
        </p:nvGraphicFramePr>
        <p:xfrm>
          <a:off x="838200" y="1676400"/>
          <a:ext cx="5397500" cy="3844925"/>
        </p:xfrm>
        <a:graphic>
          <a:graphicData uri="http://schemas.openxmlformats.org/presentationml/2006/ole">
            <p:oleObj spid="_x0000_s212994" name="Feuille de calcul" r:id="rId3" imgW="3246480" imgH="2312280" progId="Excel.Sheet.8">
              <p:embed/>
            </p:oleObj>
          </a:graphicData>
        </a:graphic>
      </p:graphicFrame>
      <p:sp>
        <p:nvSpPr>
          <p:cNvPr id="435204" name="Text Box 4"/>
          <p:cNvSpPr txBox="1">
            <a:spLocks noChangeArrowheads="1"/>
          </p:cNvSpPr>
          <p:nvPr/>
        </p:nvSpPr>
        <p:spPr bwMode="auto">
          <a:xfrm>
            <a:off x="765175" y="6324600"/>
            <a:ext cx="5513388" cy="274638"/>
          </a:xfrm>
          <a:prstGeom prst="rect">
            <a:avLst/>
          </a:prstGeom>
          <a:noFill/>
          <a:ln w="9525">
            <a:noFill/>
            <a:miter lim="800000"/>
            <a:headEnd/>
            <a:tailEnd/>
          </a:ln>
          <a:effectLst/>
        </p:spPr>
        <p:txBody>
          <a:bodyPr wrap="none">
            <a:spAutoFit/>
          </a:bodyPr>
          <a:lstStyle/>
          <a:p>
            <a:pPr eaLnBrk="0" hangingPunct="0"/>
            <a:r>
              <a:rPr lang="en-US" sz="1200">
                <a:latin typeface="Calibri" pitchFamily="34" charset="0"/>
              </a:rPr>
              <a:t>Bobadilla et al. In Jamison ed. Disease Control Priorities in DC. Oxford UP, WB, 1993</a:t>
            </a:r>
          </a:p>
        </p:txBody>
      </p:sp>
      <p:sp>
        <p:nvSpPr>
          <p:cNvPr id="435205" name="Text Box 5"/>
          <p:cNvSpPr txBox="1">
            <a:spLocks noChangeArrowheads="1"/>
          </p:cNvSpPr>
          <p:nvPr/>
        </p:nvSpPr>
        <p:spPr bwMode="auto">
          <a:xfrm>
            <a:off x="6248400" y="2057400"/>
            <a:ext cx="2514600" cy="2710615"/>
          </a:xfrm>
          <a:prstGeom prst="rect">
            <a:avLst/>
          </a:prstGeom>
          <a:noFill/>
          <a:ln w="25400">
            <a:noFill/>
            <a:miter lim="800000"/>
            <a:headEnd/>
            <a:tailEnd/>
          </a:ln>
          <a:effectLst/>
        </p:spPr>
        <p:txBody>
          <a:bodyPr lIns="90000" tIns="46800" rIns="90000" bIns="46800">
            <a:spAutoFit/>
          </a:bodyPr>
          <a:lstStyle/>
          <a:p>
            <a:pPr eaLnBrk="0" hangingPunct="0">
              <a:buFontTx/>
              <a:buChar char="•"/>
            </a:pPr>
            <a:r>
              <a:rPr lang="en-US" sz="2000">
                <a:latin typeface="Calibri" pitchFamily="34" charset="0"/>
                <a:sym typeface="Symbol" pitchFamily="18" charset="2"/>
              </a:rPr>
              <a:t>  h</a:t>
            </a:r>
            <a:r>
              <a:rPr lang="en-US" sz="2000">
                <a:latin typeface="Calibri" pitchFamily="34" charset="0"/>
              </a:rPr>
              <a:t>ealth needs could be anticipated decades earlier </a:t>
            </a:r>
          </a:p>
          <a:p>
            <a:pPr eaLnBrk="0" hangingPunct="0">
              <a:spcBef>
                <a:spcPct val="50000"/>
              </a:spcBef>
              <a:buFontTx/>
              <a:buChar char="•"/>
            </a:pPr>
            <a:r>
              <a:rPr lang="en-US" sz="2000">
                <a:latin typeface="Calibri" pitchFamily="34" charset="0"/>
              </a:rPr>
              <a:t>  Need for planning more relevant now as resources are decreasing if equal coverage  to be kept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57200" y="274638"/>
            <a:ext cx="8229600" cy="706090"/>
          </a:xfrm>
        </p:spPr>
        <p:txBody>
          <a:bodyPr/>
          <a:lstStyle/>
          <a:p>
            <a:r>
              <a:rPr lang="en-US" sz="2400" b="1" dirty="0" smtClean="0">
                <a:solidFill>
                  <a:srgbClr val="000099"/>
                </a:solidFill>
                <a:latin typeface="Calibri" pitchFamily="34" charset="0"/>
              </a:rPr>
              <a:t>Demographic/epidemiologic transition framework</a:t>
            </a:r>
            <a:endParaRPr lang="en-US" sz="2400" dirty="0" smtClean="0">
              <a:solidFill>
                <a:srgbClr val="000099"/>
              </a:solidFill>
              <a:latin typeface="Calibri" pitchFamily="34" charset="0"/>
            </a:endParaRPr>
          </a:p>
        </p:txBody>
      </p:sp>
      <p:pic>
        <p:nvPicPr>
          <p:cNvPr id="3075" name="Picture 2"/>
          <p:cNvPicPr>
            <a:picLocks noChangeAspect="1" noChangeArrowheads="1"/>
          </p:cNvPicPr>
          <p:nvPr/>
        </p:nvPicPr>
        <p:blipFill>
          <a:blip r:embed="rId2" cstate="print"/>
          <a:srcRect/>
          <a:stretch>
            <a:fillRect/>
          </a:stretch>
        </p:blipFill>
        <p:spPr bwMode="auto">
          <a:xfrm>
            <a:off x="971600" y="1124744"/>
            <a:ext cx="7096125" cy="5334000"/>
          </a:xfrm>
          <a:prstGeom prst="rect">
            <a:avLst/>
          </a:prstGeom>
          <a:noFill/>
          <a:ln w="9525">
            <a:noFill/>
            <a:miter lim="800000"/>
            <a:headEnd/>
            <a:tailEnd/>
          </a:ln>
        </p:spPr>
      </p:pic>
      <p:sp>
        <p:nvSpPr>
          <p:cNvPr id="4" name="ZoneTexte 3"/>
          <p:cNvSpPr txBox="1"/>
          <p:nvPr/>
        </p:nvSpPr>
        <p:spPr>
          <a:xfrm>
            <a:off x="4283968" y="4509120"/>
            <a:ext cx="1274708" cy="369332"/>
          </a:xfrm>
          <a:prstGeom prst="rect">
            <a:avLst/>
          </a:prstGeom>
          <a:noFill/>
        </p:spPr>
        <p:txBody>
          <a:bodyPr wrap="none" rtlCol="0">
            <a:spAutoFit/>
          </a:bodyPr>
          <a:lstStyle/>
          <a:p>
            <a:r>
              <a:rPr lang="en-US" sz="1800" b="1" dirty="0" smtClean="0">
                <a:solidFill>
                  <a:schemeClr val="bg1"/>
                </a:solidFill>
              </a:rPr>
              <a:t>and aging</a:t>
            </a:r>
            <a:endParaRPr lang="en-US" sz="18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701" y="188640"/>
            <a:ext cx="8713787" cy="838200"/>
          </a:xfrm>
        </p:spPr>
        <p:txBody>
          <a:bodyPr/>
          <a:lstStyle/>
          <a:p>
            <a:pPr eaLnBrk="1" hangingPunct="1"/>
            <a:r>
              <a:rPr lang="en-US" sz="2600" b="1" dirty="0" smtClean="0">
                <a:latin typeface="Calibri" pitchFamily="34" charset="0"/>
              </a:rPr>
              <a:t>Two main engines of the health transition in populations: </a:t>
            </a:r>
            <a:br>
              <a:rPr lang="en-US" sz="2600" b="1" dirty="0" smtClean="0">
                <a:latin typeface="Calibri" pitchFamily="34" charset="0"/>
              </a:rPr>
            </a:br>
            <a:r>
              <a:rPr lang="en-US" sz="2600" b="1" dirty="0" smtClean="0">
                <a:solidFill>
                  <a:srgbClr val="FFC000"/>
                </a:solidFill>
                <a:latin typeface="Calibri" pitchFamily="34" charset="0"/>
              </a:rPr>
              <a:t>epidemiologic transition </a:t>
            </a:r>
            <a:r>
              <a:rPr lang="en-US" sz="2600" b="1" dirty="0" smtClean="0">
                <a:latin typeface="Calibri" pitchFamily="34" charset="0"/>
              </a:rPr>
              <a:t>and </a:t>
            </a:r>
            <a:r>
              <a:rPr lang="en-US" sz="2600" b="1" dirty="0" smtClean="0">
                <a:solidFill>
                  <a:srgbClr val="000099"/>
                </a:solidFill>
                <a:latin typeface="Calibri" pitchFamily="34" charset="0"/>
              </a:rPr>
              <a:t>demographic transition</a:t>
            </a:r>
            <a:endParaRPr lang="en-US" sz="2600" b="1" dirty="0" smtClean="0">
              <a:solidFill>
                <a:srgbClr val="FFC000"/>
              </a:solidFill>
              <a:latin typeface="Calibri" pitchFamily="34" charset="0"/>
            </a:endParaRPr>
          </a:p>
        </p:txBody>
      </p:sp>
      <p:sp>
        <p:nvSpPr>
          <p:cNvPr id="16387" name="Text Box 3"/>
          <p:cNvSpPr txBox="1">
            <a:spLocks noChangeArrowheads="1"/>
          </p:cNvSpPr>
          <p:nvPr/>
        </p:nvSpPr>
        <p:spPr bwMode="auto">
          <a:xfrm>
            <a:off x="2268538" y="1700213"/>
            <a:ext cx="1582737" cy="1311275"/>
          </a:xfrm>
          <a:prstGeom prst="rect">
            <a:avLst/>
          </a:prstGeom>
          <a:noFill/>
          <a:ln w="9525">
            <a:noFill/>
            <a:miter lim="800000"/>
            <a:headEnd/>
            <a:tailEnd/>
          </a:ln>
        </p:spPr>
        <p:txBody>
          <a:bodyPr>
            <a:spAutoFit/>
          </a:bodyPr>
          <a:lstStyle/>
          <a:p>
            <a:pPr algn="ctr" eaLnBrk="0" hangingPunct="0"/>
            <a:r>
              <a:rPr lang="en-US" sz="2000" dirty="0">
                <a:solidFill>
                  <a:srgbClr val="3333FF"/>
                </a:solidFill>
                <a:latin typeface="Arial Narrow" pitchFamily="34" charset="0"/>
              </a:rPr>
              <a:t>economic,  social &amp; environmental  changes</a:t>
            </a:r>
          </a:p>
        </p:txBody>
      </p:sp>
      <p:sp>
        <p:nvSpPr>
          <p:cNvPr id="16388" name="Text Box 4"/>
          <p:cNvSpPr txBox="1">
            <a:spLocks noChangeArrowheads="1"/>
          </p:cNvSpPr>
          <p:nvPr/>
        </p:nvSpPr>
        <p:spPr bwMode="auto">
          <a:xfrm>
            <a:off x="3995936" y="1916832"/>
            <a:ext cx="1295400" cy="1015663"/>
          </a:xfrm>
          <a:prstGeom prst="rect">
            <a:avLst/>
          </a:prstGeom>
          <a:noFill/>
          <a:ln w="9525">
            <a:noFill/>
            <a:miter lim="800000"/>
            <a:headEnd/>
            <a:tailEnd/>
          </a:ln>
        </p:spPr>
        <p:txBody>
          <a:bodyPr>
            <a:spAutoFit/>
          </a:bodyPr>
          <a:lstStyle/>
          <a:p>
            <a:pPr algn="ctr" eaLnBrk="0" hangingPunct="0"/>
            <a:r>
              <a:rPr lang="en-US" sz="2000" dirty="0">
                <a:solidFill>
                  <a:srgbClr val="3333FF"/>
                </a:solidFill>
                <a:latin typeface="Arial Narrow" pitchFamily="34" charset="0"/>
                <a:sym typeface="Symbol" pitchFamily="18" charset="2"/>
              </a:rPr>
              <a:t></a:t>
            </a:r>
            <a:r>
              <a:rPr lang="en-US" sz="2000" dirty="0">
                <a:solidFill>
                  <a:srgbClr val="3333FF"/>
                </a:solidFill>
                <a:latin typeface="Arial Narrow" pitchFamily="34" charset="0"/>
              </a:rPr>
              <a:t> public sanitation, </a:t>
            </a:r>
            <a:r>
              <a:rPr lang="en-US" sz="2000" dirty="0" smtClean="0">
                <a:solidFill>
                  <a:srgbClr val="3333FF"/>
                </a:solidFill>
                <a:latin typeface="Arial Narrow" pitchFamily="34" charset="0"/>
              </a:rPr>
              <a:t>housing</a:t>
            </a:r>
            <a:endParaRPr lang="en-US" sz="2000" dirty="0">
              <a:solidFill>
                <a:srgbClr val="3333FF"/>
              </a:solidFill>
              <a:latin typeface="Arial Narrow" pitchFamily="34" charset="0"/>
            </a:endParaRPr>
          </a:p>
        </p:txBody>
      </p:sp>
      <p:sp>
        <p:nvSpPr>
          <p:cNvPr id="16389" name="Text Box 5"/>
          <p:cNvSpPr txBox="1">
            <a:spLocks noChangeArrowheads="1"/>
          </p:cNvSpPr>
          <p:nvPr/>
        </p:nvSpPr>
        <p:spPr bwMode="auto">
          <a:xfrm>
            <a:off x="5438775" y="1700213"/>
            <a:ext cx="1438275" cy="1311275"/>
          </a:xfrm>
          <a:prstGeom prst="rect">
            <a:avLst/>
          </a:prstGeom>
          <a:noFill/>
          <a:ln w="9525">
            <a:noFill/>
            <a:miter lim="800000"/>
            <a:headEnd/>
            <a:tailEnd/>
          </a:ln>
        </p:spPr>
        <p:txBody>
          <a:bodyPr>
            <a:spAutoFit/>
          </a:bodyPr>
          <a:lstStyle/>
          <a:p>
            <a:pPr algn="ctr" eaLnBrk="0" hangingPunct="0"/>
            <a:r>
              <a:rPr lang="en-US" sz="2000" dirty="0">
                <a:solidFill>
                  <a:srgbClr val="3333FF"/>
                </a:solidFill>
                <a:latin typeface="Arial Narrow" pitchFamily="34" charset="0"/>
                <a:sym typeface="Symbol" pitchFamily="18" charset="2"/>
              </a:rPr>
              <a:t> nutrition </a:t>
            </a:r>
          </a:p>
          <a:p>
            <a:pPr algn="ctr" eaLnBrk="0" hangingPunct="0"/>
            <a:r>
              <a:rPr lang="en-US" sz="2000" dirty="0">
                <a:solidFill>
                  <a:srgbClr val="3333FF"/>
                </a:solidFill>
                <a:latin typeface="Arial Narrow" pitchFamily="34" charset="0"/>
                <a:sym typeface="Symbol" pitchFamily="18" charset="2"/>
              </a:rPr>
              <a:t> technology for health care </a:t>
            </a:r>
          </a:p>
        </p:txBody>
      </p:sp>
      <p:sp>
        <p:nvSpPr>
          <p:cNvPr id="16390" name="Text Box 6"/>
          <p:cNvSpPr txBox="1">
            <a:spLocks noChangeArrowheads="1"/>
          </p:cNvSpPr>
          <p:nvPr/>
        </p:nvSpPr>
        <p:spPr bwMode="auto">
          <a:xfrm>
            <a:off x="7151688" y="1700213"/>
            <a:ext cx="1884362" cy="1311275"/>
          </a:xfrm>
          <a:prstGeom prst="rect">
            <a:avLst/>
          </a:prstGeom>
          <a:noFill/>
          <a:ln w="9525">
            <a:noFill/>
            <a:miter lim="800000"/>
            <a:headEnd/>
            <a:tailEnd/>
          </a:ln>
        </p:spPr>
        <p:txBody>
          <a:bodyPr wrap="none">
            <a:spAutoFit/>
          </a:bodyPr>
          <a:lstStyle/>
          <a:p>
            <a:pPr algn="ctr" eaLnBrk="0" hangingPunct="0"/>
            <a:r>
              <a:rPr lang="en-US" sz="2000" b="1" dirty="0">
                <a:solidFill>
                  <a:srgbClr val="3333FF"/>
                </a:solidFill>
                <a:latin typeface="Arial Narrow" pitchFamily="34" charset="0"/>
                <a:sym typeface="Symbol" pitchFamily="18" charset="2"/>
              </a:rPr>
              <a:t> mortality</a:t>
            </a:r>
            <a:endParaRPr lang="en-US" sz="2000" dirty="0">
              <a:solidFill>
                <a:srgbClr val="3333FF"/>
              </a:solidFill>
              <a:latin typeface="Arial Narrow" pitchFamily="34" charset="0"/>
              <a:sym typeface="Symbol" pitchFamily="18" charset="2"/>
            </a:endParaRPr>
          </a:p>
          <a:p>
            <a:pPr algn="ctr" eaLnBrk="0" hangingPunct="0"/>
            <a:r>
              <a:rPr lang="en-US" sz="2000" dirty="0">
                <a:solidFill>
                  <a:srgbClr val="3333FF"/>
                </a:solidFill>
                <a:latin typeface="Arial Narrow" pitchFamily="34" charset="0"/>
                <a:sym typeface="Symbol" pitchFamily="18" charset="2"/>
              </a:rPr>
              <a:t>( infant mortality)</a:t>
            </a:r>
          </a:p>
          <a:p>
            <a:pPr algn="ctr" eaLnBrk="0" hangingPunct="0"/>
            <a:r>
              <a:rPr lang="en-US" sz="2000" b="1" dirty="0">
                <a:solidFill>
                  <a:srgbClr val="3333FF"/>
                </a:solidFill>
                <a:latin typeface="Arial Narrow" pitchFamily="34" charset="0"/>
                <a:sym typeface="Symbol" pitchFamily="18" charset="2"/>
              </a:rPr>
              <a:t>followed</a:t>
            </a:r>
            <a:r>
              <a:rPr lang="en-US" sz="2000" dirty="0">
                <a:solidFill>
                  <a:srgbClr val="3333FF"/>
                </a:solidFill>
                <a:latin typeface="Arial Narrow" pitchFamily="34" charset="0"/>
                <a:sym typeface="Symbol" pitchFamily="18" charset="2"/>
              </a:rPr>
              <a:t> by</a:t>
            </a:r>
          </a:p>
          <a:p>
            <a:pPr algn="ctr" eaLnBrk="0" hangingPunct="0"/>
            <a:r>
              <a:rPr lang="en-US" sz="2000" dirty="0">
                <a:solidFill>
                  <a:srgbClr val="3333FF"/>
                </a:solidFill>
                <a:latin typeface="Arial Narrow" pitchFamily="34" charset="0"/>
                <a:sym typeface="Symbol" pitchFamily="18" charset="2"/>
              </a:rPr>
              <a:t> </a:t>
            </a:r>
            <a:r>
              <a:rPr lang="en-US" sz="2000" b="1" dirty="0">
                <a:solidFill>
                  <a:srgbClr val="3333FF"/>
                </a:solidFill>
                <a:latin typeface="Arial Narrow" pitchFamily="34" charset="0"/>
                <a:sym typeface="Symbol" pitchFamily="18" charset="2"/>
              </a:rPr>
              <a:t> fertility</a:t>
            </a:r>
            <a:endParaRPr lang="en-US" sz="2000" dirty="0">
              <a:solidFill>
                <a:srgbClr val="3333FF"/>
              </a:solidFill>
              <a:latin typeface="Arial Narrow" pitchFamily="34" charset="0"/>
              <a:sym typeface="Symbol" pitchFamily="18" charset="2"/>
            </a:endParaRPr>
          </a:p>
        </p:txBody>
      </p:sp>
      <p:sp>
        <p:nvSpPr>
          <p:cNvPr id="16391" name="Text Box 7"/>
          <p:cNvSpPr txBox="1">
            <a:spLocks noChangeArrowheads="1"/>
          </p:cNvSpPr>
          <p:nvPr/>
        </p:nvSpPr>
        <p:spPr bwMode="auto">
          <a:xfrm>
            <a:off x="7467600" y="4410075"/>
            <a:ext cx="1281113" cy="1006475"/>
          </a:xfrm>
          <a:prstGeom prst="rect">
            <a:avLst/>
          </a:prstGeom>
          <a:noFill/>
          <a:ln w="9525">
            <a:noFill/>
            <a:miter lim="800000"/>
            <a:headEnd/>
            <a:tailEnd/>
          </a:ln>
        </p:spPr>
        <p:txBody>
          <a:bodyPr>
            <a:spAutoFit/>
          </a:bodyPr>
          <a:lstStyle/>
          <a:p>
            <a:pPr algn="ctr" eaLnBrk="0" hangingPunct="0"/>
            <a:r>
              <a:rPr lang="en-US" sz="2000" b="1">
                <a:solidFill>
                  <a:srgbClr val="3333FF"/>
                </a:solidFill>
                <a:latin typeface="Arial Narrow" pitchFamily="34" charset="0"/>
              </a:rPr>
              <a:t>increasing</a:t>
            </a:r>
            <a:r>
              <a:rPr lang="en-US" sz="2000">
                <a:solidFill>
                  <a:srgbClr val="3333FF"/>
                </a:solidFill>
                <a:latin typeface="Arial Narrow" pitchFamily="34" charset="0"/>
              </a:rPr>
              <a:t> and </a:t>
            </a:r>
            <a:r>
              <a:rPr lang="en-US" sz="2000" b="1">
                <a:solidFill>
                  <a:srgbClr val="3333FF"/>
                </a:solidFill>
                <a:latin typeface="Arial Narrow" pitchFamily="34" charset="0"/>
              </a:rPr>
              <a:t>aging</a:t>
            </a:r>
            <a:r>
              <a:rPr lang="en-US" sz="2000">
                <a:solidFill>
                  <a:srgbClr val="3333FF"/>
                </a:solidFill>
                <a:latin typeface="Arial Narrow" pitchFamily="34" charset="0"/>
              </a:rPr>
              <a:t> populations</a:t>
            </a:r>
          </a:p>
        </p:txBody>
      </p:sp>
      <p:sp>
        <p:nvSpPr>
          <p:cNvPr id="16392" name="Text Box 8"/>
          <p:cNvSpPr txBox="1">
            <a:spLocks noChangeArrowheads="1"/>
          </p:cNvSpPr>
          <p:nvPr/>
        </p:nvSpPr>
        <p:spPr bwMode="auto">
          <a:xfrm>
            <a:off x="5651500" y="4422775"/>
            <a:ext cx="1512888" cy="1311275"/>
          </a:xfrm>
          <a:prstGeom prst="rect">
            <a:avLst/>
          </a:prstGeom>
          <a:noFill/>
          <a:ln w="9525">
            <a:noFill/>
            <a:miter lim="800000"/>
            <a:headEnd/>
            <a:tailEnd/>
          </a:ln>
        </p:spPr>
        <p:txBody>
          <a:bodyPr>
            <a:spAutoFit/>
          </a:bodyPr>
          <a:lstStyle/>
          <a:p>
            <a:pPr algn="ctr" eaLnBrk="0" hangingPunct="0"/>
            <a:r>
              <a:rPr lang="en-US" sz="2000">
                <a:solidFill>
                  <a:srgbClr val="3333FF"/>
                </a:solidFill>
                <a:latin typeface="Arial Narrow" pitchFamily="34" charset="0"/>
                <a:sym typeface="Symbol" pitchFamily="18" charset="2"/>
              </a:rPr>
              <a:t></a:t>
            </a:r>
            <a:r>
              <a:rPr lang="en-US" sz="2000">
                <a:solidFill>
                  <a:srgbClr val="3333FF"/>
                </a:solidFill>
                <a:latin typeface="Arial Narrow" pitchFamily="34" charset="0"/>
              </a:rPr>
              <a:t> old persons at risk of developing NCDs</a:t>
            </a:r>
          </a:p>
        </p:txBody>
      </p:sp>
      <p:sp>
        <p:nvSpPr>
          <p:cNvPr id="16393" name="Text Box 9"/>
          <p:cNvSpPr txBox="1">
            <a:spLocks noChangeArrowheads="1"/>
          </p:cNvSpPr>
          <p:nvPr/>
        </p:nvSpPr>
        <p:spPr bwMode="auto">
          <a:xfrm>
            <a:off x="159740" y="4732338"/>
            <a:ext cx="2388795" cy="1015663"/>
          </a:xfrm>
          <a:prstGeom prst="rect">
            <a:avLst/>
          </a:prstGeom>
          <a:noFill/>
          <a:ln w="9525">
            <a:noFill/>
            <a:miter lim="800000"/>
            <a:headEnd/>
            <a:tailEnd/>
          </a:ln>
        </p:spPr>
        <p:txBody>
          <a:bodyPr wrap="none">
            <a:spAutoFit/>
          </a:bodyPr>
          <a:lstStyle/>
          <a:p>
            <a:pPr algn="ctr" eaLnBrk="0" hangingPunct="0"/>
            <a:r>
              <a:rPr lang="en-US" sz="2000" b="1" dirty="0">
                <a:solidFill>
                  <a:srgbClr val="F89708"/>
                </a:solidFill>
                <a:latin typeface="Arial Narrow" pitchFamily="34" charset="0"/>
                <a:sym typeface="Symbol" pitchFamily="18" charset="2"/>
              </a:rPr>
              <a:t> levels of </a:t>
            </a:r>
            <a:r>
              <a:rPr lang="en-US" sz="2000" b="1" dirty="0" smtClean="0">
                <a:solidFill>
                  <a:srgbClr val="F89708"/>
                </a:solidFill>
                <a:latin typeface="Arial Narrow" pitchFamily="34" charset="0"/>
                <a:sym typeface="Symbol" pitchFamily="18" charset="2"/>
              </a:rPr>
              <a:t>RFs:</a:t>
            </a:r>
            <a:endParaRPr lang="en-US" sz="2000" b="1" dirty="0">
              <a:solidFill>
                <a:srgbClr val="F89708"/>
              </a:solidFill>
              <a:latin typeface="Arial Narrow" pitchFamily="34" charset="0"/>
              <a:sym typeface="Symbol" pitchFamily="18" charset="2"/>
            </a:endParaRPr>
          </a:p>
          <a:p>
            <a:pPr algn="ctr" eaLnBrk="0" hangingPunct="0"/>
            <a:r>
              <a:rPr lang="en-US" sz="2000" b="1" dirty="0">
                <a:solidFill>
                  <a:srgbClr val="F89708"/>
                </a:solidFill>
                <a:latin typeface="Arial Narrow" pitchFamily="34" charset="0"/>
                <a:sym typeface="Symbol" pitchFamily="18" charset="2"/>
              </a:rPr>
              <a:t>fat, calories, tobacco, </a:t>
            </a:r>
          </a:p>
          <a:p>
            <a:pPr algn="ctr" eaLnBrk="0" hangingPunct="0"/>
            <a:r>
              <a:rPr lang="en-US" sz="2000" b="1" dirty="0">
                <a:solidFill>
                  <a:srgbClr val="F89708"/>
                </a:solidFill>
                <a:latin typeface="Arial Narrow" pitchFamily="34" charset="0"/>
                <a:sym typeface="Symbol" pitchFamily="18" charset="2"/>
              </a:rPr>
              <a:t>sedentary habits</a:t>
            </a:r>
          </a:p>
        </p:txBody>
      </p:sp>
      <p:sp>
        <p:nvSpPr>
          <p:cNvPr id="16394" name="Text Box 10"/>
          <p:cNvSpPr txBox="1">
            <a:spLocks noChangeArrowheads="1"/>
          </p:cNvSpPr>
          <p:nvPr/>
        </p:nvSpPr>
        <p:spPr bwMode="auto">
          <a:xfrm>
            <a:off x="250825" y="1541463"/>
            <a:ext cx="1809750" cy="1311275"/>
          </a:xfrm>
          <a:prstGeom prst="rect">
            <a:avLst/>
          </a:prstGeom>
          <a:noFill/>
          <a:ln w="9525">
            <a:noFill/>
            <a:miter lim="800000"/>
            <a:headEnd/>
            <a:tailEnd/>
          </a:ln>
        </p:spPr>
        <p:txBody>
          <a:bodyPr>
            <a:spAutoFit/>
          </a:bodyPr>
          <a:lstStyle/>
          <a:p>
            <a:pPr algn="ctr" eaLnBrk="0" hangingPunct="0"/>
            <a:r>
              <a:rPr lang="en-US" sz="2000" b="1">
                <a:solidFill>
                  <a:srgbClr val="FF3300"/>
                </a:solidFill>
                <a:latin typeface="Arial Narrow" pitchFamily="34" charset="0"/>
              </a:rPr>
              <a:t>Socio-economic development</a:t>
            </a:r>
          </a:p>
          <a:p>
            <a:pPr algn="ctr" eaLnBrk="0" hangingPunct="0"/>
            <a:r>
              <a:rPr lang="en-US" sz="2000" b="1">
                <a:solidFill>
                  <a:srgbClr val="FF3300"/>
                </a:solidFill>
                <a:latin typeface="Arial Narrow" pitchFamily="34" charset="0"/>
              </a:rPr>
              <a:t>Industrialization &amp;  urbanization</a:t>
            </a:r>
          </a:p>
        </p:txBody>
      </p:sp>
      <p:sp>
        <p:nvSpPr>
          <p:cNvPr id="16395" name="Text Box 11"/>
          <p:cNvSpPr txBox="1">
            <a:spLocks noChangeArrowheads="1"/>
          </p:cNvSpPr>
          <p:nvPr/>
        </p:nvSpPr>
        <p:spPr bwMode="auto">
          <a:xfrm>
            <a:off x="3276600" y="4660900"/>
            <a:ext cx="1828800" cy="1025525"/>
          </a:xfrm>
          <a:prstGeom prst="rect">
            <a:avLst/>
          </a:prstGeom>
          <a:noFill/>
          <a:ln w="19050">
            <a:solidFill>
              <a:srgbClr val="FF0000"/>
            </a:solidFill>
            <a:miter lim="800000"/>
            <a:headEnd/>
            <a:tailEnd/>
          </a:ln>
        </p:spPr>
        <p:txBody>
          <a:bodyPr>
            <a:spAutoFit/>
          </a:bodyPr>
          <a:lstStyle/>
          <a:p>
            <a:pPr algn="ctr" eaLnBrk="0" hangingPunct="0"/>
            <a:r>
              <a:rPr lang="en-US" sz="2000" b="1">
                <a:solidFill>
                  <a:srgbClr val="3333FF"/>
                </a:solidFill>
                <a:latin typeface="Arial Narrow" pitchFamily="34" charset="0"/>
                <a:sym typeface="Symbol" pitchFamily="18" charset="2"/>
              </a:rPr>
              <a:t> </a:t>
            </a:r>
            <a:r>
              <a:rPr lang="en-US" sz="2000" b="1">
                <a:solidFill>
                  <a:srgbClr val="3333FF"/>
                </a:solidFill>
                <a:latin typeface="Arial Narrow" pitchFamily="34" charset="0"/>
              </a:rPr>
              <a:t>NCD</a:t>
            </a:r>
            <a:endParaRPr lang="en-US" sz="2000">
              <a:solidFill>
                <a:srgbClr val="3333FF"/>
              </a:solidFill>
              <a:latin typeface="Arial Narrow" pitchFamily="34" charset="0"/>
            </a:endParaRPr>
          </a:p>
          <a:p>
            <a:pPr algn="ctr" eaLnBrk="0" hangingPunct="0"/>
            <a:r>
              <a:rPr lang="en-US" sz="2000">
                <a:solidFill>
                  <a:srgbClr val="3333FF"/>
                </a:solidFill>
                <a:latin typeface="Arial Narrow" pitchFamily="34" charset="0"/>
                <a:sym typeface="Symbol" pitchFamily="18" charset="2"/>
              </a:rPr>
              <a:t> infectious diseases</a:t>
            </a:r>
            <a:r>
              <a:rPr lang="en-US" sz="2000">
                <a:solidFill>
                  <a:srgbClr val="3333FF"/>
                </a:solidFill>
                <a:latin typeface="Arial Narrow" pitchFamily="34" charset="0"/>
              </a:rPr>
              <a:t> </a:t>
            </a:r>
          </a:p>
        </p:txBody>
      </p:sp>
      <p:sp>
        <p:nvSpPr>
          <p:cNvPr id="16396" name="Line 12"/>
          <p:cNvSpPr>
            <a:spLocks noChangeShapeType="1"/>
          </p:cNvSpPr>
          <p:nvPr/>
        </p:nvSpPr>
        <p:spPr bwMode="auto">
          <a:xfrm flipV="1">
            <a:off x="2052638" y="2349500"/>
            <a:ext cx="503237" cy="0"/>
          </a:xfrm>
          <a:prstGeom prst="line">
            <a:avLst/>
          </a:prstGeom>
          <a:noFill/>
          <a:ln w="38100">
            <a:solidFill>
              <a:srgbClr val="0070C0"/>
            </a:solidFill>
            <a:round/>
            <a:headEnd/>
            <a:tailEnd type="triangle" w="med" len="med"/>
          </a:ln>
        </p:spPr>
        <p:txBody>
          <a:bodyPr wrap="none" anchor="ctr"/>
          <a:lstStyle/>
          <a:p>
            <a:endParaRPr lang="fr-CH"/>
          </a:p>
        </p:txBody>
      </p:sp>
      <p:sp>
        <p:nvSpPr>
          <p:cNvPr id="16397" name="Line 13"/>
          <p:cNvSpPr>
            <a:spLocks noChangeShapeType="1"/>
          </p:cNvSpPr>
          <p:nvPr/>
        </p:nvSpPr>
        <p:spPr bwMode="auto">
          <a:xfrm>
            <a:off x="3563938" y="2349500"/>
            <a:ext cx="503237" cy="0"/>
          </a:xfrm>
          <a:prstGeom prst="line">
            <a:avLst/>
          </a:prstGeom>
          <a:noFill/>
          <a:ln w="38100">
            <a:solidFill>
              <a:srgbClr val="3333FF"/>
            </a:solidFill>
            <a:round/>
            <a:headEnd/>
            <a:tailEnd type="triangle" w="med" len="med"/>
          </a:ln>
        </p:spPr>
        <p:txBody>
          <a:bodyPr wrap="none" anchor="ctr"/>
          <a:lstStyle/>
          <a:p>
            <a:endParaRPr lang="fr-CH">
              <a:solidFill>
                <a:srgbClr val="3333FF"/>
              </a:solidFill>
            </a:endParaRPr>
          </a:p>
        </p:txBody>
      </p:sp>
      <p:sp>
        <p:nvSpPr>
          <p:cNvPr id="16398" name="Line 14"/>
          <p:cNvSpPr>
            <a:spLocks noChangeShapeType="1"/>
          </p:cNvSpPr>
          <p:nvPr/>
        </p:nvSpPr>
        <p:spPr bwMode="auto">
          <a:xfrm flipV="1">
            <a:off x="5148263" y="2349500"/>
            <a:ext cx="431800" cy="0"/>
          </a:xfrm>
          <a:prstGeom prst="line">
            <a:avLst/>
          </a:prstGeom>
          <a:noFill/>
          <a:ln w="38100">
            <a:solidFill>
              <a:srgbClr val="3333FF"/>
            </a:solidFill>
            <a:round/>
            <a:headEnd/>
            <a:tailEnd type="triangle" w="med" len="med"/>
          </a:ln>
        </p:spPr>
        <p:txBody>
          <a:bodyPr wrap="none" anchor="ctr"/>
          <a:lstStyle/>
          <a:p>
            <a:endParaRPr lang="fr-CH">
              <a:solidFill>
                <a:srgbClr val="3333FF"/>
              </a:solidFill>
            </a:endParaRPr>
          </a:p>
        </p:txBody>
      </p:sp>
      <p:sp>
        <p:nvSpPr>
          <p:cNvPr id="16399" name="Line 15"/>
          <p:cNvSpPr>
            <a:spLocks noChangeShapeType="1"/>
          </p:cNvSpPr>
          <p:nvPr/>
        </p:nvSpPr>
        <p:spPr bwMode="auto">
          <a:xfrm>
            <a:off x="6859588" y="2362200"/>
            <a:ext cx="304800" cy="0"/>
          </a:xfrm>
          <a:prstGeom prst="line">
            <a:avLst/>
          </a:prstGeom>
          <a:noFill/>
          <a:ln w="38100">
            <a:solidFill>
              <a:srgbClr val="3333FF"/>
            </a:solidFill>
            <a:round/>
            <a:headEnd/>
            <a:tailEnd type="triangle" w="med" len="med"/>
          </a:ln>
        </p:spPr>
        <p:txBody>
          <a:bodyPr wrap="none" anchor="ctr"/>
          <a:lstStyle/>
          <a:p>
            <a:endParaRPr lang="fr-CH">
              <a:solidFill>
                <a:srgbClr val="3333FF"/>
              </a:solidFill>
            </a:endParaRPr>
          </a:p>
        </p:txBody>
      </p:sp>
      <p:sp>
        <p:nvSpPr>
          <p:cNvPr id="16400" name="Line 16"/>
          <p:cNvSpPr>
            <a:spLocks noChangeShapeType="1"/>
          </p:cNvSpPr>
          <p:nvPr/>
        </p:nvSpPr>
        <p:spPr bwMode="auto">
          <a:xfrm>
            <a:off x="8027988" y="3306763"/>
            <a:ext cx="0" cy="914400"/>
          </a:xfrm>
          <a:prstGeom prst="line">
            <a:avLst/>
          </a:prstGeom>
          <a:noFill/>
          <a:ln w="38100">
            <a:solidFill>
              <a:srgbClr val="3333FF"/>
            </a:solidFill>
            <a:round/>
            <a:headEnd/>
            <a:tailEnd type="triangle" w="med" len="med"/>
          </a:ln>
        </p:spPr>
        <p:txBody>
          <a:bodyPr wrap="none" anchor="ctr"/>
          <a:lstStyle/>
          <a:p>
            <a:endParaRPr lang="fr-CH">
              <a:solidFill>
                <a:srgbClr val="3333FF"/>
              </a:solidFill>
            </a:endParaRPr>
          </a:p>
        </p:txBody>
      </p:sp>
      <p:sp>
        <p:nvSpPr>
          <p:cNvPr id="16401" name="Line 17"/>
          <p:cNvSpPr>
            <a:spLocks noChangeShapeType="1"/>
          </p:cNvSpPr>
          <p:nvPr/>
        </p:nvSpPr>
        <p:spPr bwMode="auto">
          <a:xfrm flipH="1">
            <a:off x="7019925" y="5092700"/>
            <a:ext cx="457200" cy="0"/>
          </a:xfrm>
          <a:prstGeom prst="line">
            <a:avLst/>
          </a:prstGeom>
          <a:noFill/>
          <a:ln w="38100">
            <a:solidFill>
              <a:srgbClr val="3333FF"/>
            </a:solidFill>
            <a:round/>
            <a:headEnd/>
            <a:tailEnd type="triangle" w="med" len="med"/>
          </a:ln>
        </p:spPr>
        <p:txBody>
          <a:bodyPr wrap="none" anchor="ctr"/>
          <a:lstStyle/>
          <a:p>
            <a:endParaRPr lang="fr-CH">
              <a:solidFill>
                <a:srgbClr val="3333FF"/>
              </a:solidFill>
            </a:endParaRPr>
          </a:p>
        </p:txBody>
      </p:sp>
      <p:sp>
        <p:nvSpPr>
          <p:cNvPr id="16402" name="Line 18"/>
          <p:cNvSpPr>
            <a:spLocks noChangeShapeType="1"/>
          </p:cNvSpPr>
          <p:nvPr/>
        </p:nvSpPr>
        <p:spPr bwMode="auto">
          <a:xfrm flipH="1">
            <a:off x="1331640" y="2852738"/>
            <a:ext cx="273" cy="216222"/>
          </a:xfrm>
          <a:prstGeom prst="line">
            <a:avLst/>
          </a:prstGeom>
          <a:noFill/>
          <a:ln w="38100">
            <a:solidFill>
              <a:srgbClr val="F89708"/>
            </a:solidFill>
            <a:round/>
            <a:headEnd/>
            <a:tailEnd type="triangle" w="med" len="med"/>
          </a:ln>
        </p:spPr>
        <p:txBody>
          <a:bodyPr wrap="none" anchor="ctr"/>
          <a:lstStyle/>
          <a:p>
            <a:endParaRPr lang="fr-CH" b="1">
              <a:solidFill>
                <a:srgbClr val="F89708"/>
              </a:solidFill>
            </a:endParaRPr>
          </a:p>
        </p:txBody>
      </p:sp>
      <p:sp>
        <p:nvSpPr>
          <p:cNvPr id="16403" name="Line 19"/>
          <p:cNvSpPr>
            <a:spLocks noChangeShapeType="1"/>
          </p:cNvSpPr>
          <p:nvPr/>
        </p:nvSpPr>
        <p:spPr bwMode="auto">
          <a:xfrm>
            <a:off x="2195513" y="5085184"/>
            <a:ext cx="990600" cy="0"/>
          </a:xfrm>
          <a:prstGeom prst="line">
            <a:avLst/>
          </a:prstGeom>
          <a:noFill/>
          <a:ln w="38100">
            <a:solidFill>
              <a:srgbClr val="F89708"/>
            </a:solidFill>
            <a:round/>
            <a:headEnd/>
            <a:tailEnd type="triangle" w="med" len="med"/>
          </a:ln>
        </p:spPr>
        <p:txBody>
          <a:bodyPr wrap="none" anchor="ctr"/>
          <a:lstStyle/>
          <a:p>
            <a:endParaRPr lang="fr-CH" b="1">
              <a:solidFill>
                <a:srgbClr val="F89708"/>
              </a:solidFill>
            </a:endParaRPr>
          </a:p>
        </p:txBody>
      </p:sp>
      <p:sp>
        <p:nvSpPr>
          <p:cNvPr id="16404" name="Line 20"/>
          <p:cNvSpPr>
            <a:spLocks noChangeShapeType="1"/>
          </p:cNvSpPr>
          <p:nvPr/>
        </p:nvSpPr>
        <p:spPr bwMode="auto">
          <a:xfrm flipH="1" flipV="1">
            <a:off x="5292725" y="5084763"/>
            <a:ext cx="503238" cy="0"/>
          </a:xfrm>
          <a:prstGeom prst="line">
            <a:avLst/>
          </a:prstGeom>
          <a:noFill/>
          <a:ln w="38100">
            <a:solidFill>
              <a:srgbClr val="3333FF"/>
            </a:solidFill>
            <a:round/>
            <a:headEnd/>
            <a:tailEnd type="triangle" w="med" len="med"/>
          </a:ln>
        </p:spPr>
        <p:txBody>
          <a:bodyPr wrap="none" anchor="ctr"/>
          <a:lstStyle/>
          <a:p>
            <a:endParaRPr lang="fr-CH">
              <a:solidFill>
                <a:srgbClr val="3333FF"/>
              </a:solidFill>
            </a:endParaRPr>
          </a:p>
        </p:txBody>
      </p:sp>
      <p:sp>
        <p:nvSpPr>
          <p:cNvPr id="16405" name="Text Box 21"/>
          <p:cNvSpPr txBox="1">
            <a:spLocks noChangeArrowheads="1"/>
          </p:cNvSpPr>
          <p:nvPr/>
        </p:nvSpPr>
        <p:spPr bwMode="auto">
          <a:xfrm>
            <a:off x="0" y="3068960"/>
            <a:ext cx="3239914" cy="1017844"/>
          </a:xfrm>
          <a:prstGeom prst="rect">
            <a:avLst/>
          </a:prstGeom>
          <a:noFill/>
          <a:ln w="25400">
            <a:noFill/>
            <a:miter lim="800000"/>
            <a:headEnd/>
            <a:tailEnd/>
          </a:ln>
        </p:spPr>
        <p:txBody>
          <a:bodyPr wrap="square" lIns="90000" tIns="46800" rIns="90000" bIns="46800">
            <a:spAutoFit/>
          </a:bodyPr>
          <a:lstStyle/>
          <a:p>
            <a:pPr algn="ctr" eaLnBrk="0" hangingPunct="0">
              <a:buFont typeface="Symbol"/>
              <a:buChar char="­"/>
            </a:pPr>
            <a:r>
              <a:rPr lang="en-US" sz="2000" b="1" dirty="0" smtClean="0">
                <a:solidFill>
                  <a:srgbClr val="F89708"/>
                </a:solidFill>
                <a:latin typeface="Arial Narrow" pitchFamily="34" charset="0"/>
              </a:rPr>
              <a:t> wealth &amp;  </a:t>
            </a:r>
            <a:r>
              <a:rPr lang="en-US" sz="2000" b="1" dirty="0">
                <a:solidFill>
                  <a:srgbClr val="F89708"/>
                </a:solidFill>
                <a:latin typeface="Arial Narrow" pitchFamily="34" charset="0"/>
              </a:rPr>
              <a:t>changes in </a:t>
            </a:r>
            <a:r>
              <a:rPr lang="en-US" sz="2000" b="1" dirty="0" smtClean="0">
                <a:solidFill>
                  <a:srgbClr val="F89708"/>
                </a:solidFill>
                <a:latin typeface="Arial Narrow" pitchFamily="34" charset="0"/>
              </a:rPr>
              <a:t>environment exposures </a:t>
            </a:r>
          </a:p>
          <a:p>
            <a:pPr algn="ctr" eaLnBrk="0" hangingPunct="0"/>
            <a:r>
              <a:rPr lang="en-US" sz="2000" b="1" dirty="0" smtClean="0">
                <a:solidFill>
                  <a:srgbClr val="F89708"/>
                </a:solidFill>
                <a:latin typeface="Arial Narrow" pitchFamily="34" charset="0"/>
                <a:sym typeface="Symbol" pitchFamily="18" charset="2"/>
              </a:rPr>
              <a:t> </a:t>
            </a:r>
            <a:r>
              <a:rPr lang="en-US" sz="2000" b="1" dirty="0">
                <a:solidFill>
                  <a:srgbClr val="F89708"/>
                </a:solidFill>
                <a:latin typeface="Arial Narrow" pitchFamily="34" charset="0"/>
              </a:rPr>
              <a:t>adoption of risk behaviors </a:t>
            </a:r>
          </a:p>
        </p:txBody>
      </p:sp>
      <p:sp>
        <p:nvSpPr>
          <p:cNvPr id="16406" name="Line 22"/>
          <p:cNvSpPr>
            <a:spLocks noChangeShapeType="1"/>
          </p:cNvSpPr>
          <p:nvPr/>
        </p:nvSpPr>
        <p:spPr bwMode="auto">
          <a:xfrm flipH="1">
            <a:off x="1258888" y="4365104"/>
            <a:ext cx="744" cy="389459"/>
          </a:xfrm>
          <a:prstGeom prst="line">
            <a:avLst/>
          </a:prstGeom>
          <a:noFill/>
          <a:ln w="38100">
            <a:solidFill>
              <a:srgbClr val="F89708"/>
            </a:solidFill>
            <a:round/>
            <a:headEnd/>
            <a:tailEnd type="triangle" w="med" len="med"/>
          </a:ln>
        </p:spPr>
        <p:txBody>
          <a:bodyPr wrap="none" anchor="ctr"/>
          <a:lstStyle/>
          <a:p>
            <a:endParaRPr lang="fr-CH" b="1">
              <a:solidFill>
                <a:srgbClr val="F89708"/>
              </a:solidFill>
            </a:endParaRPr>
          </a:p>
        </p:txBody>
      </p:sp>
      <p:sp>
        <p:nvSpPr>
          <p:cNvPr id="16407" name="Line 23"/>
          <p:cNvSpPr>
            <a:spLocks noChangeShapeType="1"/>
          </p:cNvSpPr>
          <p:nvPr/>
        </p:nvSpPr>
        <p:spPr bwMode="auto">
          <a:xfrm flipV="1">
            <a:off x="3059113" y="3068638"/>
            <a:ext cx="288925" cy="431800"/>
          </a:xfrm>
          <a:prstGeom prst="line">
            <a:avLst/>
          </a:prstGeom>
          <a:noFill/>
          <a:ln w="25400">
            <a:solidFill>
              <a:schemeClr val="tx1"/>
            </a:solidFill>
            <a:round/>
            <a:headEnd type="triangle" w="med" len="med"/>
            <a:tailEnd type="triangle" w="med" len="med"/>
          </a:ln>
        </p:spPr>
        <p:txBody>
          <a:bodyPr lIns="90000" tIns="46800" rIns="90000" bIns="46800" anchor="ctr">
            <a:spAutoFit/>
          </a:bodyPr>
          <a:lstStyle/>
          <a:p>
            <a:endParaRPr lang="fr-CH">
              <a:solidFill>
                <a:srgbClr val="3333FF"/>
              </a:solidFill>
            </a:endParaRPr>
          </a:p>
        </p:txBody>
      </p:sp>
      <p:sp>
        <p:nvSpPr>
          <p:cNvPr id="16408" name="ZoneTexte 23"/>
          <p:cNvSpPr txBox="1">
            <a:spLocks noChangeArrowheads="1"/>
          </p:cNvSpPr>
          <p:nvPr/>
        </p:nvSpPr>
        <p:spPr bwMode="auto">
          <a:xfrm>
            <a:off x="4572000" y="3501008"/>
            <a:ext cx="2954338" cy="400050"/>
          </a:xfrm>
          <a:prstGeom prst="rect">
            <a:avLst/>
          </a:prstGeom>
          <a:noFill/>
          <a:ln w="9525">
            <a:noFill/>
            <a:miter lim="800000"/>
            <a:headEnd/>
            <a:tailEnd/>
          </a:ln>
        </p:spPr>
        <p:txBody>
          <a:bodyPr wrap="none">
            <a:spAutoFit/>
          </a:bodyPr>
          <a:lstStyle/>
          <a:p>
            <a:r>
              <a:rPr lang="en-US" sz="2000" b="1" dirty="0">
                <a:solidFill>
                  <a:srgbClr val="00B050"/>
                </a:solidFill>
              </a:rPr>
              <a:t>+ Heath care transition</a:t>
            </a:r>
          </a:p>
        </p:txBody>
      </p:sp>
      <p:sp>
        <p:nvSpPr>
          <p:cNvPr id="25" name="Line 23"/>
          <p:cNvSpPr>
            <a:spLocks noChangeShapeType="1"/>
          </p:cNvSpPr>
          <p:nvPr/>
        </p:nvSpPr>
        <p:spPr bwMode="auto">
          <a:xfrm flipV="1">
            <a:off x="5940153" y="3068960"/>
            <a:ext cx="144016" cy="359792"/>
          </a:xfrm>
          <a:prstGeom prst="line">
            <a:avLst/>
          </a:prstGeom>
          <a:noFill/>
          <a:ln w="25400">
            <a:solidFill>
              <a:srgbClr val="00B050"/>
            </a:solidFill>
            <a:round/>
            <a:headEnd type="triangle" w="med" len="med"/>
            <a:tailEnd type="triangle" w="med" len="med"/>
          </a:ln>
        </p:spPr>
        <p:txBody>
          <a:bodyPr wrap="square" lIns="90000" tIns="46800" rIns="90000" bIns="46800" anchor="ctr">
            <a:spAutoFit/>
          </a:bodyPr>
          <a:lstStyle/>
          <a:p>
            <a:endParaRPr lang="fr-CH">
              <a:solidFill>
                <a:srgbClr val="3333FF"/>
              </a:solidFill>
            </a:endParaRPr>
          </a:p>
        </p:txBody>
      </p:sp>
      <p:sp>
        <p:nvSpPr>
          <p:cNvPr id="26" name="Line 23"/>
          <p:cNvSpPr>
            <a:spLocks noChangeShapeType="1"/>
          </p:cNvSpPr>
          <p:nvPr/>
        </p:nvSpPr>
        <p:spPr bwMode="auto">
          <a:xfrm flipV="1">
            <a:off x="6732240" y="2924944"/>
            <a:ext cx="576064" cy="503808"/>
          </a:xfrm>
          <a:prstGeom prst="line">
            <a:avLst/>
          </a:prstGeom>
          <a:noFill/>
          <a:ln w="25400">
            <a:solidFill>
              <a:srgbClr val="00B050"/>
            </a:solidFill>
            <a:round/>
            <a:headEnd type="triangle" w="med" len="med"/>
            <a:tailEnd type="triangle" w="med" len="med"/>
          </a:ln>
        </p:spPr>
        <p:txBody>
          <a:bodyPr wrap="square" lIns="90000" tIns="46800" rIns="90000" bIns="46800" anchor="ctr">
            <a:spAutoFit/>
          </a:bodyPr>
          <a:lstStyle/>
          <a:p>
            <a:endParaRPr lang="fr-CH">
              <a:solidFill>
                <a:srgbClr val="3333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0" y="381000"/>
            <a:ext cx="8964488" cy="685800"/>
          </a:xfrm>
          <a:prstGeom prst="rect">
            <a:avLst/>
          </a:prstGeom>
          <a:noFill/>
          <a:ln w="9525">
            <a:noFill/>
            <a:miter lim="800000"/>
            <a:headEnd/>
            <a:tailEnd/>
          </a:ln>
          <a:effectLst/>
        </p:spPr>
        <p:txBody>
          <a:bodyPr anchor="ctr"/>
          <a:lstStyle/>
          <a:p>
            <a:pPr algn="ctr"/>
            <a:r>
              <a:rPr lang="en-US" sz="2300" b="1" dirty="0" smtClean="0">
                <a:solidFill>
                  <a:srgbClr val="000099"/>
                </a:solidFill>
                <a:latin typeface="Calibri" pitchFamily="34" charset="0"/>
              </a:rPr>
              <a:t>Heterogeneity of social and economic development among countries and over time underlie different models </a:t>
            </a:r>
            <a:r>
              <a:rPr lang="en-US" sz="2300" b="1" dirty="0">
                <a:solidFill>
                  <a:srgbClr val="000099"/>
                </a:solidFill>
                <a:latin typeface="Calibri" pitchFamily="34" charset="0"/>
              </a:rPr>
              <a:t>of </a:t>
            </a:r>
            <a:r>
              <a:rPr lang="en-US" sz="2300" b="1" dirty="0" smtClean="0">
                <a:solidFill>
                  <a:srgbClr val="000099"/>
                </a:solidFill>
                <a:latin typeface="Calibri" pitchFamily="34" charset="0"/>
              </a:rPr>
              <a:t>demographic </a:t>
            </a:r>
            <a:r>
              <a:rPr lang="en-US" sz="2300" b="1" dirty="0">
                <a:solidFill>
                  <a:srgbClr val="000099"/>
                </a:solidFill>
                <a:latin typeface="Calibri" pitchFamily="34" charset="0"/>
              </a:rPr>
              <a:t>transition</a:t>
            </a:r>
          </a:p>
        </p:txBody>
      </p:sp>
      <p:sp>
        <p:nvSpPr>
          <p:cNvPr id="407555" name="Rectangle 3"/>
          <p:cNvSpPr>
            <a:spLocks noChangeArrowheads="1"/>
          </p:cNvSpPr>
          <p:nvPr/>
        </p:nvSpPr>
        <p:spPr bwMode="auto">
          <a:xfrm>
            <a:off x="179512" y="1772816"/>
            <a:ext cx="8784976" cy="4680520"/>
          </a:xfrm>
          <a:prstGeom prst="rect">
            <a:avLst/>
          </a:prstGeom>
          <a:noFill/>
          <a:ln w="9525">
            <a:noFill/>
            <a:miter lim="800000"/>
            <a:headEnd/>
            <a:tailEnd/>
          </a:ln>
          <a:effectLst/>
        </p:spPr>
        <p:txBody>
          <a:bodyPr/>
          <a:lstStyle/>
          <a:p>
            <a:pPr marL="342900" indent="-342900">
              <a:spcBef>
                <a:spcPct val="35000"/>
              </a:spcBef>
              <a:buFont typeface="Arial" pitchFamily="34" charset="0"/>
              <a:buChar char="•"/>
            </a:pPr>
            <a:r>
              <a:rPr lang="en-US" sz="2200" b="1" dirty="0" smtClean="0">
                <a:latin typeface="Calibri" pitchFamily="34" charset="0"/>
              </a:rPr>
              <a:t>Classical </a:t>
            </a:r>
            <a:r>
              <a:rPr lang="en-US" sz="2200" b="1" dirty="0">
                <a:latin typeface="Calibri" pitchFamily="34" charset="0"/>
              </a:rPr>
              <a:t>(or Western) model</a:t>
            </a:r>
            <a:r>
              <a:rPr lang="en-US" sz="2200" dirty="0">
                <a:latin typeface="Calibri" pitchFamily="34" charset="0"/>
              </a:rPr>
              <a:t> </a:t>
            </a:r>
          </a:p>
          <a:p>
            <a:pPr marL="742950" lvl="1" indent="-285750">
              <a:spcBef>
                <a:spcPct val="10000"/>
              </a:spcBef>
              <a:buFontTx/>
              <a:buChar char="–"/>
            </a:pPr>
            <a:r>
              <a:rPr lang="en-US" sz="2200" dirty="0">
                <a:latin typeface="Calibri" pitchFamily="34" charset="0"/>
              </a:rPr>
              <a:t>mostly economical and social factors, started in 18th-19th century</a:t>
            </a:r>
          </a:p>
          <a:p>
            <a:pPr marL="342900" indent="-342900">
              <a:spcBef>
                <a:spcPct val="35000"/>
              </a:spcBef>
              <a:buFontTx/>
              <a:buChar char="•"/>
            </a:pPr>
            <a:r>
              <a:rPr lang="en-US" sz="2200" b="1" dirty="0">
                <a:latin typeface="Calibri" pitchFamily="34" charset="0"/>
              </a:rPr>
              <a:t>Accelerated model</a:t>
            </a:r>
            <a:r>
              <a:rPr lang="en-US" sz="2200" dirty="0">
                <a:latin typeface="Calibri" pitchFamily="34" charset="0"/>
              </a:rPr>
              <a:t> (Japan, Eastern Europe)</a:t>
            </a:r>
          </a:p>
          <a:p>
            <a:pPr marL="742950" lvl="1" indent="-285750">
              <a:spcBef>
                <a:spcPct val="10000"/>
              </a:spcBef>
              <a:buFontTx/>
              <a:buChar char="–"/>
            </a:pPr>
            <a:r>
              <a:rPr lang="en-US" sz="2200" dirty="0">
                <a:latin typeface="Calibri" pitchFamily="34" charset="0"/>
              </a:rPr>
              <a:t>started later but evolved quicker</a:t>
            </a:r>
          </a:p>
          <a:p>
            <a:pPr marL="342900" indent="-342900">
              <a:spcBef>
                <a:spcPct val="35000"/>
              </a:spcBef>
              <a:buFontTx/>
              <a:buChar char="•"/>
            </a:pPr>
            <a:r>
              <a:rPr lang="en-US" sz="2200" b="1" dirty="0">
                <a:latin typeface="Calibri" pitchFamily="34" charset="0"/>
              </a:rPr>
              <a:t>Delayed (or contemporary) model</a:t>
            </a:r>
            <a:r>
              <a:rPr lang="en-US" sz="2200" dirty="0">
                <a:latin typeface="Calibri" pitchFamily="34" charset="0"/>
              </a:rPr>
              <a:t> (most developing countries)</a:t>
            </a:r>
          </a:p>
          <a:p>
            <a:pPr marL="742950" lvl="1" indent="-285750">
              <a:spcBef>
                <a:spcPct val="10000"/>
              </a:spcBef>
              <a:buFontTx/>
              <a:buChar char="–"/>
            </a:pPr>
            <a:r>
              <a:rPr lang="en-US" sz="2200" dirty="0">
                <a:latin typeface="Calibri" pitchFamily="34" charset="0"/>
              </a:rPr>
              <a:t>rapid decrease in overall mortality (mainly </a:t>
            </a:r>
            <a:r>
              <a:rPr lang="en-US" sz="2200" dirty="0">
                <a:latin typeface="Calibri" pitchFamily="34" charset="0"/>
                <a:sym typeface="Symbol" pitchFamily="18" charset="2"/>
              </a:rPr>
              <a:t> </a:t>
            </a:r>
            <a:r>
              <a:rPr lang="en-US" sz="2200" dirty="0">
                <a:latin typeface="Calibri" pitchFamily="34" charset="0"/>
              </a:rPr>
              <a:t>child deaths) but less (delayed) decrease in birth rates, hence explosive population growth</a:t>
            </a:r>
          </a:p>
          <a:p>
            <a:pPr marL="742950" lvl="1" indent="-285750">
              <a:spcBef>
                <a:spcPct val="10000"/>
              </a:spcBef>
              <a:buFontTx/>
              <a:buChar char="–"/>
            </a:pPr>
            <a:r>
              <a:rPr lang="en-US" sz="2200" dirty="0">
                <a:latin typeface="Calibri" pitchFamily="34" charset="0"/>
              </a:rPr>
              <a:t>important role of public health and medical interventions (treatment, contraception, abortion)</a:t>
            </a:r>
          </a:p>
        </p:txBody>
      </p:sp>
      <p:sp>
        <p:nvSpPr>
          <p:cNvPr id="407556" name="Text Box 4"/>
          <p:cNvSpPr txBox="1">
            <a:spLocks noChangeArrowheads="1"/>
          </p:cNvSpPr>
          <p:nvPr/>
        </p:nvSpPr>
        <p:spPr bwMode="auto">
          <a:xfrm>
            <a:off x="539552" y="6309320"/>
            <a:ext cx="3198674" cy="279180"/>
          </a:xfrm>
          <a:prstGeom prst="rect">
            <a:avLst/>
          </a:prstGeom>
          <a:noFill/>
          <a:ln w="25400">
            <a:noFill/>
            <a:miter lim="800000"/>
            <a:headEnd/>
            <a:tailEnd/>
          </a:ln>
          <a:effectLst/>
        </p:spPr>
        <p:txBody>
          <a:bodyPr wrap="none" lIns="90000" tIns="46800" rIns="90000" bIns="46800">
            <a:spAutoFit/>
          </a:bodyPr>
          <a:lstStyle/>
          <a:p>
            <a:pPr eaLnBrk="0" hangingPunct="0"/>
            <a:r>
              <a:rPr lang="en-US" sz="1200" dirty="0" err="1">
                <a:latin typeface="Calibri" pitchFamily="34" charset="0"/>
              </a:rPr>
              <a:t>Omran</a:t>
            </a:r>
            <a:r>
              <a:rPr lang="en-US" sz="1200" dirty="0">
                <a:latin typeface="Calibri" pitchFamily="34" charset="0"/>
              </a:rPr>
              <a:t>, </a:t>
            </a:r>
            <a:r>
              <a:rPr lang="en-US" sz="1200" dirty="0" err="1">
                <a:latin typeface="Calibri" pitchFamily="34" charset="0"/>
              </a:rPr>
              <a:t>Millbank</a:t>
            </a:r>
            <a:r>
              <a:rPr lang="en-US" sz="1200" dirty="0">
                <a:latin typeface="Calibri" pitchFamily="34" charset="0"/>
              </a:rPr>
              <a:t> </a:t>
            </a:r>
            <a:r>
              <a:rPr lang="en-US" sz="1200" dirty="0" err="1">
                <a:latin typeface="Calibri" pitchFamily="34" charset="0"/>
              </a:rPr>
              <a:t>Mem</a:t>
            </a:r>
            <a:r>
              <a:rPr lang="en-US" sz="1200" dirty="0">
                <a:latin typeface="Calibri" pitchFamily="34" charset="0"/>
              </a:rPr>
              <a:t> Fund Quart, 1971;49,215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ChangeArrowheads="1"/>
          </p:cNvSpPr>
          <p:nvPr/>
        </p:nvSpPr>
        <p:spPr bwMode="auto">
          <a:xfrm>
            <a:off x="467544" y="332656"/>
            <a:ext cx="8229600" cy="609600"/>
          </a:xfrm>
          <a:prstGeom prst="rect">
            <a:avLst/>
          </a:prstGeom>
          <a:noFill/>
          <a:ln w="9525">
            <a:noFill/>
            <a:miter lim="800000"/>
            <a:headEnd/>
            <a:tailEnd/>
          </a:ln>
          <a:effectLst/>
        </p:spPr>
        <p:txBody>
          <a:bodyPr anchor="ctr"/>
          <a:lstStyle/>
          <a:p>
            <a:pPr algn="ctr"/>
            <a:r>
              <a:rPr lang="en-US" sz="2600" b="1" dirty="0">
                <a:solidFill>
                  <a:srgbClr val="000099"/>
                </a:solidFill>
                <a:latin typeface="Calibri" pitchFamily="34" charset="0"/>
              </a:rPr>
              <a:t>Models of demographic transition </a:t>
            </a:r>
          </a:p>
        </p:txBody>
      </p:sp>
      <p:graphicFrame>
        <p:nvGraphicFramePr>
          <p:cNvPr id="408579" name="Object 3"/>
          <p:cNvGraphicFramePr>
            <a:graphicFrameLocks noChangeAspect="1"/>
          </p:cNvGraphicFramePr>
          <p:nvPr/>
        </p:nvGraphicFramePr>
        <p:xfrm>
          <a:off x="457200" y="1600200"/>
          <a:ext cx="2916238" cy="3657600"/>
        </p:xfrm>
        <a:graphic>
          <a:graphicData uri="http://schemas.openxmlformats.org/presentationml/2006/ole">
            <p:oleObj spid="_x0000_s214018" name="Feuille de calcul" r:id="rId3" imgW="2543760" imgH="3197160" progId="Excel.Sheet.8">
              <p:embed/>
            </p:oleObj>
          </a:graphicData>
        </a:graphic>
      </p:graphicFrame>
      <p:graphicFrame>
        <p:nvGraphicFramePr>
          <p:cNvPr id="408580" name="Object 4"/>
          <p:cNvGraphicFramePr>
            <a:graphicFrameLocks noChangeAspect="1"/>
          </p:cNvGraphicFramePr>
          <p:nvPr/>
        </p:nvGraphicFramePr>
        <p:xfrm>
          <a:off x="3429000" y="1600200"/>
          <a:ext cx="2662238" cy="3657600"/>
        </p:xfrm>
        <a:graphic>
          <a:graphicData uri="http://schemas.openxmlformats.org/presentationml/2006/ole">
            <p:oleObj spid="_x0000_s214019" name="Feuille de calcul" r:id="rId4" imgW="2477520" imgH="3225960" progId="Excel.Sheet.8">
              <p:embed/>
            </p:oleObj>
          </a:graphicData>
        </a:graphic>
      </p:graphicFrame>
      <p:graphicFrame>
        <p:nvGraphicFramePr>
          <p:cNvPr id="408581" name="Object 5"/>
          <p:cNvGraphicFramePr>
            <a:graphicFrameLocks noChangeAspect="1"/>
          </p:cNvGraphicFramePr>
          <p:nvPr/>
        </p:nvGraphicFramePr>
        <p:xfrm>
          <a:off x="6172200" y="1600200"/>
          <a:ext cx="2755900" cy="3648075"/>
        </p:xfrm>
        <a:graphic>
          <a:graphicData uri="http://schemas.openxmlformats.org/presentationml/2006/ole">
            <p:oleObj spid="_x0000_s214020" name="Feuille de calcul" r:id="rId5" imgW="2477520" imgH="3225960" progId="Excel.Sheet.8">
              <p:embed/>
            </p:oleObj>
          </a:graphicData>
        </a:graphic>
      </p:graphicFrame>
      <p:sp>
        <p:nvSpPr>
          <p:cNvPr id="408582" name="Text Box 6"/>
          <p:cNvSpPr txBox="1">
            <a:spLocks noChangeArrowheads="1"/>
          </p:cNvSpPr>
          <p:nvPr/>
        </p:nvSpPr>
        <p:spPr bwMode="auto">
          <a:xfrm>
            <a:off x="1676400" y="1346200"/>
            <a:ext cx="881063" cy="304800"/>
          </a:xfrm>
          <a:prstGeom prst="rect">
            <a:avLst/>
          </a:prstGeom>
          <a:noFill/>
          <a:ln w="25400">
            <a:noFill/>
            <a:miter lim="800000"/>
            <a:headEnd/>
            <a:tailEnd/>
          </a:ln>
          <a:effectLst/>
        </p:spPr>
        <p:txBody>
          <a:bodyPr wrap="none" lIns="90000" tIns="46800" rIns="90000" bIns="46800">
            <a:spAutoFit/>
          </a:bodyPr>
          <a:lstStyle/>
          <a:p>
            <a:pPr eaLnBrk="0" hangingPunct="0"/>
            <a:r>
              <a:rPr lang="en-US" sz="1400" b="1"/>
              <a:t>Western</a:t>
            </a:r>
          </a:p>
        </p:txBody>
      </p:sp>
      <p:sp>
        <p:nvSpPr>
          <p:cNvPr id="408583" name="Text Box 7"/>
          <p:cNvSpPr txBox="1">
            <a:spLocks noChangeArrowheads="1"/>
          </p:cNvSpPr>
          <p:nvPr/>
        </p:nvSpPr>
        <p:spPr bwMode="auto">
          <a:xfrm>
            <a:off x="6553200" y="1371600"/>
            <a:ext cx="1816100" cy="304800"/>
          </a:xfrm>
          <a:prstGeom prst="rect">
            <a:avLst/>
          </a:prstGeom>
          <a:noFill/>
          <a:ln w="25400">
            <a:noFill/>
            <a:miter lim="800000"/>
            <a:headEnd/>
            <a:tailEnd/>
          </a:ln>
          <a:effectLst/>
        </p:spPr>
        <p:txBody>
          <a:bodyPr wrap="none" lIns="90000" tIns="46800" rIns="90000" bIns="46800">
            <a:spAutoFit/>
          </a:bodyPr>
          <a:lstStyle/>
          <a:p>
            <a:pPr eaLnBrk="0" hangingPunct="0"/>
            <a:r>
              <a:rPr lang="en-US" sz="1400" b="1" dirty="0"/>
              <a:t>Delayed </a:t>
            </a:r>
            <a:r>
              <a:rPr lang="en-US" sz="1400" dirty="0"/>
              <a:t>(Most LDC)</a:t>
            </a:r>
          </a:p>
        </p:txBody>
      </p:sp>
      <p:sp>
        <p:nvSpPr>
          <p:cNvPr id="408584" name="Text Box 8"/>
          <p:cNvSpPr txBox="1">
            <a:spLocks noChangeArrowheads="1"/>
          </p:cNvSpPr>
          <p:nvPr/>
        </p:nvSpPr>
        <p:spPr bwMode="auto">
          <a:xfrm>
            <a:off x="3657600" y="1371600"/>
            <a:ext cx="2279650" cy="304800"/>
          </a:xfrm>
          <a:prstGeom prst="rect">
            <a:avLst/>
          </a:prstGeom>
          <a:noFill/>
          <a:ln w="25400">
            <a:noFill/>
            <a:miter lim="800000"/>
            <a:headEnd/>
            <a:tailEnd/>
          </a:ln>
          <a:effectLst/>
        </p:spPr>
        <p:txBody>
          <a:bodyPr wrap="none" lIns="90000" tIns="46800" rIns="90000" bIns="46800">
            <a:spAutoFit/>
          </a:bodyPr>
          <a:lstStyle/>
          <a:p>
            <a:pPr eaLnBrk="0" hangingPunct="0"/>
            <a:r>
              <a:rPr lang="en-US" sz="1400" b="1"/>
              <a:t>Accelerated </a:t>
            </a:r>
            <a:r>
              <a:rPr lang="en-US" sz="1400"/>
              <a:t>(Japan, FSE)</a:t>
            </a:r>
            <a:endParaRPr lang="en-US" sz="1400" b="1"/>
          </a:p>
        </p:txBody>
      </p:sp>
      <p:sp>
        <p:nvSpPr>
          <p:cNvPr id="408585" name="Text Box 9"/>
          <p:cNvSpPr txBox="1">
            <a:spLocks noChangeArrowheads="1"/>
          </p:cNvSpPr>
          <p:nvPr/>
        </p:nvSpPr>
        <p:spPr bwMode="auto">
          <a:xfrm>
            <a:off x="838200" y="5486400"/>
            <a:ext cx="4741863" cy="488950"/>
          </a:xfrm>
          <a:prstGeom prst="rect">
            <a:avLst/>
          </a:prstGeom>
          <a:noFill/>
          <a:ln w="25400">
            <a:noFill/>
            <a:miter lim="800000"/>
            <a:headEnd/>
            <a:tailEnd/>
          </a:ln>
          <a:effectLst/>
        </p:spPr>
        <p:txBody>
          <a:bodyPr lIns="90000" tIns="46800" rIns="90000" bIns="46800">
            <a:spAutoFit/>
          </a:bodyPr>
          <a:lstStyle/>
          <a:p>
            <a:pPr eaLnBrk="0" hangingPunct="0"/>
            <a:r>
              <a:rPr lang="en-US" sz="1300"/>
              <a:t>Mortality and birth rates driven to various extents by socio-economic development, public  health &amp; medical interventions</a:t>
            </a:r>
          </a:p>
        </p:txBody>
      </p:sp>
      <p:sp>
        <p:nvSpPr>
          <p:cNvPr id="408586" name="Text Box 10"/>
          <p:cNvSpPr txBox="1">
            <a:spLocks noChangeArrowheads="1"/>
          </p:cNvSpPr>
          <p:nvPr/>
        </p:nvSpPr>
        <p:spPr bwMode="auto">
          <a:xfrm>
            <a:off x="838200" y="6324600"/>
            <a:ext cx="3409950" cy="274638"/>
          </a:xfrm>
          <a:prstGeom prst="rect">
            <a:avLst/>
          </a:prstGeom>
          <a:noFill/>
          <a:ln w="25400">
            <a:noFill/>
            <a:miter lim="800000"/>
            <a:headEnd/>
            <a:tailEnd/>
          </a:ln>
          <a:effectLst/>
        </p:spPr>
        <p:txBody>
          <a:bodyPr wrap="none" lIns="90000" tIns="46800" rIns="90000" bIns="46800">
            <a:spAutoFit/>
          </a:bodyPr>
          <a:lstStyle/>
          <a:p>
            <a:pPr eaLnBrk="0" hangingPunct="0"/>
            <a:r>
              <a:rPr lang="en-US" sz="1200"/>
              <a:t>Omran, Millbank Mem Fund Quart, 1971;49,215</a:t>
            </a:r>
          </a:p>
        </p:txBody>
      </p:sp>
      <p:sp>
        <p:nvSpPr>
          <p:cNvPr id="408587" name="Text Box 11"/>
          <p:cNvSpPr txBox="1">
            <a:spLocks noChangeArrowheads="1"/>
          </p:cNvSpPr>
          <p:nvPr/>
        </p:nvSpPr>
        <p:spPr bwMode="auto">
          <a:xfrm>
            <a:off x="3810000" y="3276600"/>
            <a:ext cx="1008063" cy="304800"/>
          </a:xfrm>
          <a:prstGeom prst="rect">
            <a:avLst/>
          </a:prstGeom>
          <a:noFill/>
          <a:ln w="25400">
            <a:noFill/>
            <a:miter lim="800000"/>
            <a:headEnd/>
            <a:tailEnd/>
          </a:ln>
          <a:effectLst/>
        </p:spPr>
        <p:txBody>
          <a:bodyPr wrap="none" lIns="90000" tIns="46800" rIns="90000" bIns="46800">
            <a:spAutoFit/>
          </a:bodyPr>
          <a:lstStyle/>
          <a:p>
            <a:pPr eaLnBrk="0" hangingPunct="0"/>
            <a:r>
              <a:rPr lang="en-US" sz="1400"/>
              <a:t>Death rate</a:t>
            </a:r>
          </a:p>
        </p:txBody>
      </p:sp>
      <p:sp>
        <p:nvSpPr>
          <p:cNvPr id="408588" name="Text Box 12"/>
          <p:cNvSpPr txBox="1">
            <a:spLocks noChangeArrowheads="1"/>
          </p:cNvSpPr>
          <p:nvPr/>
        </p:nvSpPr>
        <p:spPr bwMode="auto">
          <a:xfrm>
            <a:off x="3810000" y="2514600"/>
            <a:ext cx="900113" cy="304800"/>
          </a:xfrm>
          <a:prstGeom prst="rect">
            <a:avLst/>
          </a:prstGeom>
          <a:noFill/>
          <a:ln w="25400">
            <a:noFill/>
            <a:miter lim="800000"/>
            <a:headEnd/>
            <a:tailEnd/>
          </a:ln>
          <a:effectLst/>
        </p:spPr>
        <p:txBody>
          <a:bodyPr wrap="none" lIns="90000" tIns="46800" rIns="90000" bIns="46800">
            <a:spAutoFit/>
          </a:bodyPr>
          <a:lstStyle/>
          <a:p>
            <a:pPr eaLnBrk="0" hangingPunct="0"/>
            <a:r>
              <a:rPr lang="en-US" sz="1400"/>
              <a:t>Birth rate</a:t>
            </a:r>
          </a:p>
        </p:txBody>
      </p:sp>
      <p:sp>
        <p:nvSpPr>
          <p:cNvPr id="408589" name="Text Box 13"/>
          <p:cNvSpPr txBox="1">
            <a:spLocks noChangeArrowheads="1"/>
          </p:cNvSpPr>
          <p:nvPr/>
        </p:nvSpPr>
        <p:spPr bwMode="auto">
          <a:xfrm>
            <a:off x="4495800" y="1828800"/>
            <a:ext cx="1019175" cy="304800"/>
          </a:xfrm>
          <a:prstGeom prst="rect">
            <a:avLst/>
          </a:prstGeom>
          <a:noFill/>
          <a:ln w="25400">
            <a:noFill/>
            <a:miter lim="800000"/>
            <a:headEnd/>
            <a:tailEnd/>
          </a:ln>
          <a:effectLst/>
        </p:spPr>
        <p:txBody>
          <a:bodyPr wrap="none" lIns="90000" tIns="46800" rIns="90000" bIns="46800">
            <a:spAutoFit/>
          </a:bodyPr>
          <a:lstStyle/>
          <a:p>
            <a:pPr eaLnBrk="0" hangingPunct="0"/>
            <a:r>
              <a:rPr lang="en-US" sz="1400"/>
              <a:t>Population</a:t>
            </a:r>
          </a:p>
        </p:txBody>
      </p:sp>
      <p:sp>
        <p:nvSpPr>
          <p:cNvPr id="408590" name="Text Box 14"/>
          <p:cNvSpPr txBox="1">
            <a:spLocks noChangeArrowheads="1"/>
          </p:cNvSpPr>
          <p:nvPr/>
        </p:nvSpPr>
        <p:spPr bwMode="auto">
          <a:xfrm>
            <a:off x="1828800" y="4495800"/>
            <a:ext cx="400050" cy="274638"/>
          </a:xfrm>
          <a:prstGeom prst="rect">
            <a:avLst/>
          </a:prstGeom>
          <a:noFill/>
          <a:ln w="25400">
            <a:noFill/>
            <a:miter lim="800000"/>
            <a:headEnd/>
            <a:tailEnd/>
          </a:ln>
          <a:effectLst/>
        </p:spPr>
        <p:txBody>
          <a:bodyPr wrap="none" lIns="90000" tIns="46800" rIns="90000" bIns="46800">
            <a:spAutoFit/>
          </a:bodyPr>
          <a:lstStyle/>
          <a:p>
            <a:pPr eaLnBrk="0" hangingPunct="0"/>
            <a:r>
              <a:rPr lang="en-US" sz="1200" b="1"/>
              <a:t>UK</a:t>
            </a:r>
          </a:p>
        </p:txBody>
      </p:sp>
      <p:sp>
        <p:nvSpPr>
          <p:cNvPr id="408591" name="Text Box 15"/>
          <p:cNvSpPr txBox="1">
            <a:spLocks noChangeArrowheads="1"/>
          </p:cNvSpPr>
          <p:nvPr/>
        </p:nvSpPr>
        <p:spPr bwMode="auto">
          <a:xfrm>
            <a:off x="4419600" y="4495800"/>
            <a:ext cx="620713" cy="274638"/>
          </a:xfrm>
          <a:prstGeom prst="rect">
            <a:avLst/>
          </a:prstGeom>
          <a:noFill/>
          <a:ln w="25400">
            <a:noFill/>
            <a:miter lim="800000"/>
            <a:headEnd/>
            <a:tailEnd/>
          </a:ln>
          <a:effectLst/>
        </p:spPr>
        <p:txBody>
          <a:bodyPr wrap="none" lIns="90000" tIns="46800" rIns="90000" bIns="46800">
            <a:spAutoFit/>
          </a:bodyPr>
          <a:lstStyle/>
          <a:p>
            <a:pPr eaLnBrk="0" hangingPunct="0"/>
            <a:r>
              <a:rPr lang="en-US" sz="1200" b="1"/>
              <a:t>Japan</a:t>
            </a:r>
          </a:p>
        </p:txBody>
      </p:sp>
      <p:sp>
        <p:nvSpPr>
          <p:cNvPr id="408592" name="Text Box 16"/>
          <p:cNvSpPr txBox="1">
            <a:spLocks noChangeArrowheads="1"/>
          </p:cNvSpPr>
          <p:nvPr/>
        </p:nvSpPr>
        <p:spPr bwMode="auto">
          <a:xfrm>
            <a:off x="7010400" y="4495800"/>
            <a:ext cx="874713" cy="274638"/>
          </a:xfrm>
          <a:prstGeom prst="rect">
            <a:avLst/>
          </a:prstGeom>
          <a:noFill/>
          <a:ln w="25400">
            <a:noFill/>
            <a:miter lim="800000"/>
            <a:headEnd/>
            <a:tailEnd/>
          </a:ln>
          <a:effectLst/>
        </p:spPr>
        <p:txBody>
          <a:bodyPr wrap="none" lIns="90000" tIns="46800" rIns="90000" bIns="46800">
            <a:spAutoFit/>
          </a:bodyPr>
          <a:lstStyle/>
          <a:p>
            <a:pPr eaLnBrk="0" hangingPunct="0"/>
            <a:r>
              <a:rPr lang="en-US" sz="1200" b="1"/>
              <a:t>Sri-Lanka</a:t>
            </a:r>
          </a:p>
        </p:txBody>
      </p:sp>
      <p:sp>
        <p:nvSpPr>
          <p:cNvPr id="408593" name="Text Box 17"/>
          <p:cNvSpPr txBox="1">
            <a:spLocks noChangeArrowheads="1"/>
          </p:cNvSpPr>
          <p:nvPr/>
        </p:nvSpPr>
        <p:spPr bwMode="auto">
          <a:xfrm>
            <a:off x="6516688" y="5221288"/>
            <a:ext cx="1795726" cy="1430264"/>
          </a:xfrm>
          <a:prstGeom prst="rect">
            <a:avLst/>
          </a:prstGeom>
          <a:noFill/>
          <a:ln w="25400">
            <a:noFill/>
            <a:miter lim="800000"/>
            <a:headEnd/>
            <a:tailEnd/>
          </a:ln>
          <a:effectLst/>
        </p:spPr>
        <p:txBody>
          <a:bodyPr wrap="none" lIns="90000" tIns="46800" rIns="90000" bIns="46800">
            <a:spAutoFit/>
          </a:bodyPr>
          <a:lstStyle/>
          <a:p>
            <a:pPr eaLnBrk="0" hangingPunct="0">
              <a:spcBef>
                <a:spcPct val="30000"/>
              </a:spcBef>
              <a:buFontTx/>
              <a:buChar char="•"/>
            </a:pPr>
            <a:r>
              <a:rPr lang="en-US" sz="1400" b="1" dirty="0">
                <a:solidFill>
                  <a:srgbClr val="FF0000"/>
                </a:solidFill>
                <a:sym typeface="Symbol" pitchFamily="18" charset="2"/>
              </a:rPr>
              <a:t>   Mortality</a:t>
            </a:r>
          </a:p>
          <a:p>
            <a:pPr eaLnBrk="0" hangingPunct="0">
              <a:spcBef>
                <a:spcPct val="30000"/>
              </a:spcBef>
              <a:buFontTx/>
              <a:buChar char="•"/>
            </a:pPr>
            <a:r>
              <a:rPr lang="en-US" sz="1400" b="1" dirty="0">
                <a:solidFill>
                  <a:srgbClr val="FF0000"/>
                </a:solidFill>
                <a:sym typeface="Symbol" pitchFamily="18" charset="2"/>
              </a:rPr>
              <a:t>   Fertility</a:t>
            </a:r>
          </a:p>
          <a:p>
            <a:pPr eaLnBrk="0" hangingPunct="0">
              <a:spcBef>
                <a:spcPct val="30000"/>
              </a:spcBef>
              <a:buFontTx/>
              <a:buChar char="•"/>
            </a:pPr>
            <a:r>
              <a:rPr lang="en-US" sz="1400" b="1" dirty="0">
                <a:solidFill>
                  <a:srgbClr val="FF0000"/>
                </a:solidFill>
                <a:sym typeface="Symbol" pitchFamily="18" charset="2"/>
              </a:rPr>
              <a:t>  ( birth rate)</a:t>
            </a:r>
          </a:p>
          <a:p>
            <a:pPr eaLnBrk="0" hangingPunct="0">
              <a:spcBef>
                <a:spcPct val="30000"/>
              </a:spcBef>
              <a:buFontTx/>
              <a:buChar char="•"/>
            </a:pPr>
            <a:r>
              <a:rPr lang="en-US" sz="1400" b="1" dirty="0">
                <a:solidFill>
                  <a:srgbClr val="FF0000"/>
                </a:solidFill>
                <a:sym typeface="Symbol" pitchFamily="18" charset="2"/>
              </a:rPr>
              <a:t>   Population</a:t>
            </a:r>
          </a:p>
          <a:p>
            <a:pPr eaLnBrk="0" hangingPunct="0">
              <a:spcBef>
                <a:spcPct val="30000"/>
              </a:spcBef>
              <a:buFontTx/>
              <a:buChar char="•"/>
            </a:pPr>
            <a:r>
              <a:rPr lang="en-US" sz="1400" b="1" dirty="0">
                <a:solidFill>
                  <a:srgbClr val="FF0000"/>
                </a:solidFill>
                <a:sym typeface="Symbol" pitchFamily="18" charset="2"/>
              </a:rPr>
              <a:t>   Age population</a:t>
            </a:r>
            <a:endParaRPr lang="en-US" sz="1400" b="1" dirty="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014520" cy="914400"/>
          </a:xfrm>
          <a:prstGeom prst="rect">
            <a:avLst/>
          </a:prstGeom>
          <a:noFill/>
          <a:ln w="9525">
            <a:noFill/>
            <a:miter lim="800000"/>
            <a:headEnd/>
            <a:tailEnd/>
          </a:ln>
        </p:spPr>
        <p:txBody>
          <a:bodyPr anchor="ctr"/>
          <a:lstStyle/>
          <a:p>
            <a:pPr algn="ctr"/>
            <a:r>
              <a:rPr lang="en-US" sz="2500" b="1" dirty="0">
                <a:solidFill>
                  <a:schemeClr val="accent2"/>
                </a:solidFill>
                <a:latin typeface="Calibri" pitchFamily="34" charset="0"/>
              </a:rPr>
              <a:t>Globalization favors lifestyle </a:t>
            </a:r>
            <a:r>
              <a:rPr lang="en-US" sz="2500" b="1" dirty="0" smtClean="0">
                <a:solidFill>
                  <a:schemeClr val="accent2"/>
                </a:solidFill>
                <a:latin typeface="Calibri" pitchFamily="34" charset="0"/>
              </a:rPr>
              <a:t>transition (good &amp; bad changes)</a:t>
            </a:r>
            <a:endParaRPr lang="en-US" sz="2500" b="1" dirty="0">
              <a:solidFill>
                <a:schemeClr val="accent2"/>
              </a:solidFill>
              <a:latin typeface="Calibri" pitchFamily="34" charset="0"/>
            </a:endParaRPr>
          </a:p>
        </p:txBody>
      </p:sp>
      <p:sp>
        <p:nvSpPr>
          <p:cNvPr id="18435" name="Rectangle 3"/>
          <p:cNvSpPr>
            <a:spLocks noChangeArrowheads="1"/>
          </p:cNvSpPr>
          <p:nvPr/>
        </p:nvSpPr>
        <p:spPr bwMode="auto">
          <a:xfrm>
            <a:off x="179512" y="980728"/>
            <a:ext cx="8713788" cy="4752975"/>
          </a:xfrm>
          <a:prstGeom prst="rect">
            <a:avLst/>
          </a:prstGeom>
          <a:noFill/>
          <a:ln w="9525">
            <a:noFill/>
            <a:miter lim="800000"/>
            <a:headEnd/>
            <a:tailEnd/>
          </a:ln>
        </p:spPr>
        <p:txBody>
          <a:bodyPr/>
          <a:lstStyle/>
          <a:p>
            <a:pPr marL="342900" indent="-342900">
              <a:spcBef>
                <a:spcPct val="20000"/>
              </a:spcBef>
              <a:buFontTx/>
              <a:buChar char="•"/>
              <a:defRPr/>
            </a:pPr>
            <a:r>
              <a:rPr lang="en-US" sz="2200" b="1" dirty="0">
                <a:latin typeface="Arial Narrow" pitchFamily="34" charset="0"/>
              </a:rPr>
              <a:t>Trade liberalization (of world markets) and urbanization</a:t>
            </a:r>
            <a:endParaRPr lang="en-US" sz="2200" dirty="0">
              <a:latin typeface="Arial Narrow" pitchFamily="34" charset="0"/>
            </a:endParaRPr>
          </a:p>
          <a:p>
            <a:pPr marL="742950" lvl="1" indent="-285750">
              <a:spcBef>
                <a:spcPct val="20000"/>
              </a:spcBef>
              <a:buFontTx/>
              <a:buChar char="–"/>
              <a:defRPr/>
            </a:pPr>
            <a:r>
              <a:rPr lang="en-US" sz="2000" b="1" dirty="0">
                <a:solidFill>
                  <a:srgbClr val="FF0000"/>
                </a:solidFill>
                <a:latin typeface="Arial Narrow" pitchFamily="34" charset="0"/>
                <a:sym typeface="Symbol" pitchFamily="18" charset="2"/>
              </a:rPr>
              <a:t>Nutrition transition</a:t>
            </a:r>
            <a:r>
              <a:rPr lang="en-US" sz="2000" dirty="0">
                <a:latin typeface="Arial Narrow" pitchFamily="34" charset="0"/>
                <a:sym typeface="Symbol" pitchFamily="18" charset="2"/>
              </a:rPr>
              <a:t>:  fats</a:t>
            </a:r>
            <a:r>
              <a:rPr lang="en-US" sz="2000" dirty="0">
                <a:latin typeface="Arial Narrow" pitchFamily="34" charset="0"/>
              </a:rPr>
              <a:t>, </a:t>
            </a:r>
            <a:r>
              <a:rPr lang="en-US" sz="2000" dirty="0">
                <a:latin typeface="Arial Narrow" pitchFamily="34" charset="0"/>
                <a:sym typeface="Symbol" pitchFamily="18" charset="2"/>
              </a:rPr>
              <a:t></a:t>
            </a:r>
            <a:r>
              <a:rPr lang="en-US" sz="2000" dirty="0">
                <a:latin typeface="Arial Narrow" pitchFamily="34" charset="0"/>
              </a:rPr>
              <a:t> sugar (‘</a:t>
            </a:r>
            <a:r>
              <a:rPr lang="en-US" sz="2000" i="1" dirty="0">
                <a:latin typeface="Arial Narrow" pitchFamily="34" charset="0"/>
              </a:rPr>
              <a:t>coca-</a:t>
            </a:r>
            <a:r>
              <a:rPr lang="en-US" sz="2000" i="1" dirty="0" err="1">
                <a:latin typeface="Arial Narrow" pitchFamily="34" charset="0"/>
              </a:rPr>
              <a:t>colanisation</a:t>
            </a:r>
            <a:r>
              <a:rPr lang="en-US" sz="2000" dirty="0">
                <a:latin typeface="Arial Narrow" pitchFamily="34" charset="0"/>
              </a:rPr>
              <a:t>’), ↓ complex carbohydrates</a:t>
            </a:r>
          </a:p>
          <a:p>
            <a:pPr marL="742950" lvl="1" indent="-285750">
              <a:spcBef>
                <a:spcPct val="20000"/>
              </a:spcBef>
              <a:buFontTx/>
              <a:buChar char="–"/>
              <a:defRPr/>
            </a:pPr>
            <a:r>
              <a:rPr lang="en-US" sz="2000" dirty="0">
                <a:latin typeface="Arial Narrow" pitchFamily="34" charset="0"/>
                <a:sym typeface="Symbol" pitchFamily="18" charset="2"/>
              </a:rPr>
              <a:t>Supply larger than demand </a:t>
            </a:r>
            <a:r>
              <a:rPr lang="en-US" sz="2000" dirty="0" smtClean="0">
                <a:latin typeface="Arial Narrow" pitchFamily="34" charset="0"/>
                <a:sym typeface="Symbol" pitchFamily="18" charset="2"/>
              </a:rPr>
              <a:t>fuels </a:t>
            </a:r>
            <a:r>
              <a:rPr lang="en-US" sz="2000" dirty="0">
                <a:latin typeface="Arial Narrow" pitchFamily="34" charset="0"/>
                <a:sym typeface="Symbol" pitchFamily="18" charset="2"/>
              </a:rPr>
              <a:t>competition &amp; </a:t>
            </a:r>
            <a:r>
              <a:rPr lang="en-US" sz="2000" dirty="0" smtClean="0">
                <a:latin typeface="Arial Narrow" pitchFamily="34" charset="0"/>
                <a:sym typeface="Symbol" pitchFamily="18" charset="2"/>
              </a:rPr>
              <a:t>promotion (large portions, “all you can eat”, etc), reduces </a:t>
            </a:r>
            <a:r>
              <a:rPr lang="en-US" sz="2000" dirty="0">
                <a:latin typeface="Arial Narrow" pitchFamily="34" charset="0"/>
                <a:sym typeface="Symbol" pitchFamily="18" charset="2"/>
              </a:rPr>
              <a:t>cost of $/calorie (fats, sugars): favors consumption</a:t>
            </a:r>
          </a:p>
          <a:p>
            <a:pPr marL="742950" lvl="1" indent="-285750">
              <a:spcBef>
                <a:spcPct val="20000"/>
              </a:spcBef>
              <a:buFontTx/>
              <a:buChar char="–"/>
              <a:defRPr/>
            </a:pPr>
            <a:r>
              <a:rPr lang="en-US" sz="2000" dirty="0">
                <a:latin typeface="Arial Narrow" pitchFamily="34" charset="0"/>
                <a:sym typeface="Symbol" pitchFamily="18" charset="2"/>
              </a:rPr>
              <a:t> </a:t>
            </a:r>
            <a:r>
              <a:rPr lang="en-US" sz="2000" dirty="0" smtClean="0">
                <a:latin typeface="Arial Narrow" pitchFamily="34" charset="0"/>
                <a:sym typeface="Symbol" pitchFamily="18" charset="2"/>
              </a:rPr>
              <a:t>tobacco (marketing, low cost)</a:t>
            </a:r>
          </a:p>
          <a:p>
            <a:pPr marL="742950" lvl="1" indent="-285750">
              <a:spcBef>
                <a:spcPct val="20000"/>
              </a:spcBef>
              <a:buFontTx/>
              <a:buChar char="–"/>
              <a:defRPr/>
            </a:pPr>
            <a:r>
              <a:rPr lang="en-US" sz="2000" dirty="0" smtClean="0">
                <a:latin typeface="Arial Narrow" pitchFamily="34" charset="0"/>
                <a:sym typeface="Symbol" pitchFamily="18" charset="2"/>
              </a:rPr>
              <a:t>But also allows for more varied foods (last stage of health transition)</a:t>
            </a:r>
            <a:endParaRPr lang="en-US" sz="2000" dirty="0">
              <a:latin typeface="Arial Narrow" pitchFamily="34" charset="0"/>
              <a:sym typeface="Symbol" pitchFamily="18" charset="2"/>
            </a:endParaRPr>
          </a:p>
          <a:p>
            <a:pPr marL="342900" indent="-342900">
              <a:spcBef>
                <a:spcPct val="70000"/>
              </a:spcBef>
              <a:buFontTx/>
              <a:buChar char="•"/>
              <a:defRPr/>
            </a:pPr>
            <a:r>
              <a:rPr lang="en-US" sz="2200" b="1" dirty="0">
                <a:latin typeface="Arial Narrow" pitchFamily="34" charset="0"/>
                <a:sym typeface="Symbol" pitchFamily="18" charset="2"/>
              </a:rPr>
              <a:t>Information &amp; communication technologies</a:t>
            </a:r>
          </a:p>
          <a:p>
            <a:pPr marL="742950" lvl="1" indent="-285750">
              <a:spcBef>
                <a:spcPct val="20000"/>
              </a:spcBef>
              <a:buFontTx/>
              <a:buChar char="–"/>
              <a:defRPr/>
            </a:pPr>
            <a:r>
              <a:rPr lang="en-US" sz="2000" dirty="0">
                <a:latin typeface="Arial Narrow" pitchFamily="34" charset="0"/>
                <a:sym typeface="Symbol" pitchFamily="18" charset="2"/>
              </a:rPr>
              <a:t>Global advertising &amp; promotion of unhealthy </a:t>
            </a:r>
            <a:r>
              <a:rPr lang="en-US" sz="2000" dirty="0" smtClean="0">
                <a:latin typeface="Arial Narrow" pitchFamily="34" charset="0"/>
                <a:sym typeface="Symbol" pitchFamily="18" charset="2"/>
              </a:rPr>
              <a:t>lifestyles</a:t>
            </a:r>
          </a:p>
          <a:p>
            <a:pPr marL="742950" lvl="1" indent="-285750">
              <a:spcBef>
                <a:spcPct val="20000"/>
              </a:spcBef>
              <a:buFontTx/>
              <a:buChar char="–"/>
              <a:defRPr/>
            </a:pPr>
            <a:r>
              <a:rPr lang="en-US" sz="2000" dirty="0" smtClean="0">
                <a:latin typeface="Arial Narrow" pitchFamily="34" charset="0"/>
                <a:sym typeface="Symbol" pitchFamily="18" charset="2"/>
              </a:rPr>
              <a:t>But also allows promotion of potentially healthy behaviors and healthy products</a:t>
            </a:r>
            <a:endParaRPr lang="en-US" sz="2000" dirty="0">
              <a:latin typeface="Arial Narrow" pitchFamily="34" charset="0"/>
              <a:sym typeface="Symbol" pitchFamily="18" charset="2"/>
            </a:endParaRPr>
          </a:p>
          <a:p>
            <a:pPr marL="342900" indent="-342900">
              <a:spcBef>
                <a:spcPct val="70000"/>
              </a:spcBef>
              <a:buFontTx/>
              <a:buChar char="•"/>
              <a:defRPr/>
            </a:pPr>
            <a:r>
              <a:rPr lang="en-US" sz="2200" b="1" dirty="0">
                <a:latin typeface="Arial Narrow" pitchFamily="34" charset="0"/>
                <a:sym typeface="Symbol" pitchFamily="18" charset="2"/>
              </a:rPr>
              <a:t>Urbanization and accelerated migration of populations </a:t>
            </a:r>
          </a:p>
          <a:p>
            <a:pPr marL="742950" lvl="1" indent="-285750">
              <a:spcBef>
                <a:spcPct val="20000"/>
              </a:spcBef>
              <a:buFontTx/>
              <a:buChar char="–"/>
              <a:defRPr/>
            </a:pPr>
            <a:r>
              <a:rPr lang="en-US" sz="2000" dirty="0">
                <a:latin typeface="Arial Narrow" pitchFamily="34" charset="0"/>
                <a:sym typeface="Symbol" pitchFamily="18" charset="2"/>
              </a:rPr>
              <a:t>Acculturation facilitates adoption of </a:t>
            </a:r>
            <a:r>
              <a:rPr lang="en-US" sz="2000" dirty="0" smtClean="0">
                <a:latin typeface="Arial Narrow" pitchFamily="34" charset="0"/>
                <a:sym typeface="Symbol" pitchFamily="18" charset="2"/>
              </a:rPr>
              <a:t>both unhealthy &amp; healthy lifestyles</a:t>
            </a:r>
          </a:p>
          <a:p>
            <a:pPr marL="742950" lvl="1" indent="-285750">
              <a:spcBef>
                <a:spcPct val="20000"/>
              </a:spcBef>
              <a:buFontTx/>
              <a:buChar char="–"/>
              <a:defRPr/>
            </a:pPr>
            <a:r>
              <a:rPr lang="en-US" sz="2000" dirty="0" smtClean="0">
                <a:latin typeface="Arial Narrow" pitchFamily="34" charset="0"/>
                <a:sym typeface="Symbol" pitchFamily="18" charset="2"/>
              </a:rPr>
              <a:t>Increased incomes allow for potentially healthier diet and healthy PA activities </a:t>
            </a:r>
            <a:endParaRPr lang="en-US" sz="2000" dirty="0">
              <a:latin typeface="Arial Narrow" pitchFamily="34" charset="0"/>
              <a:sym typeface="Symbol" pitchFamily="18" charset="2"/>
            </a:endParaRPr>
          </a:p>
          <a:p>
            <a:pPr marL="342900" indent="-342900">
              <a:spcBef>
                <a:spcPct val="20000"/>
              </a:spcBef>
              <a:buFontTx/>
              <a:buChar char="•"/>
              <a:defRPr/>
            </a:pPr>
            <a:endParaRPr lang="en-US" sz="1800" dirty="0">
              <a:latin typeface="Arial Narrow" pitchFamily="34" charset="0"/>
            </a:endParaRPr>
          </a:p>
          <a:p>
            <a:pPr marL="342900" indent="-342900">
              <a:spcBef>
                <a:spcPct val="20000"/>
              </a:spcBef>
              <a:buFontTx/>
              <a:buChar char="•"/>
              <a:defRPr/>
            </a:pPr>
            <a:r>
              <a:rPr lang="en-US" sz="1800" b="1" dirty="0" smtClean="0">
                <a:solidFill>
                  <a:srgbClr val="FF0000"/>
                </a:solidFill>
                <a:latin typeface="+mj-lt"/>
              </a:rPr>
              <a:t>NCDs/CVD </a:t>
            </a:r>
            <a:r>
              <a:rPr lang="en-US" sz="1800" b="1" dirty="0">
                <a:solidFill>
                  <a:srgbClr val="FF0000"/>
                </a:solidFill>
                <a:latin typeface="+mj-lt"/>
              </a:rPr>
              <a:t>are transmitted diseases whose vectors are commercial &amp; advertising practices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ão 7"/>
          <p:cNvPicPr>
            <a:picLocks noChangeAspect="1" noChangeArrowheads="1"/>
          </p:cNvPicPr>
          <p:nvPr/>
        </p:nvPicPr>
        <p:blipFill>
          <a:blip r:embed="rId3" cstate="print"/>
          <a:srcRect t="8092"/>
          <a:stretch>
            <a:fillRect/>
          </a:stretch>
        </p:blipFill>
        <p:spPr bwMode="auto">
          <a:xfrm>
            <a:off x="5334000" y="1371600"/>
            <a:ext cx="3427413" cy="2362200"/>
          </a:xfrm>
          <a:prstGeom prst="rect">
            <a:avLst/>
          </a:prstGeom>
          <a:noFill/>
          <a:ln w="9525">
            <a:solidFill>
              <a:srgbClr val="000000"/>
            </a:solidFill>
            <a:miter lim="800000"/>
            <a:headEnd/>
            <a:tailEnd/>
          </a:ln>
        </p:spPr>
      </p:pic>
      <p:pic>
        <p:nvPicPr>
          <p:cNvPr id="20483" name="Picture 3" descr="bhar city-scene6_4x3"/>
          <p:cNvPicPr>
            <a:picLocks noChangeAspect="1" noChangeArrowheads="1"/>
          </p:cNvPicPr>
          <p:nvPr/>
        </p:nvPicPr>
        <p:blipFill>
          <a:blip r:embed="rId4" cstate="print"/>
          <a:srcRect b="6891"/>
          <a:stretch>
            <a:fillRect/>
          </a:stretch>
        </p:blipFill>
        <p:spPr bwMode="auto">
          <a:xfrm>
            <a:off x="395288" y="1341438"/>
            <a:ext cx="3656012" cy="2405062"/>
          </a:xfrm>
          <a:prstGeom prst="rect">
            <a:avLst/>
          </a:prstGeom>
          <a:noFill/>
          <a:ln w="9525">
            <a:solidFill>
              <a:srgbClr val="000000"/>
            </a:solidFill>
            <a:miter lim="800000"/>
            <a:headEnd/>
            <a:tailEnd/>
          </a:ln>
        </p:spPr>
      </p:pic>
      <p:pic>
        <p:nvPicPr>
          <p:cNvPr id="20484" name="Picture 4" descr="bhar city-scene10_4x3"/>
          <p:cNvPicPr>
            <a:picLocks noChangeAspect="1" noChangeArrowheads="1"/>
          </p:cNvPicPr>
          <p:nvPr/>
        </p:nvPicPr>
        <p:blipFill>
          <a:blip r:embed="rId5" cstate="print"/>
          <a:srcRect/>
          <a:stretch>
            <a:fillRect/>
          </a:stretch>
        </p:blipFill>
        <p:spPr bwMode="auto">
          <a:xfrm>
            <a:off x="395288" y="4005263"/>
            <a:ext cx="3671887" cy="2455862"/>
          </a:xfrm>
          <a:prstGeom prst="rect">
            <a:avLst/>
          </a:prstGeom>
          <a:noFill/>
          <a:ln w="9525">
            <a:solidFill>
              <a:srgbClr val="000000"/>
            </a:solidFill>
            <a:miter lim="800000"/>
            <a:headEnd/>
            <a:tailEnd/>
          </a:ln>
        </p:spPr>
      </p:pic>
      <p:sp>
        <p:nvSpPr>
          <p:cNvPr id="20485" name="AutoShape 5"/>
          <p:cNvSpPr>
            <a:spLocks noChangeArrowheads="1"/>
          </p:cNvSpPr>
          <p:nvPr/>
        </p:nvSpPr>
        <p:spPr bwMode="auto">
          <a:xfrm>
            <a:off x="323850" y="260350"/>
            <a:ext cx="8610600" cy="647700"/>
          </a:xfrm>
          <a:prstGeom prst="roundRect">
            <a:avLst>
              <a:gd name="adj" fmla="val 16667"/>
            </a:avLst>
          </a:prstGeom>
          <a:noFill/>
          <a:ln w="12700" cap="sq">
            <a:noFill/>
            <a:round/>
            <a:headEnd type="none" w="sm" len="sm"/>
            <a:tailEnd type="none" w="sm" len="sm"/>
          </a:ln>
        </p:spPr>
        <p:txBody>
          <a:bodyPr anchor="ctr"/>
          <a:lstStyle/>
          <a:p>
            <a:pPr algn="ctr" eaLnBrk="0" hangingPunct="0">
              <a:spcBef>
                <a:spcPct val="50000"/>
              </a:spcBef>
            </a:pPr>
            <a:r>
              <a:rPr lang="en-GB" sz="2600" b="1" dirty="0">
                <a:solidFill>
                  <a:schemeClr val="accent2"/>
                </a:solidFill>
                <a:latin typeface="Calibri" pitchFamily="34" charset="0"/>
              </a:rPr>
              <a:t>From traditional to modern food marketing ....</a:t>
            </a:r>
            <a:endParaRPr lang="en-US" sz="2600" b="1" dirty="0">
              <a:solidFill>
                <a:schemeClr val="accent2"/>
              </a:solidFill>
              <a:latin typeface="Calibri" pitchFamily="34" charset="0"/>
            </a:endParaRPr>
          </a:p>
        </p:txBody>
      </p:sp>
      <p:pic>
        <p:nvPicPr>
          <p:cNvPr id="20486" name="Picture 6" descr="MVC-052S"/>
          <p:cNvPicPr>
            <a:picLocks noChangeAspect="1" noChangeArrowheads="1"/>
          </p:cNvPicPr>
          <p:nvPr/>
        </p:nvPicPr>
        <p:blipFill>
          <a:blip r:embed="rId6" cstate="print"/>
          <a:srcRect/>
          <a:stretch>
            <a:fillRect/>
          </a:stretch>
        </p:blipFill>
        <p:spPr bwMode="auto">
          <a:xfrm>
            <a:off x="5334000" y="3983038"/>
            <a:ext cx="3427413" cy="2570162"/>
          </a:xfrm>
          <a:prstGeom prst="rect">
            <a:avLst/>
          </a:prstGeom>
          <a:noFill/>
          <a:ln w="9525">
            <a:solidFill>
              <a:srgbClr val="000000"/>
            </a:solidFill>
            <a:miter lim="800000"/>
            <a:headEnd/>
            <a:tailEnd/>
          </a:ln>
        </p:spPr>
      </p:pic>
      <p:sp>
        <p:nvSpPr>
          <p:cNvPr id="20487" name="AutoShape 7"/>
          <p:cNvSpPr>
            <a:spLocks noChangeArrowheads="1"/>
          </p:cNvSpPr>
          <p:nvPr/>
        </p:nvSpPr>
        <p:spPr bwMode="auto">
          <a:xfrm>
            <a:off x="4191000" y="3338513"/>
            <a:ext cx="1028700" cy="1081087"/>
          </a:xfrm>
          <a:prstGeom prst="rightArrow">
            <a:avLst>
              <a:gd name="adj1" fmla="val 50000"/>
              <a:gd name="adj2" fmla="val 25000"/>
            </a:avLst>
          </a:prstGeom>
          <a:solidFill>
            <a:schemeClr val="accent1"/>
          </a:solidFill>
          <a:ln w="12700" cap="sq">
            <a:solidFill>
              <a:schemeClr val="tx1"/>
            </a:solidFill>
            <a:miter lim="800000"/>
            <a:headEnd/>
            <a:tailEnd/>
          </a:ln>
        </p:spPr>
        <p:txBody>
          <a:bodyPr anchor="ctr">
            <a:spAutoFit/>
          </a:bodyPr>
          <a:lstStyle/>
          <a:p>
            <a:pPr algn="ctr"/>
            <a:endParaRPr lang="fr-FR" sz="3200" u="sng">
              <a:latin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3657600" y="3044825"/>
            <a:ext cx="1219200" cy="1081088"/>
          </a:xfrm>
          <a:prstGeom prst="rightArrow">
            <a:avLst>
              <a:gd name="adj1" fmla="val 50000"/>
              <a:gd name="adj2" fmla="val 28194"/>
            </a:avLst>
          </a:prstGeom>
          <a:solidFill>
            <a:schemeClr val="accent1"/>
          </a:solidFill>
          <a:ln w="12700" cap="sq">
            <a:solidFill>
              <a:schemeClr val="tx1"/>
            </a:solidFill>
            <a:miter lim="800000"/>
            <a:headEnd/>
            <a:tailEnd/>
          </a:ln>
        </p:spPr>
        <p:txBody>
          <a:bodyPr anchor="ctr">
            <a:spAutoFit/>
          </a:bodyPr>
          <a:lstStyle/>
          <a:p>
            <a:pPr algn="ctr"/>
            <a:endParaRPr lang="fr-FR" sz="3200" u="sng">
              <a:latin typeface="Times New Roman" pitchFamily="18" charset="0"/>
            </a:endParaRPr>
          </a:p>
        </p:txBody>
      </p:sp>
      <p:sp>
        <p:nvSpPr>
          <p:cNvPr id="21507" name="AutoShape 3"/>
          <p:cNvSpPr>
            <a:spLocks noChangeArrowheads="1"/>
          </p:cNvSpPr>
          <p:nvPr/>
        </p:nvSpPr>
        <p:spPr bwMode="auto">
          <a:xfrm>
            <a:off x="496888" y="260350"/>
            <a:ext cx="8178800" cy="635000"/>
          </a:xfrm>
          <a:prstGeom prst="roundRect">
            <a:avLst>
              <a:gd name="adj" fmla="val 16667"/>
            </a:avLst>
          </a:prstGeom>
          <a:noFill/>
          <a:ln w="12700" cap="sq">
            <a:noFill/>
            <a:round/>
            <a:headEnd type="none" w="sm" len="sm"/>
            <a:tailEnd type="none" w="sm" len="sm"/>
          </a:ln>
        </p:spPr>
        <p:txBody>
          <a:bodyPr anchor="ctr"/>
          <a:lstStyle/>
          <a:p>
            <a:pPr algn="ctr">
              <a:spcBef>
                <a:spcPct val="50000"/>
              </a:spcBef>
            </a:pPr>
            <a:r>
              <a:rPr lang="en-GB" sz="2600" b="1" dirty="0">
                <a:solidFill>
                  <a:schemeClr val="accent2"/>
                </a:solidFill>
                <a:latin typeface="Calibri" pitchFamily="34" charset="0"/>
              </a:rPr>
              <a:t>From ancient to modern work ….</a:t>
            </a:r>
            <a:endParaRPr lang="en-US" sz="2600" b="1" dirty="0">
              <a:solidFill>
                <a:schemeClr val="accent2"/>
              </a:solidFill>
              <a:latin typeface="Calibri" pitchFamily="34" charset="0"/>
            </a:endParaRPr>
          </a:p>
        </p:txBody>
      </p:sp>
      <p:pic>
        <p:nvPicPr>
          <p:cNvPr id="21508" name="Picture 4"/>
          <p:cNvPicPr>
            <a:picLocks noChangeAspect="1" noChangeArrowheads="1"/>
          </p:cNvPicPr>
          <p:nvPr/>
        </p:nvPicPr>
        <p:blipFill>
          <a:blip r:embed="rId3" cstate="print"/>
          <a:srcRect l="4274" r="1425"/>
          <a:stretch>
            <a:fillRect/>
          </a:stretch>
        </p:blipFill>
        <p:spPr bwMode="auto">
          <a:xfrm>
            <a:off x="4953000" y="2282825"/>
            <a:ext cx="3810000" cy="2603500"/>
          </a:xfrm>
          <a:prstGeom prst="rect">
            <a:avLst/>
          </a:prstGeom>
          <a:noFill/>
          <a:ln w="9525">
            <a:solidFill>
              <a:srgbClr val="000000"/>
            </a:solidFill>
            <a:miter lim="800000"/>
            <a:headEnd/>
            <a:tailEnd/>
          </a:ln>
        </p:spPr>
      </p:pic>
      <p:pic>
        <p:nvPicPr>
          <p:cNvPr id="21509" name="Picture 5" descr="women_afr"/>
          <p:cNvPicPr>
            <a:picLocks noChangeAspect="1" noChangeArrowheads="1"/>
          </p:cNvPicPr>
          <p:nvPr/>
        </p:nvPicPr>
        <p:blipFill>
          <a:blip r:embed="rId4" cstate="print"/>
          <a:srcRect/>
          <a:stretch>
            <a:fillRect/>
          </a:stretch>
        </p:blipFill>
        <p:spPr bwMode="auto">
          <a:xfrm>
            <a:off x="455613" y="1752600"/>
            <a:ext cx="3125787" cy="3665538"/>
          </a:xfrm>
          <a:prstGeom prst="rect">
            <a:avLst/>
          </a:prstGeom>
          <a:noFill/>
          <a:ln w="12700">
            <a:solidFill>
              <a:srgbClr val="000000"/>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4643438" y="2565400"/>
            <a:ext cx="919162" cy="1081088"/>
          </a:xfrm>
          <a:prstGeom prst="rightArrow">
            <a:avLst>
              <a:gd name="adj1" fmla="val 50000"/>
              <a:gd name="adj2" fmla="val 25000"/>
            </a:avLst>
          </a:prstGeom>
          <a:solidFill>
            <a:schemeClr val="accent1"/>
          </a:solidFill>
          <a:ln w="12700" cap="sq">
            <a:solidFill>
              <a:schemeClr val="tx1"/>
            </a:solidFill>
            <a:miter lim="800000"/>
            <a:headEnd/>
            <a:tailEnd/>
          </a:ln>
        </p:spPr>
        <p:txBody>
          <a:bodyPr anchor="ctr">
            <a:spAutoFit/>
          </a:bodyPr>
          <a:lstStyle/>
          <a:p>
            <a:pPr algn="ctr"/>
            <a:endParaRPr lang="fr-FR" sz="3200" u="sng">
              <a:latin typeface="Times New Roman" pitchFamily="18" charset="0"/>
            </a:endParaRPr>
          </a:p>
        </p:txBody>
      </p:sp>
      <p:pic>
        <p:nvPicPr>
          <p:cNvPr id="22531" name="Picture 3" descr="agratractor1_3x4"/>
          <p:cNvPicPr>
            <a:picLocks noChangeAspect="1" noChangeArrowheads="1"/>
          </p:cNvPicPr>
          <p:nvPr/>
        </p:nvPicPr>
        <p:blipFill>
          <a:blip r:embed="rId3" cstate="print"/>
          <a:srcRect l="7643"/>
          <a:stretch>
            <a:fillRect/>
          </a:stretch>
        </p:blipFill>
        <p:spPr bwMode="auto">
          <a:xfrm>
            <a:off x="5867400" y="1295400"/>
            <a:ext cx="2743200" cy="3959225"/>
          </a:xfrm>
          <a:prstGeom prst="rect">
            <a:avLst/>
          </a:prstGeom>
          <a:noFill/>
          <a:ln w="12700">
            <a:solidFill>
              <a:srgbClr val="000000"/>
            </a:solidFill>
            <a:miter lim="800000"/>
            <a:headEnd/>
            <a:tailEnd/>
          </a:ln>
        </p:spPr>
      </p:pic>
      <p:pic>
        <p:nvPicPr>
          <p:cNvPr id="22532" name="Picture 4" descr="Agra-camel1_3x4"/>
          <p:cNvPicPr>
            <a:picLocks noChangeAspect="1" noChangeArrowheads="1"/>
          </p:cNvPicPr>
          <p:nvPr/>
        </p:nvPicPr>
        <p:blipFill>
          <a:blip r:embed="rId4" cstate="print"/>
          <a:srcRect t="14583"/>
          <a:stretch>
            <a:fillRect/>
          </a:stretch>
        </p:blipFill>
        <p:spPr bwMode="auto">
          <a:xfrm>
            <a:off x="228600" y="914400"/>
            <a:ext cx="2408238" cy="2743200"/>
          </a:xfrm>
          <a:prstGeom prst="rect">
            <a:avLst/>
          </a:prstGeom>
          <a:noFill/>
          <a:ln w="9525">
            <a:solidFill>
              <a:schemeClr val="tx1"/>
            </a:solidFill>
            <a:miter lim="800000"/>
            <a:headEnd/>
            <a:tailEnd/>
          </a:ln>
        </p:spPr>
      </p:pic>
      <p:sp>
        <p:nvSpPr>
          <p:cNvPr id="22533" name="AutoShape 5"/>
          <p:cNvSpPr>
            <a:spLocks noChangeArrowheads="1"/>
          </p:cNvSpPr>
          <p:nvPr/>
        </p:nvSpPr>
        <p:spPr bwMode="auto">
          <a:xfrm>
            <a:off x="467544" y="0"/>
            <a:ext cx="8178800" cy="720725"/>
          </a:xfrm>
          <a:prstGeom prst="roundRect">
            <a:avLst>
              <a:gd name="adj" fmla="val 16667"/>
            </a:avLst>
          </a:prstGeom>
          <a:noFill/>
          <a:ln w="12700" cap="sq">
            <a:noFill/>
            <a:round/>
            <a:headEnd type="none" w="sm" len="sm"/>
            <a:tailEnd type="none" w="sm" len="sm"/>
          </a:ln>
        </p:spPr>
        <p:txBody>
          <a:bodyPr anchor="ctr"/>
          <a:lstStyle/>
          <a:p>
            <a:pPr algn="ctr" eaLnBrk="0" hangingPunct="0">
              <a:spcBef>
                <a:spcPct val="50000"/>
              </a:spcBef>
            </a:pPr>
            <a:r>
              <a:rPr lang="en-GB" sz="2600" b="1" dirty="0">
                <a:solidFill>
                  <a:schemeClr val="accent2"/>
                </a:solidFill>
                <a:latin typeface="Calibri" pitchFamily="34" charset="0"/>
              </a:rPr>
              <a:t>From traditional to modern transportation ....</a:t>
            </a:r>
            <a:endParaRPr lang="en-US" sz="2600" b="1" dirty="0">
              <a:solidFill>
                <a:schemeClr val="accent2"/>
              </a:solidFill>
              <a:latin typeface="Calibri" pitchFamily="34" charset="0"/>
            </a:endParaRPr>
          </a:p>
        </p:txBody>
      </p:sp>
      <p:pic>
        <p:nvPicPr>
          <p:cNvPr id="22534" name="Picture 6" descr="agra bullcart4_3x4"/>
          <p:cNvPicPr>
            <a:picLocks noChangeAspect="1" noChangeArrowheads="1"/>
          </p:cNvPicPr>
          <p:nvPr/>
        </p:nvPicPr>
        <p:blipFill>
          <a:blip r:embed="rId5" cstate="print"/>
          <a:srcRect t="7585" r="20844"/>
          <a:stretch>
            <a:fillRect/>
          </a:stretch>
        </p:blipFill>
        <p:spPr bwMode="auto">
          <a:xfrm>
            <a:off x="2362200" y="1981200"/>
            <a:ext cx="2025650" cy="3152775"/>
          </a:xfrm>
          <a:prstGeom prst="rect">
            <a:avLst/>
          </a:prstGeom>
          <a:noFill/>
          <a:ln w="12700">
            <a:solidFill>
              <a:schemeClr val="tx1"/>
            </a:solidFill>
            <a:miter lim="800000"/>
            <a:headEnd/>
            <a:tailEnd/>
          </a:ln>
        </p:spPr>
      </p:pic>
      <p:pic>
        <p:nvPicPr>
          <p:cNvPr id="22535" name="Picture 7" descr="hunters"/>
          <p:cNvPicPr>
            <a:picLocks noChangeAspect="1" noChangeArrowheads="1"/>
          </p:cNvPicPr>
          <p:nvPr/>
        </p:nvPicPr>
        <p:blipFill>
          <a:blip r:embed="rId6" cstate="print"/>
          <a:srcRect l="17712"/>
          <a:stretch>
            <a:fillRect/>
          </a:stretch>
        </p:blipFill>
        <p:spPr bwMode="auto">
          <a:xfrm>
            <a:off x="381000" y="3429000"/>
            <a:ext cx="2124075" cy="3043238"/>
          </a:xfrm>
          <a:prstGeom prst="rect">
            <a:avLst/>
          </a:prstGeom>
          <a:solidFill>
            <a:srgbClr val="CC3300"/>
          </a:solidFill>
          <a:ln w="12700">
            <a:solidFill>
              <a:schemeClr val="tx1"/>
            </a:solidFill>
            <a:miter lim="800000"/>
            <a:headEnd/>
            <a:tailEnd/>
          </a:ln>
        </p:spPr>
      </p:pic>
      <p:pic>
        <p:nvPicPr>
          <p:cNvPr id="22536" name="Picture 8"/>
          <p:cNvPicPr>
            <a:picLocks noChangeAspect="1" noChangeArrowheads="1"/>
          </p:cNvPicPr>
          <p:nvPr/>
        </p:nvPicPr>
        <p:blipFill>
          <a:blip r:embed="rId7" cstate="print"/>
          <a:srcRect l="6122"/>
          <a:stretch>
            <a:fillRect/>
          </a:stretch>
        </p:blipFill>
        <p:spPr bwMode="auto">
          <a:xfrm>
            <a:off x="5486400" y="3960813"/>
            <a:ext cx="3505200" cy="25273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82" name="Picture 2"/>
          <p:cNvPicPr>
            <a:picLocks noChangeAspect="1" noChangeArrowheads="1"/>
          </p:cNvPicPr>
          <p:nvPr/>
        </p:nvPicPr>
        <p:blipFill>
          <a:blip r:embed="rId2" cstate="print"/>
          <a:srcRect/>
          <a:stretch>
            <a:fillRect/>
          </a:stretch>
        </p:blipFill>
        <p:spPr bwMode="auto">
          <a:xfrm>
            <a:off x="269875" y="908050"/>
            <a:ext cx="8621713" cy="5267325"/>
          </a:xfrm>
          <a:prstGeom prst="rect">
            <a:avLst/>
          </a:prstGeom>
          <a:noFill/>
          <a:ln w="19050">
            <a:noFill/>
            <a:miter lim="800000"/>
            <a:headEnd/>
            <a:tailEnd/>
          </a:ln>
        </p:spPr>
      </p:pic>
      <p:sp>
        <p:nvSpPr>
          <p:cNvPr id="634883" name="Text Box 3"/>
          <p:cNvSpPr txBox="1">
            <a:spLocks noChangeArrowheads="1"/>
          </p:cNvSpPr>
          <p:nvPr/>
        </p:nvSpPr>
        <p:spPr bwMode="auto">
          <a:xfrm>
            <a:off x="284163" y="6359525"/>
            <a:ext cx="7942262" cy="274638"/>
          </a:xfrm>
          <a:prstGeom prst="rect">
            <a:avLst/>
          </a:prstGeom>
          <a:noFill/>
          <a:ln w="9525">
            <a:noFill/>
            <a:miter lim="800000"/>
            <a:headEnd/>
            <a:tailEnd/>
          </a:ln>
        </p:spPr>
        <p:txBody>
          <a:bodyPr>
            <a:spAutoFit/>
          </a:bodyPr>
          <a:lstStyle/>
          <a:p>
            <a:pPr marL="565150" indent="-565150" eaLnBrk="0" hangingPunct="0">
              <a:spcBef>
                <a:spcPct val="50000"/>
              </a:spcBef>
            </a:pPr>
            <a:r>
              <a:rPr lang="en-GB" sz="1200">
                <a:solidFill>
                  <a:schemeClr val="bg1"/>
                </a:solidFill>
              </a:rPr>
              <a:t>Source: Die </a:t>
            </a:r>
            <a:r>
              <a:rPr lang="de-DE" sz="1200">
                <a:solidFill>
                  <a:schemeClr val="bg1"/>
                </a:solidFill>
              </a:rPr>
              <a:t>Zeit</a:t>
            </a:r>
            <a:r>
              <a:rPr lang="en-GB" sz="1200">
                <a:solidFill>
                  <a:schemeClr val="bg1"/>
                </a:solidFill>
              </a:rPr>
              <a:t>. Nr. 15, 1. April 2004, S. 44</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755576" y="4365104"/>
            <a:ext cx="2915816" cy="1535700"/>
          </a:xfrm>
          <a:prstGeom prst="rect">
            <a:avLst/>
          </a:prstGeom>
          <a:noFill/>
          <a:ln w="9525">
            <a:noFill/>
            <a:miter lim="800000"/>
            <a:headEnd/>
            <a:tailEnd/>
          </a:ln>
        </p:spPr>
      </p:pic>
      <p:sp>
        <p:nvSpPr>
          <p:cNvPr id="44052" name="Text Box 20"/>
          <p:cNvSpPr txBox="1">
            <a:spLocks noChangeArrowheads="1"/>
          </p:cNvSpPr>
          <p:nvPr/>
        </p:nvSpPr>
        <p:spPr bwMode="auto">
          <a:xfrm>
            <a:off x="290458" y="6525346"/>
            <a:ext cx="4995085" cy="276999"/>
          </a:xfrm>
          <a:prstGeom prst="rect">
            <a:avLst/>
          </a:prstGeom>
          <a:noFill/>
          <a:ln w="9525">
            <a:noFill/>
            <a:miter lim="800000"/>
            <a:headEnd/>
            <a:tailEnd/>
          </a:ln>
        </p:spPr>
        <p:txBody>
          <a:bodyPr wrap="none">
            <a:spAutoFit/>
          </a:bodyPr>
          <a:lstStyle/>
          <a:p>
            <a:pPr algn="l"/>
            <a:r>
              <a:rPr lang="en-US" sz="1200" b="0" dirty="0"/>
              <a:t>http://</a:t>
            </a:r>
            <a:r>
              <a:rPr lang="en-US" sz="1200" b="0" dirty="0" smtClean="0"/>
              <a:t>www.weforum.org/pdf/globalrisk/globalrisks09/global_risks_2010.pdf</a:t>
            </a:r>
            <a:endParaRPr lang="en-US" sz="1200" b="0" dirty="0"/>
          </a:p>
        </p:txBody>
      </p:sp>
      <p:sp>
        <p:nvSpPr>
          <p:cNvPr id="44053" name="Rectangle 71"/>
          <p:cNvSpPr>
            <a:spLocks noChangeArrowheads="1"/>
          </p:cNvSpPr>
          <p:nvPr/>
        </p:nvSpPr>
        <p:spPr bwMode="auto">
          <a:xfrm>
            <a:off x="251520" y="6309320"/>
            <a:ext cx="5184576" cy="327819"/>
          </a:xfrm>
          <a:prstGeom prst="rect">
            <a:avLst/>
          </a:prstGeom>
          <a:noFill/>
          <a:ln w="9525">
            <a:noFill/>
            <a:miter lim="800000"/>
            <a:headEnd/>
            <a:tailEnd/>
          </a:ln>
        </p:spPr>
        <p:txBody>
          <a:bodyPr anchor="ctr"/>
          <a:lstStyle/>
          <a:p>
            <a:pPr algn="l"/>
            <a:r>
              <a:rPr lang="en-GB" sz="1200" dirty="0"/>
              <a:t>World Economic Forum</a:t>
            </a:r>
            <a:r>
              <a:rPr lang="en-GB" sz="1200" dirty="0" smtClean="0"/>
              <a:t>: Global </a:t>
            </a:r>
            <a:r>
              <a:rPr lang="en-GB" sz="1200" dirty="0"/>
              <a:t>Risk Assessment </a:t>
            </a:r>
            <a:r>
              <a:rPr lang="en-GB" sz="1200" dirty="0" smtClean="0"/>
              <a:t>2010</a:t>
            </a:r>
            <a:endParaRPr lang="en-US" sz="1200" dirty="0"/>
          </a:p>
        </p:txBody>
      </p:sp>
      <p:sp>
        <p:nvSpPr>
          <p:cNvPr id="44054" name="Rectangle 22"/>
          <p:cNvSpPr>
            <a:spLocks noChangeArrowheads="1"/>
          </p:cNvSpPr>
          <p:nvPr/>
        </p:nvSpPr>
        <p:spPr bwMode="auto">
          <a:xfrm>
            <a:off x="251520" y="0"/>
            <a:ext cx="8892480" cy="953344"/>
          </a:xfrm>
          <a:prstGeom prst="rect">
            <a:avLst/>
          </a:prstGeom>
          <a:noFill/>
          <a:ln w="9525">
            <a:noFill/>
            <a:miter lim="800000"/>
            <a:headEnd/>
            <a:tailEnd/>
          </a:ln>
        </p:spPr>
        <p:txBody>
          <a:bodyPr/>
          <a:lstStyle/>
          <a:p>
            <a:pPr algn="ctr"/>
            <a:r>
              <a:rPr lang="en-US" sz="2600" b="1" dirty="0" smtClean="0">
                <a:solidFill>
                  <a:srgbClr val="000099"/>
                </a:solidFill>
                <a:latin typeface="Calibri" pitchFamily="34" charset="0"/>
              </a:rPr>
              <a:t>Impact of global societal problems according to economic loss and likelihood: high macro-economic </a:t>
            </a:r>
            <a:r>
              <a:rPr lang="en-US" sz="2600" b="1" dirty="0">
                <a:solidFill>
                  <a:srgbClr val="000099"/>
                </a:solidFill>
                <a:latin typeface="Calibri" pitchFamily="34" charset="0"/>
              </a:rPr>
              <a:t>impact </a:t>
            </a:r>
            <a:r>
              <a:rPr lang="en-US" sz="2600" b="1" dirty="0" smtClean="0">
                <a:solidFill>
                  <a:srgbClr val="000099"/>
                </a:solidFill>
                <a:latin typeface="Calibri" pitchFamily="34" charset="0"/>
              </a:rPr>
              <a:t>of NCDs</a:t>
            </a:r>
          </a:p>
          <a:p>
            <a:endParaRPr lang="en-US" sz="2600" b="1" dirty="0">
              <a:solidFill>
                <a:srgbClr val="000099"/>
              </a:solidFill>
              <a:latin typeface="Calibri" pitchFamily="34" charset="0"/>
            </a:endParaRPr>
          </a:p>
        </p:txBody>
      </p:sp>
      <p:pic>
        <p:nvPicPr>
          <p:cNvPr id="94209" name="Picture 1"/>
          <p:cNvPicPr>
            <a:picLocks noChangeAspect="1" noChangeArrowheads="1"/>
          </p:cNvPicPr>
          <p:nvPr/>
        </p:nvPicPr>
        <p:blipFill>
          <a:blip r:embed="rId4" cstate="print"/>
          <a:srcRect/>
          <a:stretch>
            <a:fillRect/>
          </a:stretch>
        </p:blipFill>
        <p:spPr bwMode="auto">
          <a:xfrm>
            <a:off x="572953" y="908720"/>
            <a:ext cx="5223183" cy="4968552"/>
          </a:xfrm>
          <a:prstGeom prst="rect">
            <a:avLst/>
          </a:prstGeom>
          <a:noFill/>
          <a:ln w="9525">
            <a:noFill/>
            <a:miter lim="800000"/>
            <a:headEnd/>
            <a:tailEnd/>
          </a:ln>
        </p:spPr>
      </p:pic>
      <p:sp>
        <p:nvSpPr>
          <p:cNvPr id="44042" name="Text Box 10"/>
          <p:cNvSpPr txBox="1">
            <a:spLocks noChangeArrowheads="1"/>
          </p:cNvSpPr>
          <p:nvPr/>
        </p:nvSpPr>
        <p:spPr bwMode="auto">
          <a:xfrm>
            <a:off x="4427984" y="2060848"/>
            <a:ext cx="1024639" cy="461665"/>
          </a:xfrm>
          <a:prstGeom prst="rect">
            <a:avLst/>
          </a:prstGeom>
          <a:noFill/>
          <a:ln w="9525">
            <a:noFill/>
            <a:miter lim="800000"/>
            <a:headEnd/>
            <a:tailEnd/>
          </a:ln>
        </p:spPr>
        <p:txBody>
          <a:bodyPr wrap="none">
            <a:spAutoFit/>
          </a:bodyPr>
          <a:lstStyle/>
          <a:p>
            <a:pPr algn="l"/>
            <a:r>
              <a:rPr lang="en-GB" b="1" dirty="0">
                <a:solidFill>
                  <a:srgbClr val="FF0000"/>
                </a:solidFill>
              </a:rPr>
              <a:t>NCDs</a:t>
            </a:r>
            <a:endParaRPr lang="en-US" b="1" dirty="0">
              <a:solidFill>
                <a:srgbClr val="FF0000"/>
              </a:solidFill>
            </a:endParaRPr>
          </a:p>
        </p:txBody>
      </p:sp>
      <p:sp>
        <p:nvSpPr>
          <p:cNvPr id="25" name="ZoneTexte 24"/>
          <p:cNvSpPr txBox="1"/>
          <p:nvPr/>
        </p:nvSpPr>
        <p:spPr>
          <a:xfrm>
            <a:off x="5832648" y="871746"/>
            <a:ext cx="3419872" cy="5986254"/>
          </a:xfrm>
          <a:prstGeom prst="rect">
            <a:avLst/>
          </a:prstGeom>
          <a:noFill/>
        </p:spPr>
        <p:txBody>
          <a:bodyPr wrap="square" rtlCol="0">
            <a:spAutoFit/>
          </a:bodyPr>
          <a:lstStyle/>
          <a:p>
            <a:r>
              <a:rPr lang="en-US" b="1" dirty="0" smtClean="0">
                <a:solidFill>
                  <a:srgbClr val="0B13B5"/>
                </a:solidFill>
                <a:latin typeface="Calibri" pitchFamily="34" charset="0"/>
              </a:rPr>
              <a:t>Economic risks</a:t>
            </a:r>
            <a:endParaRPr lang="en-US" dirty="0" smtClean="0">
              <a:solidFill>
                <a:srgbClr val="0B13B5"/>
              </a:solidFill>
              <a:latin typeface="Calibri" pitchFamily="34" charset="0"/>
            </a:endParaRPr>
          </a:p>
          <a:p>
            <a:r>
              <a:rPr lang="en-US" sz="1500" dirty="0" smtClean="0">
                <a:latin typeface="Calibri" pitchFamily="34" charset="0"/>
              </a:rPr>
              <a:t>Food price volatility (1)</a:t>
            </a:r>
          </a:p>
          <a:p>
            <a:r>
              <a:rPr lang="en-US" sz="1500" dirty="0" smtClean="0">
                <a:latin typeface="Calibri" pitchFamily="34" charset="0"/>
              </a:rPr>
              <a:t>Oil price spikes (2)</a:t>
            </a:r>
          </a:p>
          <a:p>
            <a:r>
              <a:rPr lang="en-US" sz="1500" b="1" dirty="0" smtClean="0">
                <a:solidFill>
                  <a:srgbClr val="0066FF"/>
                </a:solidFill>
                <a:latin typeface="Calibri" pitchFamily="34" charset="0"/>
              </a:rPr>
              <a:t>Slowing Chinese economy (4)</a:t>
            </a:r>
          </a:p>
          <a:p>
            <a:r>
              <a:rPr lang="en-US" sz="1500" b="1" dirty="0" smtClean="0">
                <a:solidFill>
                  <a:srgbClr val="0066FF"/>
                </a:solidFill>
                <a:latin typeface="Calibri" pitchFamily="34" charset="0"/>
              </a:rPr>
              <a:t>Fiscal crisis (5)</a:t>
            </a:r>
          </a:p>
          <a:p>
            <a:r>
              <a:rPr lang="en-US" sz="1500" b="1" dirty="0" smtClean="0">
                <a:solidFill>
                  <a:srgbClr val="0066FF"/>
                </a:solidFill>
                <a:latin typeface="Calibri" pitchFamily="34" charset="0"/>
              </a:rPr>
              <a:t>Asset price collapse (6)</a:t>
            </a:r>
          </a:p>
          <a:p>
            <a:r>
              <a:rPr lang="en-US" sz="1500" dirty="0" smtClean="0">
                <a:latin typeface="Calibri" pitchFamily="34" charset="0"/>
              </a:rPr>
              <a:t>Retrenchment from </a:t>
            </a:r>
            <a:r>
              <a:rPr lang="en-US" sz="1500" dirty="0" err="1" smtClean="0">
                <a:latin typeface="Calibri" pitchFamily="34" charset="0"/>
              </a:rPr>
              <a:t>globalisation</a:t>
            </a:r>
            <a:r>
              <a:rPr lang="en-US" sz="1500" dirty="0" smtClean="0">
                <a:latin typeface="Calibri" pitchFamily="34" charset="0"/>
              </a:rPr>
              <a:t> (7)</a:t>
            </a:r>
          </a:p>
          <a:p>
            <a:r>
              <a:rPr lang="en-US" b="1" dirty="0" smtClean="0">
                <a:solidFill>
                  <a:srgbClr val="00CC99"/>
                </a:solidFill>
                <a:latin typeface="Calibri" pitchFamily="34" charset="0"/>
              </a:rPr>
              <a:t>Geopolitical risks</a:t>
            </a:r>
          </a:p>
          <a:p>
            <a:r>
              <a:rPr lang="en-US" sz="1500" b="1" dirty="0" smtClean="0">
                <a:solidFill>
                  <a:srgbClr val="00B050"/>
                </a:solidFill>
                <a:latin typeface="Calibri" pitchFamily="34" charset="0"/>
              </a:rPr>
              <a:t>Global governance gaps (19)</a:t>
            </a:r>
          </a:p>
          <a:p>
            <a:r>
              <a:rPr lang="en-US" sz="1500" dirty="0" smtClean="0">
                <a:latin typeface="Calibri" pitchFamily="34" charset="0"/>
              </a:rPr>
              <a:t>Afghanistan instability (15)</a:t>
            </a:r>
          </a:p>
          <a:p>
            <a:r>
              <a:rPr lang="en-US" sz="1500" dirty="0" smtClean="0">
                <a:latin typeface="Calibri" pitchFamily="34" charset="0"/>
              </a:rPr>
              <a:t>Transnational crime (16)</a:t>
            </a:r>
          </a:p>
          <a:p>
            <a:r>
              <a:rPr lang="en-US" b="1" dirty="0" smtClean="0">
                <a:solidFill>
                  <a:srgbClr val="6CBD5F"/>
                </a:solidFill>
                <a:latin typeface="Calibri" pitchFamily="34" charset="0"/>
              </a:rPr>
              <a:t>Environmental risks</a:t>
            </a:r>
          </a:p>
          <a:p>
            <a:r>
              <a:rPr lang="en-US" sz="1400" dirty="0" smtClean="0">
                <a:latin typeface="Calibri" pitchFamily="34" charset="0"/>
              </a:rPr>
              <a:t>Extreme weather (20)</a:t>
            </a:r>
          </a:p>
          <a:p>
            <a:r>
              <a:rPr lang="en-US" sz="1400" dirty="0" smtClean="0">
                <a:latin typeface="Calibri" pitchFamily="34" charset="0"/>
              </a:rPr>
              <a:t>Droughts &amp; desertification (21)</a:t>
            </a:r>
          </a:p>
          <a:p>
            <a:r>
              <a:rPr lang="en-US" b="1" dirty="0" smtClean="0">
                <a:solidFill>
                  <a:srgbClr val="FF33CC"/>
                </a:solidFill>
                <a:latin typeface="Calibri" pitchFamily="34" charset="0"/>
              </a:rPr>
              <a:t>Societal risks</a:t>
            </a:r>
          </a:p>
          <a:p>
            <a:r>
              <a:rPr lang="en-US" sz="1400" dirty="0" smtClean="0">
                <a:latin typeface="Calibri" pitchFamily="34" charset="0"/>
              </a:rPr>
              <a:t>Pandemics (29</a:t>
            </a:r>
            <a:r>
              <a:rPr lang="en-US" sz="1400" b="1" dirty="0" smtClean="0">
                <a:latin typeface="Calibri" pitchFamily="34" charset="0"/>
              </a:rPr>
              <a:t>)</a:t>
            </a:r>
          </a:p>
          <a:p>
            <a:r>
              <a:rPr lang="en-US" sz="1400" dirty="0" smtClean="0">
                <a:latin typeface="Calibri" pitchFamily="34" charset="0"/>
              </a:rPr>
              <a:t>Infectious diseases (30)</a:t>
            </a:r>
          </a:p>
          <a:p>
            <a:r>
              <a:rPr lang="en-US" sz="1600" b="1" dirty="0" smtClean="0">
                <a:solidFill>
                  <a:srgbClr val="FF0000"/>
                </a:solidFill>
                <a:latin typeface="Calibri" pitchFamily="34" charset="0"/>
              </a:rPr>
              <a:t>NCD (31</a:t>
            </a:r>
            <a:r>
              <a:rPr lang="en-US" sz="1600" b="1" dirty="0" smtClean="0">
                <a:solidFill>
                  <a:srgbClr val="CC0066"/>
                </a:solidFill>
                <a:latin typeface="Calibri" pitchFamily="34" charset="0"/>
              </a:rPr>
              <a:t>)</a:t>
            </a:r>
          </a:p>
          <a:p>
            <a:r>
              <a:rPr lang="en-US" sz="1400" dirty="0" smtClean="0">
                <a:latin typeface="Calibri" pitchFamily="34" charset="0"/>
              </a:rPr>
              <a:t>Liability regimes (32)</a:t>
            </a:r>
          </a:p>
          <a:p>
            <a:r>
              <a:rPr lang="en-US" b="1" dirty="0" smtClean="0">
                <a:solidFill>
                  <a:srgbClr val="FF9933"/>
                </a:solidFill>
                <a:latin typeface="Calibri" pitchFamily="34" charset="0"/>
              </a:rPr>
              <a:t>Technological risks</a:t>
            </a:r>
          </a:p>
          <a:p>
            <a:r>
              <a:rPr lang="en-US" sz="1400" dirty="0" smtClean="0">
                <a:latin typeface="Calibri" pitchFamily="34" charset="0"/>
              </a:rPr>
              <a:t>Information infrastructure breakdown (34)</a:t>
            </a:r>
          </a:p>
          <a:p>
            <a:r>
              <a:rPr lang="en-US" sz="1400" dirty="0" smtClean="0">
                <a:latin typeface="Calibri" pitchFamily="34" charset="0"/>
              </a:rPr>
              <a:t>Data fraud/loss (36)</a:t>
            </a:r>
            <a:endParaRPr lang="en-US" dirty="0">
              <a:solidFill>
                <a:srgbClr val="FF9933"/>
              </a:solidFill>
              <a:latin typeface="Calibri" pitchFamily="34" charset="0"/>
            </a:endParaRPr>
          </a:p>
        </p:txBody>
      </p:sp>
      <p:sp>
        <p:nvSpPr>
          <p:cNvPr id="26" name="ZoneTexte 25"/>
          <p:cNvSpPr txBox="1"/>
          <p:nvPr/>
        </p:nvSpPr>
        <p:spPr>
          <a:xfrm>
            <a:off x="2195736" y="2204864"/>
            <a:ext cx="1296144" cy="523220"/>
          </a:xfrm>
          <a:prstGeom prst="rect">
            <a:avLst/>
          </a:prstGeom>
          <a:noFill/>
        </p:spPr>
        <p:txBody>
          <a:bodyPr wrap="square" rtlCol="0">
            <a:spAutoFit/>
          </a:bodyPr>
          <a:lstStyle/>
          <a:p>
            <a:pPr algn="ctr"/>
            <a:r>
              <a:rPr lang="en-US" sz="1400" b="1" dirty="0" smtClean="0">
                <a:solidFill>
                  <a:srgbClr val="FF33CC"/>
                </a:solidFill>
              </a:rPr>
              <a:t>Inf.dis. </a:t>
            </a:r>
          </a:p>
          <a:p>
            <a:pPr algn="ctr"/>
            <a:r>
              <a:rPr lang="en-US" sz="1400" b="1" dirty="0" smtClean="0">
                <a:solidFill>
                  <a:srgbClr val="FF33CC"/>
                </a:solidFill>
              </a:rPr>
              <a:t>Pandemic </a:t>
            </a:r>
            <a:r>
              <a:rPr lang="en-US" sz="800" b="1" dirty="0" smtClean="0">
                <a:solidFill>
                  <a:srgbClr val="FF33CC"/>
                </a:solidFill>
              </a:rPr>
              <a:t>(29)</a:t>
            </a:r>
            <a:endParaRPr lang="en-US" sz="800" b="1" dirty="0">
              <a:solidFill>
                <a:srgbClr val="FF33CC"/>
              </a:solidFill>
            </a:endParaRPr>
          </a:p>
        </p:txBody>
      </p:sp>
      <p:sp>
        <p:nvSpPr>
          <p:cNvPr id="28" name="ZoneTexte 27"/>
          <p:cNvSpPr txBox="1"/>
          <p:nvPr/>
        </p:nvSpPr>
        <p:spPr>
          <a:xfrm rot="16200000">
            <a:off x="-1011108" y="2963438"/>
            <a:ext cx="3357418" cy="400110"/>
          </a:xfrm>
          <a:prstGeom prst="rect">
            <a:avLst/>
          </a:prstGeom>
          <a:solidFill>
            <a:srgbClr val="ECF1F8"/>
          </a:solidFill>
        </p:spPr>
        <p:txBody>
          <a:bodyPr wrap="square" rtlCol="0">
            <a:spAutoFit/>
          </a:bodyPr>
          <a:lstStyle/>
          <a:p>
            <a:r>
              <a:rPr lang="en-US" sz="2000" b="1" dirty="0" smtClean="0">
                <a:solidFill>
                  <a:srgbClr val="FF0000"/>
                </a:solidFill>
              </a:rPr>
              <a:t>Severity  ($US  billion)</a:t>
            </a:r>
            <a:endParaRPr lang="en-US" sz="2000" b="1" dirty="0">
              <a:solidFill>
                <a:srgbClr val="FF0000"/>
              </a:solidFill>
            </a:endParaRPr>
          </a:p>
        </p:txBody>
      </p:sp>
      <p:sp>
        <p:nvSpPr>
          <p:cNvPr id="29" name="ZoneTexte 28"/>
          <p:cNvSpPr txBox="1"/>
          <p:nvPr/>
        </p:nvSpPr>
        <p:spPr>
          <a:xfrm>
            <a:off x="2195736" y="5661248"/>
            <a:ext cx="2016224" cy="400110"/>
          </a:xfrm>
          <a:prstGeom prst="rect">
            <a:avLst/>
          </a:prstGeom>
          <a:solidFill>
            <a:srgbClr val="ECF1F8"/>
          </a:solidFill>
        </p:spPr>
        <p:txBody>
          <a:bodyPr wrap="square" rtlCol="0">
            <a:spAutoFit/>
          </a:bodyPr>
          <a:lstStyle/>
          <a:p>
            <a:pPr algn="ctr"/>
            <a:r>
              <a:rPr lang="en-US" sz="2000" b="1" dirty="0" smtClean="0">
                <a:solidFill>
                  <a:srgbClr val="FF0000"/>
                </a:solidFill>
              </a:rPr>
              <a:t>Likelihood (%)</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179512" y="304800"/>
            <a:ext cx="8712968" cy="1143000"/>
          </a:xfrm>
          <a:prstGeom prst="rect">
            <a:avLst/>
          </a:prstGeom>
          <a:noFill/>
          <a:ln w="9525">
            <a:noFill/>
            <a:miter lim="800000"/>
            <a:headEnd/>
            <a:tailEnd/>
          </a:ln>
          <a:effectLst/>
        </p:spPr>
        <p:txBody>
          <a:bodyPr lIns="92075" tIns="46038" rIns="92075" bIns="46038" anchor="ctr"/>
          <a:lstStyle/>
          <a:p>
            <a:pPr algn="ctr" eaLnBrk="0" hangingPunct="0"/>
            <a:r>
              <a:rPr lang="en-US" sz="2500" b="1" dirty="0">
                <a:solidFill>
                  <a:srgbClr val="000099"/>
                </a:solidFill>
                <a:latin typeface="Calibri" pitchFamily="34" charset="0"/>
              </a:rPr>
              <a:t>Burden of disease and health expenditures by </a:t>
            </a:r>
            <a:r>
              <a:rPr lang="en-US" sz="2500" b="1" dirty="0" smtClean="0">
                <a:solidFill>
                  <a:srgbClr val="000099"/>
                </a:solidFill>
                <a:latin typeface="Calibri" pitchFamily="34" charset="0"/>
              </a:rPr>
              <a:t>regions: </a:t>
            </a:r>
          </a:p>
          <a:p>
            <a:pPr algn="ctr" eaLnBrk="0" hangingPunct="0"/>
            <a:r>
              <a:rPr lang="en-US" sz="2500" b="1" dirty="0" smtClean="0">
                <a:solidFill>
                  <a:srgbClr val="000099"/>
                </a:solidFill>
                <a:latin typeface="Calibri" pitchFamily="34" charset="0"/>
              </a:rPr>
              <a:t>the </a:t>
            </a:r>
            <a:r>
              <a:rPr lang="en-US" sz="2500" b="1" dirty="0">
                <a:solidFill>
                  <a:srgbClr val="000099"/>
                </a:solidFill>
                <a:latin typeface="Calibri" pitchFamily="34" charset="0"/>
              </a:rPr>
              <a:t>'90/10 </a:t>
            </a:r>
            <a:r>
              <a:rPr lang="en-US" sz="2500" b="1" dirty="0" err="1" smtClean="0">
                <a:solidFill>
                  <a:srgbClr val="000099"/>
                </a:solidFill>
                <a:latin typeface="Calibri" pitchFamily="34" charset="0"/>
              </a:rPr>
              <a:t>desequilibrium</a:t>
            </a:r>
            <a:r>
              <a:rPr lang="en-US" sz="2500" b="1" dirty="0" smtClean="0">
                <a:solidFill>
                  <a:srgbClr val="000099"/>
                </a:solidFill>
                <a:latin typeface="Calibri" pitchFamily="34" charset="0"/>
              </a:rPr>
              <a:t>’</a:t>
            </a:r>
            <a:endParaRPr lang="en-US" sz="2500" b="1" dirty="0">
              <a:solidFill>
                <a:srgbClr val="000099"/>
              </a:solidFill>
              <a:latin typeface="Calibri" pitchFamily="34" charset="0"/>
            </a:endParaRPr>
          </a:p>
        </p:txBody>
      </p:sp>
      <p:sp>
        <p:nvSpPr>
          <p:cNvPr id="418819" name="Rectangle 3"/>
          <p:cNvSpPr>
            <a:spLocks noChangeArrowheads="1"/>
          </p:cNvSpPr>
          <p:nvPr/>
        </p:nvSpPr>
        <p:spPr bwMode="auto">
          <a:xfrm>
            <a:off x="539552" y="6381328"/>
            <a:ext cx="3876675" cy="274638"/>
          </a:xfrm>
          <a:prstGeom prst="rect">
            <a:avLst/>
          </a:prstGeom>
          <a:noFill/>
          <a:ln w="9525">
            <a:noFill/>
            <a:miter lim="800000"/>
            <a:headEnd/>
            <a:tailEnd/>
          </a:ln>
          <a:effectLst/>
        </p:spPr>
        <p:txBody>
          <a:bodyPr wrap="none" lIns="92075" tIns="46038" rIns="92075" bIns="46038">
            <a:spAutoFit/>
          </a:bodyPr>
          <a:lstStyle/>
          <a:p>
            <a:pPr eaLnBrk="0" hangingPunct="0"/>
            <a:r>
              <a:rPr lang="en-US" sz="1200" dirty="0"/>
              <a:t>Murray et al. National health expenditures. WHO, 1994</a:t>
            </a:r>
          </a:p>
        </p:txBody>
      </p:sp>
      <p:graphicFrame>
        <p:nvGraphicFramePr>
          <p:cNvPr id="418820" name="Object 4"/>
          <p:cNvGraphicFramePr>
            <a:graphicFrameLocks noChangeAspect="1"/>
          </p:cNvGraphicFramePr>
          <p:nvPr/>
        </p:nvGraphicFramePr>
        <p:xfrm>
          <a:off x="827584" y="1628800"/>
          <a:ext cx="7828597" cy="4281264"/>
        </p:xfrm>
        <a:graphic>
          <a:graphicData uri="http://schemas.openxmlformats.org/presentationml/2006/ole">
            <p:oleObj spid="_x0000_s215042" name="Feuille de calcul" r:id="rId3" imgW="4423320" imgH="2426400" progId="Excel.Sheet.8">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body" idx="1"/>
          </p:nvPr>
        </p:nvSpPr>
        <p:spPr>
          <a:xfrm>
            <a:off x="323528" y="1484784"/>
            <a:ext cx="8496944" cy="4114800"/>
          </a:xfrm>
        </p:spPr>
        <p:txBody>
          <a:bodyPr/>
          <a:lstStyle/>
          <a:p>
            <a:r>
              <a:rPr lang="en-US" sz="2600" dirty="0">
                <a:latin typeface="Calibri" pitchFamily="34" charset="0"/>
              </a:rPr>
              <a:t>The challenge of the health transition is not whether it will occur at all in the developing countries but whether we respond in time to telescope the transition and avoid the huge burden in young and middle age </a:t>
            </a:r>
            <a:r>
              <a:rPr lang="en-US" sz="2600" dirty="0" smtClean="0">
                <a:latin typeface="Calibri" pitchFamily="34" charset="0"/>
              </a:rPr>
              <a:t>adults.</a:t>
            </a:r>
            <a:endParaRPr lang="en-US" sz="2600" dirty="0">
              <a:latin typeface="Calibri" pitchFamily="34" charset="0"/>
            </a:endParaRPr>
          </a:p>
          <a:p>
            <a:pPr>
              <a:spcBef>
                <a:spcPct val="80000"/>
              </a:spcBef>
            </a:pPr>
            <a:r>
              <a:rPr lang="en-US" sz="2600" dirty="0">
                <a:latin typeface="Calibri" pitchFamily="34" charset="0"/>
              </a:rPr>
              <a:t>The question is not whether we can afford to invest in </a:t>
            </a:r>
            <a:r>
              <a:rPr lang="en-US" sz="2600" dirty="0" smtClean="0">
                <a:latin typeface="Calibri" pitchFamily="34" charset="0"/>
              </a:rPr>
              <a:t>NCD </a:t>
            </a:r>
            <a:r>
              <a:rPr lang="en-US" sz="2600" dirty="0">
                <a:latin typeface="Calibri" pitchFamily="34" charset="0"/>
              </a:rPr>
              <a:t>prevention and control in the developing </a:t>
            </a:r>
            <a:r>
              <a:rPr lang="en-US" sz="2600" dirty="0" smtClean="0">
                <a:latin typeface="Calibri" pitchFamily="34" charset="0"/>
              </a:rPr>
              <a:t>countries</a:t>
            </a:r>
            <a:r>
              <a:rPr lang="en-US" sz="2600" dirty="0">
                <a:latin typeface="Calibri" pitchFamily="34" charset="0"/>
              </a:rPr>
              <a:t>, but whether we (developed and developing countries) can afford not 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ChangeArrowheads="1"/>
          </p:cNvSpPr>
          <p:nvPr/>
        </p:nvSpPr>
        <p:spPr bwMode="auto">
          <a:xfrm>
            <a:off x="468313" y="260350"/>
            <a:ext cx="8207375" cy="792163"/>
          </a:xfrm>
          <a:prstGeom prst="rect">
            <a:avLst/>
          </a:prstGeom>
          <a:noFill/>
          <a:ln w="9525">
            <a:noFill/>
            <a:miter lim="800000"/>
            <a:headEnd/>
            <a:tailEnd/>
          </a:ln>
          <a:effectLst/>
        </p:spPr>
        <p:txBody>
          <a:bodyPr anchor="ctr"/>
          <a:lstStyle/>
          <a:p>
            <a:pPr algn="ctr"/>
            <a:r>
              <a:rPr lang="en-US" sz="2600" b="1" dirty="0" smtClean="0">
                <a:solidFill>
                  <a:srgbClr val="000099"/>
                </a:solidFill>
                <a:latin typeface="Calibri" pitchFamily="34" charset="0"/>
              </a:rPr>
              <a:t>Nutrition </a:t>
            </a:r>
            <a:r>
              <a:rPr lang="en-US" sz="2600" b="1" dirty="0">
                <a:solidFill>
                  <a:srgbClr val="000099"/>
                </a:solidFill>
                <a:latin typeface="Calibri" pitchFamily="34" charset="0"/>
              </a:rPr>
              <a:t>transition: </a:t>
            </a:r>
            <a:r>
              <a:rPr lang="en-US" sz="2600" b="1" dirty="0" smtClean="0">
                <a:solidFill>
                  <a:srgbClr val="000099"/>
                </a:solidFill>
                <a:latin typeface="Calibri" pitchFamily="34" charset="0"/>
              </a:rPr>
              <a:t>socio-economic development does </a:t>
            </a:r>
            <a:r>
              <a:rPr lang="en-US" sz="2600" b="1" u="sng" dirty="0">
                <a:solidFill>
                  <a:srgbClr val="000099"/>
                </a:solidFill>
                <a:latin typeface="Calibri" pitchFamily="34" charset="0"/>
              </a:rPr>
              <a:t>not</a:t>
            </a:r>
            <a:r>
              <a:rPr lang="en-US" sz="2600" b="1" dirty="0">
                <a:solidFill>
                  <a:srgbClr val="000099"/>
                </a:solidFill>
                <a:latin typeface="Calibri" pitchFamily="34" charset="0"/>
              </a:rPr>
              <a:t> </a:t>
            </a:r>
            <a:r>
              <a:rPr lang="en-US" sz="2600" b="1" dirty="0" smtClean="0">
                <a:solidFill>
                  <a:srgbClr val="000099"/>
                </a:solidFill>
                <a:latin typeface="Calibri" pitchFamily="34" charset="0"/>
              </a:rPr>
              <a:t>imply</a:t>
            </a:r>
            <a:r>
              <a:rPr lang="en-US" sz="2600" b="1" dirty="0" smtClean="0">
                <a:solidFill>
                  <a:srgbClr val="000099"/>
                </a:solidFill>
                <a:latin typeface="Calibri" pitchFamily="34" charset="0"/>
                <a:sym typeface="Symbol" pitchFamily="18" charset="2"/>
              </a:rPr>
              <a:t> detrimental diet and unfavorable NCD patterns</a:t>
            </a:r>
            <a:endParaRPr lang="fr-FR" sz="2600" b="1" dirty="0">
              <a:solidFill>
                <a:srgbClr val="000099"/>
              </a:solidFill>
              <a:latin typeface="Calibri" pitchFamily="34" charset="0"/>
            </a:endParaRPr>
          </a:p>
        </p:txBody>
      </p:sp>
      <p:pic>
        <p:nvPicPr>
          <p:cNvPr id="347140" name="Picture 4"/>
          <p:cNvPicPr>
            <a:picLocks noChangeAspect="1" noChangeArrowheads="1"/>
          </p:cNvPicPr>
          <p:nvPr/>
        </p:nvPicPr>
        <p:blipFill>
          <a:blip r:embed="rId3" cstate="print"/>
          <a:srcRect/>
          <a:stretch>
            <a:fillRect/>
          </a:stretch>
        </p:blipFill>
        <p:spPr bwMode="auto">
          <a:xfrm>
            <a:off x="468313" y="1125538"/>
            <a:ext cx="8137525" cy="4903787"/>
          </a:xfrm>
          <a:prstGeom prst="rect">
            <a:avLst/>
          </a:prstGeom>
          <a:noFill/>
          <a:ln w="9525">
            <a:noFill/>
            <a:miter lim="800000"/>
            <a:headEnd/>
            <a:tailEnd/>
          </a:ln>
          <a:effectLst/>
        </p:spPr>
      </p:pic>
      <p:sp>
        <p:nvSpPr>
          <p:cNvPr id="347141" name="Text Box 5"/>
          <p:cNvSpPr txBox="1">
            <a:spLocks noChangeArrowheads="1"/>
          </p:cNvSpPr>
          <p:nvPr/>
        </p:nvSpPr>
        <p:spPr bwMode="auto">
          <a:xfrm>
            <a:off x="755576" y="6237312"/>
            <a:ext cx="7656711" cy="461665"/>
          </a:xfrm>
          <a:prstGeom prst="rect">
            <a:avLst/>
          </a:prstGeom>
          <a:noFill/>
          <a:ln w="9525">
            <a:noFill/>
            <a:miter lim="800000"/>
            <a:headEnd/>
            <a:tailEnd/>
          </a:ln>
          <a:effectLst/>
        </p:spPr>
        <p:txBody>
          <a:bodyPr wrap="none">
            <a:spAutoFit/>
          </a:bodyPr>
          <a:lstStyle/>
          <a:p>
            <a:r>
              <a:rPr lang="fr-CH" sz="1200" dirty="0" smtClean="0"/>
              <a:t>DR-NCD: </a:t>
            </a:r>
            <a:r>
              <a:rPr lang="fr-CH" sz="1200" dirty="0" err="1" smtClean="0"/>
              <a:t>diet</a:t>
            </a:r>
            <a:r>
              <a:rPr lang="fr-CH" sz="1200" dirty="0" smtClean="0"/>
              <a:t> </a:t>
            </a:r>
            <a:r>
              <a:rPr lang="fr-CH" sz="1200" dirty="0" err="1" smtClean="0"/>
              <a:t>related</a:t>
            </a:r>
            <a:r>
              <a:rPr lang="fr-CH" sz="1200" dirty="0" smtClean="0"/>
              <a:t> non communicable </a:t>
            </a:r>
            <a:r>
              <a:rPr lang="fr-CH" sz="1200" dirty="0" err="1" smtClean="0"/>
              <a:t>diseases</a:t>
            </a:r>
            <a:endParaRPr lang="fr-CH" sz="1200" dirty="0" smtClean="0"/>
          </a:p>
          <a:p>
            <a:r>
              <a:rPr lang="fr-CH" sz="1200" dirty="0" err="1" smtClean="0"/>
              <a:t>Popkin</a:t>
            </a:r>
            <a:r>
              <a:rPr lang="fr-CH" sz="1200" dirty="0" smtClean="0"/>
              <a:t> </a:t>
            </a:r>
            <a:r>
              <a:rPr lang="fr-CH" sz="1200" dirty="0"/>
              <a:t>et al. </a:t>
            </a:r>
            <a:r>
              <a:rPr lang="en-US" sz="1200" dirty="0"/>
              <a:t>The nutrition transition: worldwide obesity dynamics and their </a:t>
            </a:r>
            <a:r>
              <a:rPr lang="en-US" sz="1200" dirty="0" smtClean="0"/>
              <a:t>determinants. </a:t>
            </a:r>
            <a:r>
              <a:rPr lang="fr-CH" sz="1200" dirty="0" smtClean="0"/>
              <a:t>IJO </a:t>
            </a:r>
            <a:r>
              <a:rPr lang="en-US" sz="1200" dirty="0"/>
              <a:t>2004;28, S2–S9.</a:t>
            </a:r>
            <a:endParaRPr lang="fr-FR" sz="1200" dirty="0"/>
          </a:p>
        </p:txBody>
      </p:sp>
      <p:sp>
        <p:nvSpPr>
          <p:cNvPr id="5" name="Ellipse 4"/>
          <p:cNvSpPr/>
          <p:nvPr/>
        </p:nvSpPr>
        <p:spPr>
          <a:xfrm>
            <a:off x="6156176" y="2708920"/>
            <a:ext cx="2736304"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1026"/>
          <p:cNvSpPr>
            <a:spLocks noChangeArrowheads="1"/>
          </p:cNvSpPr>
          <p:nvPr/>
        </p:nvSpPr>
        <p:spPr bwMode="auto">
          <a:xfrm>
            <a:off x="711200" y="6248400"/>
            <a:ext cx="1897063" cy="457200"/>
          </a:xfrm>
          <a:prstGeom prst="rect">
            <a:avLst/>
          </a:prstGeom>
          <a:noFill/>
          <a:ln w="12700">
            <a:noFill/>
            <a:miter lim="800000"/>
            <a:headEnd/>
            <a:tailEnd/>
          </a:ln>
        </p:spPr>
        <p:txBody>
          <a:bodyPr wrap="none" anchor="ctr"/>
          <a:lstStyle/>
          <a:p>
            <a:pPr eaLnBrk="0" hangingPunct="0"/>
            <a:endParaRPr lang="de-DE" sz="1800">
              <a:solidFill>
                <a:schemeClr val="bg1"/>
              </a:solidFill>
            </a:endParaRPr>
          </a:p>
        </p:txBody>
      </p:sp>
      <p:sp>
        <p:nvSpPr>
          <p:cNvPr id="664579" name="Rectangle 1027"/>
          <p:cNvSpPr>
            <a:spLocks noChangeArrowheads="1"/>
          </p:cNvSpPr>
          <p:nvPr/>
        </p:nvSpPr>
        <p:spPr bwMode="auto">
          <a:xfrm>
            <a:off x="3149600" y="6248400"/>
            <a:ext cx="2844800" cy="457200"/>
          </a:xfrm>
          <a:prstGeom prst="rect">
            <a:avLst/>
          </a:prstGeom>
          <a:noFill/>
          <a:ln w="12700">
            <a:noFill/>
            <a:miter lim="800000"/>
            <a:headEnd/>
            <a:tailEnd/>
          </a:ln>
        </p:spPr>
        <p:txBody>
          <a:bodyPr wrap="none" anchor="ctr"/>
          <a:lstStyle/>
          <a:p>
            <a:pPr eaLnBrk="0" hangingPunct="0"/>
            <a:endParaRPr lang="de-DE" sz="1800">
              <a:solidFill>
                <a:schemeClr val="bg1"/>
              </a:solidFill>
            </a:endParaRPr>
          </a:p>
        </p:txBody>
      </p:sp>
      <p:sp>
        <p:nvSpPr>
          <p:cNvPr id="664580" name="Rectangle 1028"/>
          <p:cNvSpPr>
            <a:spLocks noChangeArrowheads="1"/>
          </p:cNvSpPr>
          <p:nvPr/>
        </p:nvSpPr>
        <p:spPr bwMode="auto">
          <a:xfrm>
            <a:off x="3347864" y="1556792"/>
            <a:ext cx="5543550" cy="2804357"/>
          </a:xfrm>
          <a:prstGeom prst="rect">
            <a:avLst/>
          </a:prstGeom>
          <a:noFill/>
          <a:ln w="12700">
            <a:noFill/>
            <a:miter lim="800000"/>
            <a:headEnd/>
            <a:tailEnd/>
          </a:ln>
        </p:spPr>
        <p:txBody>
          <a:bodyPr lIns="90488" tIns="44450" rIns="90488" bIns="44450">
            <a:spAutoFit/>
          </a:bodyPr>
          <a:lstStyle/>
          <a:p>
            <a:pPr defTabSz="762000" eaLnBrk="0" hangingPunct="0">
              <a:spcBef>
                <a:spcPct val="35000"/>
              </a:spcBef>
            </a:pPr>
            <a:r>
              <a:rPr lang="en-GB" dirty="0">
                <a:latin typeface="Calibri" pitchFamily="34" charset="0"/>
              </a:rPr>
              <a:t>The primary determinants of disease are mainly economic and social, and therefore its remedies must also be economic and social. </a:t>
            </a:r>
            <a:endParaRPr lang="en-GB" dirty="0" smtClean="0">
              <a:latin typeface="Calibri" pitchFamily="34" charset="0"/>
            </a:endParaRPr>
          </a:p>
          <a:p>
            <a:pPr defTabSz="762000" eaLnBrk="0" hangingPunct="0">
              <a:spcBef>
                <a:spcPct val="35000"/>
              </a:spcBef>
            </a:pPr>
            <a:r>
              <a:rPr lang="en-GB" dirty="0">
                <a:latin typeface="Calibri" pitchFamily="34" charset="0"/>
              </a:rPr>
              <a:t/>
            </a:r>
            <a:br>
              <a:rPr lang="en-GB" dirty="0">
                <a:latin typeface="Calibri" pitchFamily="34" charset="0"/>
              </a:rPr>
            </a:br>
            <a:r>
              <a:rPr lang="en-GB" dirty="0">
                <a:latin typeface="Calibri" pitchFamily="34" charset="0"/>
              </a:rPr>
              <a:t>Medicine and politics cannot and should not be kept apart.</a:t>
            </a:r>
          </a:p>
        </p:txBody>
      </p:sp>
      <p:sp>
        <p:nvSpPr>
          <p:cNvPr id="664581" name="Rectangle 1029"/>
          <p:cNvSpPr>
            <a:spLocks noChangeArrowheads="1"/>
          </p:cNvSpPr>
          <p:nvPr/>
        </p:nvSpPr>
        <p:spPr bwMode="auto">
          <a:xfrm>
            <a:off x="3419872" y="4941168"/>
            <a:ext cx="5040313" cy="776287"/>
          </a:xfrm>
          <a:prstGeom prst="rect">
            <a:avLst/>
          </a:prstGeom>
          <a:noFill/>
          <a:ln w="12700">
            <a:noFill/>
            <a:miter lim="800000"/>
            <a:headEnd/>
            <a:tailEnd/>
          </a:ln>
        </p:spPr>
        <p:txBody>
          <a:bodyPr lIns="90488" tIns="44450" rIns="90488" bIns="44450">
            <a:spAutoFit/>
          </a:bodyPr>
          <a:lstStyle/>
          <a:p>
            <a:pPr defTabSz="762000" eaLnBrk="0" hangingPunct="0">
              <a:spcBef>
                <a:spcPct val="50000"/>
              </a:spcBef>
            </a:pPr>
            <a:r>
              <a:rPr lang="en-GB" sz="1800" dirty="0">
                <a:latin typeface="Calibri" pitchFamily="34" charset="0"/>
              </a:rPr>
              <a:t>Geoffrey Rose</a:t>
            </a:r>
          </a:p>
          <a:p>
            <a:pPr defTabSz="762000" eaLnBrk="0" hangingPunct="0">
              <a:spcBef>
                <a:spcPct val="50000"/>
              </a:spcBef>
            </a:pPr>
            <a:r>
              <a:rPr lang="en-GB" sz="1800" dirty="0">
                <a:latin typeface="Calibri" pitchFamily="34" charset="0"/>
              </a:rPr>
              <a:t>The Strategy of Preventive Medicine, 1992</a:t>
            </a:r>
          </a:p>
        </p:txBody>
      </p:sp>
      <p:pic>
        <p:nvPicPr>
          <p:cNvPr id="664582" name="Picture 1030" descr="strategyprevention"/>
          <p:cNvPicPr>
            <a:picLocks noChangeAspect="1" noChangeArrowheads="1"/>
          </p:cNvPicPr>
          <p:nvPr/>
        </p:nvPicPr>
        <p:blipFill>
          <a:blip r:embed="rId3" cstate="print"/>
          <a:srcRect/>
          <a:stretch>
            <a:fillRect/>
          </a:stretch>
        </p:blipFill>
        <p:spPr bwMode="auto">
          <a:xfrm>
            <a:off x="323528" y="1628800"/>
            <a:ext cx="2840037" cy="45092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200" b="1" dirty="0" smtClean="0">
                <a:solidFill>
                  <a:srgbClr val="000099"/>
                </a:solidFill>
              </a:rPr>
              <a:t>Global Burden of Disease</a:t>
            </a:r>
            <a:endParaRPr lang="en-US" sz="3200" b="1" dirty="0">
              <a:solidFill>
                <a:srgbClr val="000099"/>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oneTexte 3"/>
          <p:cNvSpPr txBox="1">
            <a:spLocks noChangeArrowheads="1"/>
          </p:cNvSpPr>
          <p:nvPr/>
        </p:nvSpPr>
        <p:spPr bwMode="auto">
          <a:xfrm>
            <a:off x="323528" y="260648"/>
            <a:ext cx="8568951" cy="769441"/>
          </a:xfrm>
          <a:prstGeom prst="rect">
            <a:avLst/>
          </a:prstGeom>
          <a:noFill/>
          <a:ln w="9525">
            <a:noFill/>
            <a:miter lim="800000"/>
            <a:headEnd/>
            <a:tailEnd/>
          </a:ln>
        </p:spPr>
        <p:txBody>
          <a:bodyPr wrap="square">
            <a:spAutoFit/>
          </a:bodyPr>
          <a:lstStyle/>
          <a:p>
            <a:pPr algn="ctr"/>
            <a:r>
              <a:rPr lang="fr-CH" sz="2200" b="1" dirty="0" smtClean="0">
                <a:solidFill>
                  <a:srgbClr val="000099"/>
                </a:solidFill>
                <a:cs typeface="Arial" charset="0"/>
              </a:rPr>
              <a:t>Global </a:t>
            </a:r>
            <a:r>
              <a:rPr lang="fr-CH" sz="2200" b="1" dirty="0" err="1" smtClean="0">
                <a:solidFill>
                  <a:srgbClr val="000099"/>
                </a:solidFill>
                <a:cs typeface="Arial" charset="0"/>
              </a:rPr>
              <a:t>burden</a:t>
            </a:r>
            <a:r>
              <a:rPr lang="fr-CH" sz="2200" b="1" dirty="0" smtClean="0">
                <a:solidFill>
                  <a:srgbClr val="000099"/>
                </a:solidFill>
                <a:cs typeface="Arial" charset="0"/>
              </a:rPr>
              <a:t> </a:t>
            </a:r>
            <a:r>
              <a:rPr lang="fr-CH" sz="2200" b="1" dirty="0">
                <a:solidFill>
                  <a:srgbClr val="000099"/>
                </a:solidFill>
                <a:cs typeface="Arial" charset="0"/>
              </a:rPr>
              <a:t>of </a:t>
            </a:r>
            <a:r>
              <a:rPr lang="fr-CH" sz="2200" b="1" dirty="0" err="1" smtClean="0">
                <a:solidFill>
                  <a:srgbClr val="000099"/>
                </a:solidFill>
                <a:cs typeface="Arial" charset="0"/>
              </a:rPr>
              <a:t>disease</a:t>
            </a:r>
            <a:r>
              <a:rPr lang="fr-CH" sz="2200" b="1" dirty="0" smtClean="0">
                <a:solidFill>
                  <a:srgbClr val="000099"/>
                </a:solidFill>
                <a:cs typeface="Arial" charset="0"/>
              </a:rPr>
              <a:t>: web site of t</a:t>
            </a:r>
            <a:r>
              <a:rPr lang="en-US" sz="2200" b="1" dirty="0" smtClean="0">
                <a:solidFill>
                  <a:srgbClr val="000099"/>
                </a:solidFill>
                <a:cs typeface="Arial" charset="0"/>
              </a:rPr>
              <a:t>he Institute for Health Metrics and Evaluation (IHME)</a:t>
            </a:r>
            <a:endParaRPr lang="fr-FR" sz="2200" b="1" dirty="0">
              <a:solidFill>
                <a:srgbClr val="000099"/>
              </a:solidFill>
              <a:cs typeface="Arial" charset="0"/>
            </a:endParaRPr>
          </a:p>
        </p:txBody>
      </p:sp>
      <p:pic>
        <p:nvPicPr>
          <p:cNvPr id="14342" name="Picture 9"/>
          <p:cNvPicPr>
            <a:picLocks noChangeAspect="1" noChangeArrowheads="1"/>
          </p:cNvPicPr>
          <p:nvPr/>
        </p:nvPicPr>
        <p:blipFill>
          <a:blip r:embed="rId2" cstate="print"/>
          <a:srcRect/>
          <a:stretch>
            <a:fillRect/>
          </a:stretch>
        </p:blipFill>
        <p:spPr bwMode="auto">
          <a:xfrm>
            <a:off x="827584" y="1268760"/>
            <a:ext cx="7351390" cy="4547045"/>
          </a:xfrm>
          <a:prstGeom prst="rect">
            <a:avLst/>
          </a:prstGeom>
          <a:noFill/>
          <a:ln w="9525">
            <a:noFill/>
            <a:miter lim="800000"/>
            <a:headEnd/>
            <a:tailEnd/>
          </a:ln>
        </p:spPr>
      </p:pic>
      <p:sp>
        <p:nvSpPr>
          <p:cNvPr id="9" name="Rectangle 8"/>
          <p:cNvSpPr/>
          <p:nvPr/>
        </p:nvSpPr>
        <p:spPr>
          <a:xfrm>
            <a:off x="395536" y="6237312"/>
            <a:ext cx="8208912" cy="307777"/>
          </a:xfrm>
          <a:prstGeom prst="rect">
            <a:avLst/>
          </a:prstGeom>
        </p:spPr>
        <p:txBody>
          <a:bodyPr wrap="square">
            <a:spAutoFit/>
          </a:bodyPr>
          <a:lstStyle/>
          <a:p>
            <a:pPr algn="ctr"/>
            <a:r>
              <a:rPr lang="en-US" sz="1400" b="1" dirty="0" smtClean="0">
                <a:solidFill>
                  <a:srgbClr val="000099"/>
                </a:solidFill>
                <a:cs typeface="Arial" charset="0"/>
                <a:hlinkClick r:id="rId3"/>
              </a:rPr>
              <a:t>www.healthmetricsandevaluation.org/gbd</a:t>
            </a:r>
            <a:r>
              <a:rPr lang="en-US" sz="1400" b="1" dirty="0" smtClean="0">
                <a:solidFill>
                  <a:srgbClr val="000099"/>
                </a:solidFill>
                <a:cs typeface="Arial" charset="0"/>
              </a:rPr>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68313" y="188913"/>
            <a:ext cx="8229600" cy="850900"/>
          </a:xfrm>
        </p:spPr>
        <p:txBody>
          <a:bodyPr/>
          <a:lstStyle/>
          <a:p>
            <a:pPr eaLnBrk="1" hangingPunct="1"/>
            <a:r>
              <a:rPr lang="en-US" sz="2600" b="1" dirty="0" smtClean="0">
                <a:solidFill>
                  <a:schemeClr val="accent2"/>
                </a:solidFill>
                <a:latin typeface="Calibri" pitchFamily="34" charset="0"/>
              </a:rPr>
              <a:t>Global Burden of Disease and Risk Factors 2004</a:t>
            </a:r>
          </a:p>
        </p:txBody>
      </p:sp>
      <p:sp>
        <p:nvSpPr>
          <p:cNvPr id="126979" name="Rectangle 3"/>
          <p:cNvSpPr>
            <a:spLocks noGrp="1" noChangeArrowheads="1"/>
          </p:cNvSpPr>
          <p:nvPr>
            <p:ph type="body" idx="1"/>
          </p:nvPr>
        </p:nvSpPr>
        <p:spPr>
          <a:xfrm>
            <a:off x="395536" y="1268760"/>
            <a:ext cx="8229600" cy="5076825"/>
          </a:xfrm>
        </p:spPr>
        <p:txBody>
          <a:bodyPr/>
          <a:lstStyle/>
          <a:p>
            <a:pPr eaLnBrk="1" hangingPunct="1">
              <a:lnSpc>
                <a:spcPct val="110000"/>
              </a:lnSpc>
            </a:pPr>
            <a:r>
              <a:rPr lang="en-US" sz="2200" b="1" dirty="0" smtClean="0">
                <a:solidFill>
                  <a:srgbClr val="FF0000"/>
                </a:solidFill>
                <a:latin typeface="Calibri" pitchFamily="34" charset="0"/>
              </a:rPr>
              <a:t>Objective 1</a:t>
            </a:r>
            <a:r>
              <a:rPr lang="en-US" sz="2200" dirty="0" smtClean="0">
                <a:latin typeface="Calibri" pitchFamily="34" charset="0"/>
              </a:rPr>
              <a:t>: </a:t>
            </a:r>
            <a:r>
              <a:rPr lang="en-US" sz="2200" b="1" dirty="0" smtClean="0">
                <a:latin typeface="Calibri" pitchFamily="34" charset="0"/>
              </a:rPr>
              <a:t>Estimates of burden of disease</a:t>
            </a:r>
            <a:r>
              <a:rPr lang="en-US" sz="2200" dirty="0" smtClean="0">
                <a:latin typeface="Calibri" pitchFamily="34" charset="0"/>
              </a:rPr>
              <a:t>, injuries, and risk factors for 1990 and 2005 within 21 regions using consistent and comparable methods, assumptions, and data sources</a:t>
            </a:r>
          </a:p>
          <a:p>
            <a:pPr eaLnBrk="1" hangingPunct="1">
              <a:spcBef>
                <a:spcPct val="0"/>
              </a:spcBef>
              <a:spcAft>
                <a:spcPct val="50000"/>
              </a:spcAft>
            </a:pPr>
            <a:r>
              <a:rPr lang="en-US" sz="2200" b="1" dirty="0" smtClean="0">
                <a:solidFill>
                  <a:srgbClr val="FF0000"/>
                </a:solidFill>
                <a:latin typeface="Calibri" pitchFamily="34" charset="0"/>
              </a:rPr>
              <a:t>Objective 2</a:t>
            </a:r>
            <a:r>
              <a:rPr lang="en-US" sz="2200" dirty="0" smtClean="0">
                <a:latin typeface="Calibri" pitchFamily="34" charset="0"/>
              </a:rPr>
              <a:t>: </a:t>
            </a:r>
            <a:r>
              <a:rPr lang="en-US" sz="2200" b="1" dirty="0" smtClean="0">
                <a:latin typeface="Calibri" pitchFamily="34" charset="0"/>
              </a:rPr>
              <a:t>Create simplified analytical tools to facilitate national burden estimates and policy use</a:t>
            </a:r>
            <a:r>
              <a:rPr lang="en-US" sz="2200" dirty="0" smtClean="0">
                <a:latin typeface="Calibri" pitchFamily="34" charset="0"/>
              </a:rPr>
              <a:t>, and create curricula and training tools to teach the application and interpretation of GBD</a:t>
            </a:r>
          </a:p>
          <a:p>
            <a:pPr eaLnBrk="1" hangingPunct="1">
              <a:lnSpc>
                <a:spcPct val="110000"/>
              </a:lnSpc>
            </a:pPr>
            <a:endParaRPr lang="en-US" sz="2200" dirty="0" smtClean="0">
              <a:latin typeface="Calibri" pitchFamily="34" charset="0"/>
            </a:endParaRPr>
          </a:p>
          <a:p>
            <a:pPr eaLnBrk="1" hangingPunct="1">
              <a:lnSpc>
                <a:spcPct val="110000"/>
              </a:lnSpc>
            </a:pPr>
            <a:r>
              <a:rPr lang="en-US" sz="2200" dirty="0" smtClean="0">
                <a:latin typeface="Calibri" pitchFamily="34" charset="0"/>
              </a:rPr>
              <a:t>Launched in September 2007 with an announcement in </a:t>
            </a:r>
            <a:r>
              <a:rPr lang="en-US" sz="2200" i="1" dirty="0" smtClean="0">
                <a:latin typeface="Calibri" pitchFamily="34" charset="0"/>
              </a:rPr>
              <a:t>the Lancet</a:t>
            </a:r>
          </a:p>
          <a:p>
            <a:pPr eaLnBrk="1" hangingPunct="1">
              <a:lnSpc>
                <a:spcPct val="110000"/>
              </a:lnSpc>
            </a:pPr>
            <a:r>
              <a:rPr lang="en-US" sz="2200" dirty="0" smtClean="0">
                <a:latin typeface="Calibri" pitchFamily="34" charset="0"/>
              </a:rPr>
              <a:t>40-50 expert working groups for different diseases, injuries, and RF </a:t>
            </a:r>
          </a:p>
          <a:p>
            <a:pPr eaLnBrk="1" hangingPunct="1">
              <a:lnSpc>
                <a:spcPct val="110000"/>
              </a:lnSpc>
            </a:pPr>
            <a:r>
              <a:rPr lang="en-US" sz="2200" dirty="0" smtClean="0">
                <a:latin typeface="Calibri" pitchFamily="34" charset="0"/>
              </a:rPr>
              <a:t>Attempt to have comprehensive set of risks for major disease groups (CVD, selected cancers, major childhood diseases, etc)</a:t>
            </a:r>
          </a:p>
          <a:p>
            <a:pPr eaLnBrk="1" hangingPunct="1">
              <a:lnSpc>
                <a:spcPct val="110000"/>
              </a:lnSpc>
            </a:pPr>
            <a:r>
              <a:rPr lang="en-US" sz="2200" b="1" dirty="0" smtClean="0">
                <a:solidFill>
                  <a:srgbClr val="FF0000"/>
                </a:solidFill>
                <a:latin typeface="Calibri" pitchFamily="34" charset="0"/>
              </a:rPr>
              <a:t>Results to be published in 2010 and subsequently</a:t>
            </a:r>
          </a:p>
        </p:txBody>
      </p:sp>
      <p:sp>
        <p:nvSpPr>
          <p:cNvPr id="126980" name="Text Box 4"/>
          <p:cNvSpPr txBox="1">
            <a:spLocks noChangeArrowheads="1"/>
          </p:cNvSpPr>
          <p:nvPr/>
        </p:nvSpPr>
        <p:spPr bwMode="auto">
          <a:xfrm>
            <a:off x="447675" y="6402388"/>
            <a:ext cx="2328863" cy="274637"/>
          </a:xfrm>
          <a:prstGeom prst="rect">
            <a:avLst/>
          </a:prstGeom>
          <a:noFill/>
          <a:ln w="9525">
            <a:noFill/>
            <a:miter lim="800000"/>
            <a:headEnd/>
            <a:tailEnd/>
          </a:ln>
        </p:spPr>
        <p:txBody>
          <a:bodyPr wrap="none">
            <a:spAutoFit/>
          </a:bodyPr>
          <a:lstStyle/>
          <a:p>
            <a:r>
              <a:rPr lang="en-GB" sz="1200" dirty="0"/>
              <a:t>Ezzati, personal communication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79388" y="274638"/>
            <a:ext cx="8893175" cy="850900"/>
          </a:xfrm>
        </p:spPr>
        <p:txBody>
          <a:bodyPr/>
          <a:lstStyle/>
          <a:p>
            <a:pPr eaLnBrk="1" hangingPunct="1"/>
            <a:r>
              <a:rPr lang="en-US" sz="2400" b="1" dirty="0" smtClean="0">
                <a:solidFill>
                  <a:schemeClr val="accent2"/>
                </a:solidFill>
                <a:latin typeface="Calibri" pitchFamily="34" charset="0"/>
              </a:rPr>
              <a:t>Sources for GBD estimates of mortality and causes of death</a:t>
            </a:r>
          </a:p>
        </p:txBody>
      </p:sp>
      <p:sp>
        <p:nvSpPr>
          <p:cNvPr id="104451" name="Rectangle 3"/>
          <p:cNvSpPr>
            <a:spLocks noGrp="1" noChangeArrowheads="1"/>
          </p:cNvSpPr>
          <p:nvPr>
            <p:ph type="body" idx="1"/>
          </p:nvPr>
        </p:nvSpPr>
        <p:spPr>
          <a:xfrm>
            <a:off x="457200" y="1552575"/>
            <a:ext cx="8229600" cy="5000625"/>
          </a:xfrm>
        </p:spPr>
        <p:txBody>
          <a:bodyPr/>
          <a:lstStyle/>
          <a:p>
            <a:pPr eaLnBrk="1" hangingPunct="1">
              <a:lnSpc>
                <a:spcPct val="90000"/>
              </a:lnSpc>
              <a:spcBef>
                <a:spcPct val="40000"/>
              </a:spcBef>
            </a:pPr>
            <a:r>
              <a:rPr lang="en-US" sz="2400" b="1" dirty="0" smtClean="0">
                <a:latin typeface="Calibri" pitchFamily="34" charset="0"/>
              </a:rPr>
              <a:t>Mortality level</a:t>
            </a:r>
          </a:p>
          <a:p>
            <a:pPr lvl="1" eaLnBrk="1" hangingPunct="1">
              <a:lnSpc>
                <a:spcPct val="90000"/>
              </a:lnSpc>
              <a:spcBef>
                <a:spcPct val="40000"/>
              </a:spcBef>
            </a:pPr>
            <a:r>
              <a:rPr lang="en-US" sz="2200" dirty="0" smtClean="0">
                <a:latin typeface="Calibri" pitchFamily="34" charset="0"/>
              </a:rPr>
              <a:t>Vital registration and census</a:t>
            </a:r>
          </a:p>
          <a:p>
            <a:pPr lvl="1" eaLnBrk="1" hangingPunct="1">
              <a:lnSpc>
                <a:spcPct val="90000"/>
              </a:lnSpc>
              <a:spcBef>
                <a:spcPct val="40000"/>
              </a:spcBef>
            </a:pPr>
            <a:r>
              <a:rPr lang="en-US" sz="2200" dirty="0" smtClean="0">
                <a:latin typeface="Calibri" pitchFamily="34" charset="0"/>
              </a:rPr>
              <a:t>Surveys</a:t>
            </a:r>
          </a:p>
          <a:p>
            <a:pPr lvl="1" eaLnBrk="1" hangingPunct="1">
              <a:lnSpc>
                <a:spcPct val="90000"/>
              </a:lnSpc>
              <a:spcBef>
                <a:spcPct val="40000"/>
              </a:spcBef>
            </a:pPr>
            <a:r>
              <a:rPr lang="en-US" sz="2200" dirty="0" smtClean="0">
                <a:latin typeface="Calibri" pitchFamily="34" charset="0"/>
              </a:rPr>
              <a:t>Demographic models</a:t>
            </a:r>
          </a:p>
          <a:p>
            <a:pPr eaLnBrk="1" hangingPunct="1">
              <a:lnSpc>
                <a:spcPct val="90000"/>
              </a:lnSpc>
              <a:spcBef>
                <a:spcPct val="40000"/>
              </a:spcBef>
            </a:pPr>
            <a:r>
              <a:rPr lang="en-US" sz="2400" b="1" dirty="0" smtClean="0">
                <a:latin typeface="Calibri" pitchFamily="34" charset="0"/>
              </a:rPr>
              <a:t>Causes of death</a:t>
            </a:r>
          </a:p>
          <a:p>
            <a:pPr lvl="1" eaLnBrk="1" hangingPunct="1">
              <a:lnSpc>
                <a:spcPct val="90000"/>
              </a:lnSpc>
              <a:spcBef>
                <a:spcPct val="40000"/>
              </a:spcBef>
            </a:pPr>
            <a:r>
              <a:rPr lang="en-US" sz="2200" dirty="0" smtClean="0">
                <a:latin typeface="Calibri" pitchFamily="34" charset="0"/>
              </a:rPr>
              <a:t>Vital registration with certification of cause of death</a:t>
            </a:r>
          </a:p>
          <a:p>
            <a:pPr lvl="1" eaLnBrk="1" hangingPunct="1">
              <a:lnSpc>
                <a:spcPct val="90000"/>
              </a:lnSpc>
              <a:spcBef>
                <a:spcPct val="40000"/>
              </a:spcBef>
            </a:pPr>
            <a:r>
              <a:rPr lang="en-US" sz="2200" dirty="0" smtClean="0">
                <a:latin typeface="Calibri" pitchFamily="34" charset="0"/>
              </a:rPr>
              <a:t>Sample registration systems</a:t>
            </a:r>
          </a:p>
          <a:p>
            <a:pPr lvl="1" eaLnBrk="1" hangingPunct="1">
              <a:lnSpc>
                <a:spcPct val="90000"/>
              </a:lnSpc>
              <a:spcBef>
                <a:spcPct val="40000"/>
              </a:spcBef>
            </a:pPr>
            <a:r>
              <a:rPr lang="en-US" sz="2200" dirty="0" smtClean="0">
                <a:latin typeface="Calibri" pitchFamily="34" charset="0"/>
              </a:rPr>
              <a:t>Verbal autopsies</a:t>
            </a:r>
          </a:p>
          <a:p>
            <a:pPr lvl="1" eaLnBrk="1" hangingPunct="1">
              <a:lnSpc>
                <a:spcPct val="90000"/>
              </a:lnSpc>
              <a:spcBef>
                <a:spcPct val="40000"/>
              </a:spcBef>
            </a:pPr>
            <a:r>
              <a:rPr lang="en-US" sz="2200" dirty="0" smtClean="0">
                <a:latin typeface="Calibri" pitchFamily="34" charset="0"/>
              </a:rPr>
              <a:t>Household surveys</a:t>
            </a:r>
          </a:p>
          <a:p>
            <a:pPr lvl="1" eaLnBrk="1" hangingPunct="1">
              <a:lnSpc>
                <a:spcPct val="90000"/>
              </a:lnSpc>
              <a:spcBef>
                <a:spcPct val="40000"/>
              </a:spcBef>
            </a:pPr>
            <a:r>
              <a:rPr lang="en-US" sz="2200" dirty="0" smtClean="0">
                <a:latin typeface="Calibri" pitchFamily="34" charset="0"/>
              </a:rPr>
              <a:t>Population surveillance systems</a:t>
            </a:r>
          </a:p>
          <a:p>
            <a:pPr eaLnBrk="1" hangingPunct="1">
              <a:lnSpc>
                <a:spcPct val="90000"/>
              </a:lnSpc>
              <a:spcBef>
                <a:spcPct val="40000"/>
              </a:spcBef>
            </a:pP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381000"/>
            <a:ext cx="7772400" cy="609600"/>
          </a:xfrm>
          <a:noFill/>
        </p:spPr>
        <p:txBody>
          <a:bodyPr lIns="92075" tIns="46038" rIns="92075" bIns="46038"/>
          <a:lstStyle/>
          <a:p>
            <a:pPr eaLnBrk="1" hangingPunct="1"/>
            <a:r>
              <a:rPr lang="en-US" sz="2400" b="1" dirty="0" smtClean="0">
                <a:solidFill>
                  <a:srgbClr val="000099"/>
                </a:solidFill>
                <a:latin typeface="Calibri" pitchFamily="34" charset="0"/>
              </a:rPr>
              <a:t>Assessing cause of death: principles of ICD coding</a:t>
            </a:r>
          </a:p>
        </p:txBody>
      </p:sp>
      <p:sp>
        <p:nvSpPr>
          <p:cNvPr id="132099" name="Rectangle 3"/>
          <p:cNvSpPr>
            <a:spLocks noGrp="1" noChangeArrowheads="1"/>
          </p:cNvSpPr>
          <p:nvPr>
            <p:ph type="body" idx="1"/>
          </p:nvPr>
        </p:nvSpPr>
        <p:spPr>
          <a:xfrm>
            <a:off x="323528" y="1219200"/>
            <a:ext cx="8568952" cy="4946104"/>
          </a:xfrm>
          <a:noFill/>
        </p:spPr>
        <p:txBody>
          <a:bodyPr lIns="92075" tIns="46038" rIns="92075" bIns="46038"/>
          <a:lstStyle/>
          <a:p>
            <a:pPr eaLnBrk="1" hangingPunct="1"/>
            <a:r>
              <a:rPr lang="en-US" sz="1800" dirty="0" smtClean="0"/>
              <a:t>Coarsest level: ICD divided in 17 chapters = mixture of 1) etiologies (infection, neoplasm), 2) organ system (digestive) and 3) injuries</a:t>
            </a:r>
          </a:p>
          <a:p>
            <a:pPr eaLnBrk="1" hangingPunct="1"/>
            <a:r>
              <a:rPr lang="en-US" sz="1800" dirty="0" smtClean="0"/>
              <a:t>Changes over versions (stroke: disease of CNS -&gt; Circulatory System)</a:t>
            </a:r>
          </a:p>
          <a:p>
            <a:pPr eaLnBrk="1" hangingPunct="1"/>
            <a:r>
              <a:rPr lang="en-US" sz="1800" dirty="0" smtClean="0"/>
              <a:t>‘</a:t>
            </a:r>
            <a:r>
              <a:rPr lang="en-US" sz="1800" b="1" dirty="0" smtClean="0"/>
              <a:t>Final</a:t>
            </a:r>
            <a:r>
              <a:rPr lang="en-US" sz="1800" dirty="0" smtClean="0"/>
              <a:t>’, ‘</a:t>
            </a:r>
            <a:r>
              <a:rPr lang="en-US" sz="1800" b="1" dirty="0" smtClean="0"/>
              <a:t>underlying</a:t>
            </a:r>
            <a:r>
              <a:rPr lang="en-US" sz="1800" dirty="0" smtClean="0"/>
              <a:t>’ and ‘</a:t>
            </a:r>
            <a:r>
              <a:rPr lang="en-US" sz="1800" b="1" dirty="0" smtClean="0"/>
              <a:t>related</a:t>
            </a:r>
            <a:r>
              <a:rPr lang="en-US" sz="1800" dirty="0" smtClean="0"/>
              <a:t>’ causes of death (e.g. death from liver cancer caused by HBV, MI in patient with hypertension and diabetes)</a:t>
            </a:r>
          </a:p>
          <a:p>
            <a:pPr eaLnBrk="1" hangingPunct="1"/>
            <a:r>
              <a:rPr lang="en-US" sz="1800" dirty="0" smtClean="0">
                <a:solidFill>
                  <a:srgbClr val="CC0066"/>
                </a:solidFill>
              </a:rPr>
              <a:t>Rule for selection: «the disease or injury which initiated the sequence of events which led to death» </a:t>
            </a:r>
          </a:p>
          <a:p>
            <a:pPr eaLnBrk="1" hangingPunct="1"/>
            <a:r>
              <a:rPr lang="en-US" sz="1800" dirty="0" smtClean="0"/>
              <a:t>Often ‘underlying cause’ unless ‘senility’, ‘ill-defined conditions’, ‘trivial conditions’, ‘linked conditions’, ‘early and late stages of disease’, ‘late effects’, ‘old pneumonia, influenza &amp; maternal conditions’, and ‘errors and accident of medical care’</a:t>
            </a:r>
          </a:p>
          <a:p>
            <a:pPr eaLnBrk="1" hangingPunct="1"/>
            <a:r>
              <a:rPr lang="en-US" sz="1800" dirty="0" smtClean="0"/>
              <a:t>In reality</a:t>
            </a:r>
            <a:r>
              <a:rPr lang="en-US" sz="1800" dirty="0" smtClean="0">
                <a:solidFill>
                  <a:srgbClr val="FF3399"/>
                </a:solidFill>
              </a:rPr>
              <a:t>, each </a:t>
            </a:r>
            <a:r>
              <a:rPr lang="en-US" sz="1800" dirty="0" smtClean="0">
                <a:solidFill>
                  <a:srgbClr val="CC0066"/>
                </a:solidFill>
              </a:rPr>
              <a:t>ICD version is a political document reflecting the political power of different groups to manipulate the coding of particular causes </a:t>
            </a:r>
            <a:r>
              <a:rPr lang="en-US" sz="1800" dirty="0" smtClean="0"/>
              <a:t>(</a:t>
            </a:r>
            <a:r>
              <a:rPr lang="en-US" sz="1800" dirty="0" err="1" smtClean="0"/>
              <a:t>eg</a:t>
            </a:r>
            <a:r>
              <a:rPr lang="en-US" sz="1800" dirty="0" smtClean="0"/>
              <a:t>, ICD10: maternal causes &amp; HIV)</a:t>
            </a:r>
          </a:p>
          <a:p>
            <a:pPr eaLnBrk="1" hangingPunct="1"/>
            <a:r>
              <a:rPr lang="en-US" sz="1800" dirty="0" smtClean="0"/>
              <a:t>‘Ill defined causes’ changed much lately: potential for bias in trends (1980s, Mexico: 30% CVD deaths attributed to ‘ventricular </a:t>
            </a:r>
            <a:r>
              <a:rPr lang="en-US" sz="1800" dirty="0" err="1" smtClean="0"/>
              <a:t>dysrythmias</a:t>
            </a:r>
            <a:r>
              <a:rPr lang="en-US" sz="1800" dirty="0" smtClean="0"/>
              <a:t>’)</a:t>
            </a:r>
          </a:p>
        </p:txBody>
      </p:sp>
      <p:sp>
        <p:nvSpPr>
          <p:cNvPr id="132100" name="Rectangle 4"/>
          <p:cNvSpPr>
            <a:spLocks noChangeArrowheads="1"/>
          </p:cNvSpPr>
          <p:nvPr/>
        </p:nvSpPr>
        <p:spPr bwMode="auto">
          <a:xfrm>
            <a:off x="669925" y="6446838"/>
            <a:ext cx="3695179" cy="277641"/>
          </a:xfrm>
          <a:prstGeom prst="rect">
            <a:avLst/>
          </a:prstGeom>
          <a:noFill/>
          <a:ln w="9525">
            <a:noFill/>
            <a:miter lim="800000"/>
            <a:headEnd/>
            <a:tailEnd/>
          </a:ln>
        </p:spPr>
        <p:txBody>
          <a:bodyPr wrap="none" lIns="92075" tIns="46038" rIns="92075" bIns="46038">
            <a:spAutoFit/>
          </a:bodyPr>
          <a:lstStyle/>
          <a:p>
            <a:pPr defTabSz="762000" eaLnBrk="0" hangingPunct="0"/>
            <a:r>
              <a:rPr lang="en-US" sz="1200" dirty="0">
                <a:latin typeface="Calibri" pitchFamily="34" charset="0"/>
              </a:rPr>
              <a:t>Harvard Center for Population and Development Studies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5" name="Rectangle 2"/>
          <p:cNvSpPr>
            <a:spLocks noGrp="1" noChangeArrowheads="1"/>
          </p:cNvSpPr>
          <p:nvPr>
            <p:ph type="title"/>
          </p:nvPr>
        </p:nvSpPr>
        <p:spPr>
          <a:xfrm>
            <a:off x="1379538" y="0"/>
            <a:ext cx="100012" cy="182563"/>
          </a:xfrm>
          <a:noFill/>
        </p:spPr>
        <p:txBody>
          <a:bodyPr/>
          <a:lstStyle/>
          <a:p>
            <a:pPr eaLnBrk="1" hangingPunct="1"/>
            <a:r>
              <a:rPr lang="en-GB" sz="100" smtClean="0"/>
              <a:t>Introduction 1</a:t>
            </a:r>
          </a:p>
        </p:txBody>
      </p:sp>
      <p:sp>
        <p:nvSpPr>
          <p:cNvPr id="11276" name="Rectangle 3"/>
          <p:cNvSpPr>
            <a:spLocks noGrp="1" noChangeArrowheads="1"/>
          </p:cNvSpPr>
          <p:nvPr>
            <p:ph type="body" sz="half" idx="1"/>
          </p:nvPr>
        </p:nvSpPr>
        <p:spPr>
          <a:xfrm>
            <a:off x="1600821" y="1297704"/>
            <a:ext cx="3419475" cy="4541838"/>
          </a:xfrm>
          <a:noFill/>
        </p:spPr>
        <p:txBody>
          <a:bodyPr/>
          <a:lstStyle/>
          <a:p>
            <a:pPr eaLnBrk="1" hangingPunct="1">
              <a:buFontTx/>
              <a:buNone/>
            </a:pPr>
            <a:r>
              <a:rPr lang="en-GB" sz="2800" smtClean="0"/>
              <a:t>                  </a:t>
            </a:r>
          </a:p>
        </p:txBody>
      </p:sp>
      <p:graphicFrame>
        <p:nvGraphicFramePr>
          <p:cNvPr id="11266" name="Organization Chart 4"/>
          <p:cNvGraphicFramePr>
            <a:graphicFrameLocks/>
          </p:cNvGraphicFramePr>
          <p:nvPr>
            <p:ph sz="quarter" idx="2"/>
          </p:nvPr>
        </p:nvGraphicFramePr>
        <p:xfrm>
          <a:off x="1187624" y="1124744"/>
          <a:ext cx="6408738" cy="1871662"/>
        </p:xfrm>
        <a:graphic>
          <a:graphicData uri="http://schemas.openxmlformats.org/drawingml/2006/compatibility">
            <com:legacyDrawing xmlns:com="http://schemas.openxmlformats.org/drawingml/2006/compatibility" spid="_x0000_s303106"/>
          </a:graphicData>
        </a:graphic>
      </p:graphicFrame>
      <p:graphicFrame>
        <p:nvGraphicFramePr>
          <p:cNvPr id="412685" name="Group 13"/>
          <p:cNvGraphicFramePr>
            <a:graphicFrameLocks noGrp="1"/>
          </p:cNvGraphicFramePr>
          <p:nvPr/>
        </p:nvGraphicFramePr>
        <p:xfrm>
          <a:off x="1331640" y="3068960"/>
          <a:ext cx="6701284" cy="1798320"/>
        </p:xfrm>
        <a:graphic>
          <a:graphicData uri="http://schemas.openxmlformats.org/drawingml/2006/table">
            <a:tbl>
              <a:tblPr/>
              <a:tblGrid>
                <a:gridCol w="2234999"/>
                <a:gridCol w="2231286"/>
                <a:gridCol w="2234999"/>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Prevalence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Incidence</a:t>
                      </a:r>
                    </a:p>
                  </a:txBody>
                  <a:tcPr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Mortality rates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charset="0"/>
                        </a:rPr>
                        <a:t> Maternal</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charset="0"/>
                        </a:rPr>
                        <a:t> Infant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charset="0"/>
                        </a:rPr>
                        <a:t> </a:t>
                      </a:r>
                      <a:r>
                        <a:rPr kumimoji="0" lang="en-GB" sz="1600" b="0" i="0" u="none" strike="noStrike" cap="none" normalizeH="0" baseline="0" dirty="0" err="1" smtClean="0">
                          <a:ln>
                            <a:noFill/>
                          </a:ln>
                          <a:solidFill>
                            <a:schemeClr val="tx1"/>
                          </a:solidFill>
                          <a:effectLst/>
                          <a:latin typeface="Arial" charset="0"/>
                        </a:rPr>
                        <a:t>Perinatal</a:t>
                      </a:r>
                      <a:endParaRPr kumimoji="0" lang="en-GB" sz="16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charset="0"/>
                        </a:rPr>
                        <a:t> Under five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600" b="0" i="0" u="none" strike="noStrike" cap="none" normalizeH="0" baseline="0" dirty="0" smtClean="0">
                          <a:ln>
                            <a:noFill/>
                          </a:ln>
                          <a:solidFill>
                            <a:schemeClr val="tx1"/>
                          </a:solidFill>
                          <a:effectLst/>
                          <a:latin typeface="Arial" charset="0"/>
                        </a:rPr>
                        <a:t> Overall</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11281" name="Text Box 25"/>
          <p:cNvSpPr txBox="1">
            <a:spLocks noChangeArrowheads="1"/>
          </p:cNvSpPr>
          <p:nvPr/>
        </p:nvSpPr>
        <p:spPr bwMode="auto">
          <a:xfrm>
            <a:off x="1403648" y="4797152"/>
            <a:ext cx="6034087" cy="519113"/>
          </a:xfrm>
          <a:prstGeom prst="rect">
            <a:avLst/>
          </a:prstGeom>
          <a:noFill/>
          <a:ln w="9525">
            <a:noFill/>
            <a:miter lim="800000"/>
            <a:headEnd/>
            <a:tailEnd/>
          </a:ln>
        </p:spPr>
        <p:txBody>
          <a:bodyPr>
            <a:spAutoFit/>
          </a:bodyPr>
          <a:lstStyle/>
          <a:p>
            <a:pPr algn="ctr">
              <a:spcBef>
                <a:spcPct val="50000"/>
              </a:spcBef>
            </a:pPr>
            <a:r>
              <a:rPr lang="en-GB" sz="2800" dirty="0"/>
              <a:t>DALYS</a:t>
            </a:r>
          </a:p>
        </p:txBody>
      </p:sp>
      <p:sp>
        <p:nvSpPr>
          <p:cNvPr id="11282" name="AutoShape 26"/>
          <p:cNvSpPr>
            <a:spLocks noChangeArrowheads="1"/>
          </p:cNvSpPr>
          <p:nvPr/>
        </p:nvSpPr>
        <p:spPr bwMode="auto">
          <a:xfrm>
            <a:off x="1547664" y="4797152"/>
            <a:ext cx="1889125" cy="506413"/>
          </a:xfrm>
          <a:prstGeom prst="leftArrow">
            <a:avLst>
              <a:gd name="adj1" fmla="val 50000"/>
              <a:gd name="adj2" fmla="val 93260"/>
            </a:avLst>
          </a:prstGeom>
          <a:solidFill>
            <a:schemeClr val="accent1"/>
          </a:solidFill>
          <a:ln w="9525">
            <a:solidFill>
              <a:schemeClr val="tx1"/>
            </a:solidFill>
            <a:miter lim="800000"/>
            <a:headEnd/>
            <a:tailEnd/>
          </a:ln>
        </p:spPr>
        <p:txBody>
          <a:bodyPr wrap="none" anchor="ctr"/>
          <a:lstStyle/>
          <a:p>
            <a:endParaRPr lang="fr-CH"/>
          </a:p>
        </p:txBody>
      </p:sp>
      <p:sp>
        <p:nvSpPr>
          <p:cNvPr id="11283" name="AutoShape 27"/>
          <p:cNvSpPr>
            <a:spLocks noChangeArrowheads="1"/>
          </p:cNvSpPr>
          <p:nvPr/>
        </p:nvSpPr>
        <p:spPr bwMode="auto">
          <a:xfrm rot="10800000">
            <a:off x="5877546" y="4847354"/>
            <a:ext cx="1824037" cy="442913"/>
          </a:xfrm>
          <a:prstGeom prst="leftArrow">
            <a:avLst>
              <a:gd name="adj1" fmla="val 50000"/>
              <a:gd name="adj2" fmla="val 102957"/>
            </a:avLst>
          </a:prstGeom>
          <a:solidFill>
            <a:schemeClr val="accent1"/>
          </a:solidFill>
          <a:ln w="9525">
            <a:solidFill>
              <a:schemeClr val="tx1"/>
            </a:solidFill>
            <a:miter lim="800000"/>
            <a:headEnd/>
            <a:tailEnd/>
          </a:ln>
        </p:spPr>
        <p:txBody>
          <a:bodyPr wrap="none" anchor="ctr"/>
          <a:lstStyle/>
          <a:p>
            <a:endParaRPr lang="fr-CH"/>
          </a:p>
        </p:txBody>
      </p:sp>
      <p:sp>
        <p:nvSpPr>
          <p:cNvPr id="11284" name="Rectangle 28"/>
          <p:cNvSpPr>
            <a:spLocks noChangeArrowheads="1"/>
          </p:cNvSpPr>
          <p:nvPr/>
        </p:nvSpPr>
        <p:spPr bwMode="auto">
          <a:xfrm>
            <a:off x="468313" y="203200"/>
            <a:ext cx="8207375" cy="939800"/>
          </a:xfrm>
          <a:prstGeom prst="rect">
            <a:avLst/>
          </a:prstGeom>
          <a:noFill/>
          <a:ln w="9525">
            <a:noFill/>
            <a:miter lim="800000"/>
            <a:headEnd/>
            <a:tailEnd/>
          </a:ln>
        </p:spPr>
        <p:txBody>
          <a:bodyPr anchor="ctr" anchorCtr="1"/>
          <a:lstStyle/>
          <a:p>
            <a:r>
              <a:rPr lang="en-GB" sz="2400" b="1" dirty="0">
                <a:solidFill>
                  <a:srgbClr val="000099"/>
                </a:solidFill>
                <a:latin typeface="Calibri" pitchFamily="34" charset="0"/>
              </a:rPr>
              <a:t>DALYs attempt to capture the overall disease burden</a:t>
            </a:r>
          </a:p>
        </p:txBody>
      </p:sp>
      <p:sp>
        <p:nvSpPr>
          <p:cNvPr id="11285" name="Text Box 29"/>
          <p:cNvSpPr txBox="1">
            <a:spLocks noChangeArrowheads="1"/>
          </p:cNvSpPr>
          <p:nvPr/>
        </p:nvSpPr>
        <p:spPr bwMode="auto">
          <a:xfrm>
            <a:off x="971600" y="5733256"/>
            <a:ext cx="7992888" cy="338554"/>
          </a:xfrm>
          <a:prstGeom prst="rect">
            <a:avLst/>
          </a:prstGeom>
          <a:noFill/>
          <a:ln w="9525" algn="ctr">
            <a:noFill/>
            <a:miter lim="800000"/>
            <a:headEnd/>
            <a:tailEnd/>
          </a:ln>
        </p:spPr>
        <p:txBody>
          <a:bodyPr wrap="square">
            <a:spAutoFit/>
          </a:bodyPr>
          <a:lstStyle/>
          <a:p>
            <a:pPr marL="3235325" indent="-3235325" algn="ctr"/>
            <a:r>
              <a:rPr lang="en-GB" sz="1600" b="1" dirty="0" smtClean="0"/>
              <a:t>*</a:t>
            </a:r>
            <a:endParaRPr lang="en-GB" sz="1600" dirty="0"/>
          </a:p>
        </p:txBody>
      </p:sp>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5800" y="533400"/>
            <a:ext cx="7924800" cy="838200"/>
          </a:xfrm>
          <a:prstGeom prst="rect">
            <a:avLst/>
          </a:prstGeom>
          <a:noFill/>
          <a:ln w="9525">
            <a:noFill/>
            <a:miter lim="800000"/>
            <a:headEnd/>
            <a:tailEnd/>
          </a:ln>
        </p:spPr>
        <p:txBody>
          <a:bodyPr lIns="92075" tIns="46038" rIns="92075" bIns="46038" anchor="ctr"/>
          <a:lstStyle/>
          <a:p>
            <a:pPr algn="ctr" eaLnBrk="0" hangingPunct="0"/>
            <a:r>
              <a:rPr lang="en-US" sz="2000" b="1" dirty="0" err="1">
                <a:solidFill>
                  <a:srgbClr val="000099"/>
                </a:solidFill>
              </a:rPr>
              <a:t>Composante</a:t>
            </a:r>
            <a:r>
              <a:rPr lang="en-US" sz="2000" b="1" dirty="0">
                <a:solidFill>
                  <a:srgbClr val="000099"/>
                </a:solidFill>
              </a:rPr>
              <a:t> «</a:t>
            </a:r>
            <a:r>
              <a:rPr lang="en-US" sz="2000" b="1" dirty="0" err="1">
                <a:solidFill>
                  <a:srgbClr val="000099"/>
                </a:solidFill>
              </a:rPr>
              <a:t>incapacité</a:t>
            </a:r>
            <a:r>
              <a:rPr lang="en-US" sz="2000" b="1" dirty="0">
                <a:solidFill>
                  <a:srgbClr val="000099"/>
                </a:solidFill>
              </a:rPr>
              <a:t>» : Identifier un </a:t>
            </a:r>
            <a:r>
              <a:rPr lang="en-US" sz="2000" b="1" dirty="0" err="1">
                <a:solidFill>
                  <a:srgbClr val="000099"/>
                </a:solidFill>
              </a:rPr>
              <a:t>nombre</a:t>
            </a:r>
            <a:r>
              <a:rPr lang="en-US" sz="2000" b="1" dirty="0">
                <a:solidFill>
                  <a:srgbClr val="000099"/>
                </a:solidFill>
              </a:rPr>
              <a:t> </a:t>
            </a:r>
            <a:r>
              <a:rPr lang="en-US" sz="2000" b="1" dirty="0" err="1">
                <a:solidFill>
                  <a:srgbClr val="000099"/>
                </a:solidFill>
              </a:rPr>
              <a:t>limité</a:t>
            </a:r>
            <a:r>
              <a:rPr lang="en-US" sz="2000" b="1" dirty="0">
                <a:solidFill>
                  <a:srgbClr val="000099"/>
                </a:solidFill>
              </a:rPr>
              <a:t> de </a:t>
            </a:r>
            <a:r>
              <a:rPr lang="en-US" sz="2000" b="1" dirty="0" err="1">
                <a:solidFill>
                  <a:srgbClr val="000099"/>
                </a:solidFill>
              </a:rPr>
              <a:t>séquelles</a:t>
            </a:r>
            <a:r>
              <a:rPr lang="en-US" sz="2000" b="1" dirty="0">
                <a:solidFill>
                  <a:srgbClr val="000099"/>
                </a:solidFill>
              </a:rPr>
              <a:t> </a:t>
            </a:r>
            <a:r>
              <a:rPr lang="en-US" sz="2000" b="1" dirty="0" err="1">
                <a:solidFill>
                  <a:srgbClr val="000099"/>
                </a:solidFill>
              </a:rPr>
              <a:t>majeures</a:t>
            </a:r>
            <a:r>
              <a:rPr lang="en-US" sz="2000" b="1" dirty="0">
                <a:solidFill>
                  <a:srgbClr val="000099"/>
                </a:solidFill>
              </a:rPr>
              <a:t>, </a:t>
            </a:r>
            <a:r>
              <a:rPr lang="en-US" sz="2000" b="1" dirty="0" err="1">
                <a:solidFill>
                  <a:srgbClr val="000099"/>
                </a:solidFill>
              </a:rPr>
              <a:t>leur</a:t>
            </a:r>
            <a:r>
              <a:rPr lang="en-US" sz="2000" b="1" dirty="0">
                <a:solidFill>
                  <a:srgbClr val="000099"/>
                </a:solidFill>
              </a:rPr>
              <a:t> </a:t>
            </a:r>
            <a:r>
              <a:rPr lang="en-US" sz="2000" b="1" dirty="0" err="1">
                <a:solidFill>
                  <a:srgbClr val="000099"/>
                </a:solidFill>
              </a:rPr>
              <a:t>épidémiologie</a:t>
            </a:r>
            <a:r>
              <a:rPr lang="en-US" sz="2000" b="1" dirty="0">
                <a:solidFill>
                  <a:srgbClr val="000099"/>
                </a:solidFill>
              </a:rPr>
              <a:t> et </a:t>
            </a:r>
            <a:r>
              <a:rPr lang="en-US" sz="2000" b="1" dirty="0" err="1">
                <a:solidFill>
                  <a:srgbClr val="000099"/>
                </a:solidFill>
              </a:rPr>
              <a:t>leur</a:t>
            </a:r>
            <a:r>
              <a:rPr lang="en-US" sz="2000" b="1" dirty="0">
                <a:solidFill>
                  <a:srgbClr val="000099"/>
                </a:solidFill>
              </a:rPr>
              <a:t> </a:t>
            </a:r>
            <a:r>
              <a:rPr lang="en-US" sz="2000" b="1" dirty="0" err="1">
                <a:solidFill>
                  <a:srgbClr val="000099"/>
                </a:solidFill>
              </a:rPr>
              <a:t>taux</a:t>
            </a:r>
            <a:r>
              <a:rPr lang="en-US" sz="2000" b="1" dirty="0">
                <a:solidFill>
                  <a:srgbClr val="000099"/>
                </a:solidFill>
              </a:rPr>
              <a:t> </a:t>
            </a:r>
            <a:r>
              <a:rPr lang="en-US" sz="2000" b="1" dirty="0" err="1">
                <a:solidFill>
                  <a:srgbClr val="000099"/>
                </a:solidFill>
              </a:rPr>
              <a:t>d’incapacité</a:t>
            </a:r>
            <a:endParaRPr lang="en-US" sz="2000" b="1" dirty="0">
              <a:solidFill>
                <a:srgbClr val="000099"/>
              </a:solidFill>
            </a:endParaRPr>
          </a:p>
        </p:txBody>
      </p:sp>
      <p:sp>
        <p:nvSpPr>
          <p:cNvPr id="156675" name="Rectangle 3"/>
          <p:cNvSpPr>
            <a:spLocks noChangeArrowheads="1"/>
          </p:cNvSpPr>
          <p:nvPr/>
        </p:nvSpPr>
        <p:spPr bwMode="auto">
          <a:xfrm>
            <a:off x="395536" y="1981200"/>
            <a:ext cx="8496944" cy="4114800"/>
          </a:xfrm>
          <a:prstGeom prst="rect">
            <a:avLst/>
          </a:prstGeom>
          <a:noFill/>
          <a:ln w="9525">
            <a:noFill/>
            <a:miter lim="800000"/>
            <a:headEnd/>
            <a:tailEnd/>
          </a:ln>
        </p:spPr>
        <p:txBody>
          <a:bodyPr lIns="92075" tIns="46038" rIns="92075" bIns="46038"/>
          <a:lstStyle/>
          <a:p>
            <a:pPr marL="342900" indent="-342900" eaLnBrk="0" hangingPunct="0">
              <a:spcBef>
                <a:spcPts val="1200"/>
              </a:spcBef>
              <a:buFontTx/>
              <a:buChar char="•"/>
            </a:pPr>
            <a:r>
              <a:rPr lang="en-US" sz="2200" dirty="0">
                <a:latin typeface="Calibri" pitchFamily="34" charset="0"/>
              </a:rPr>
              <a:t>483 </a:t>
            </a:r>
            <a:r>
              <a:rPr lang="en-US" sz="2200" dirty="0" err="1">
                <a:latin typeface="Calibri" pitchFamily="34" charset="0"/>
              </a:rPr>
              <a:t>séquelles</a:t>
            </a:r>
            <a:r>
              <a:rPr lang="en-US" sz="2200" dirty="0">
                <a:latin typeface="Calibri" pitchFamily="34" charset="0"/>
              </a:rPr>
              <a:t> </a:t>
            </a:r>
            <a:r>
              <a:rPr lang="en-US" sz="2200" dirty="0" err="1">
                <a:latin typeface="Calibri" pitchFamily="34" charset="0"/>
              </a:rPr>
              <a:t>identifiées</a:t>
            </a:r>
            <a:r>
              <a:rPr lang="en-US" sz="2200" dirty="0">
                <a:latin typeface="Calibri" pitchFamily="34" charset="0"/>
              </a:rPr>
              <a:t> pour 107 conditions</a:t>
            </a:r>
          </a:p>
          <a:p>
            <a:pPr marL="742950" lvl="1" indent="-285750" eaLnBrk="0" hangingPunct="0">
              <a:spcBef>
                <a:spcPts val="1200"/>
              </a:spcBef>
              <a:buFontTx/>
              <a:buChar char="•"/>
            </a:pPr>
            <a:r>
              <a:rPr lang="en-US" sz="2200" dirty="0">
                <a:latin typeface="Calibri" pitchFamily="34" charset="0"/>
              </a:rPr>
              <a:t>par </a:t>
            </a:r>
            <a:r>
              <a:rPr lang="en-US" sz="2200" dirty="0" err="1">
                <a:latin typeface="Calibri" pitchFamily="34" charset="0"/>
              </a:rPr>
              <a:t>exemple</a:t>
            </a:r>
            <a:r>
              <a:rPr lang="en-US" sz="2200" dirty="0">
                <a:latin typeface="Calibri" pitchFamily="34" charset="0"/>
              </a:rPr>
              <a:t>, 5 complications du </a:t>
            </a:r>
            <a:r>
              <a:rPr lang="en-US" sz="2200" dirty="0" err="1" smtClean="0">
                <a:latin typeface="Calibri" pitchFamily="34" charset="0"/>
              </a:rPr>
              <a:t>diabète</a:t>
            </a:r>
            <a:r>
              <a:rPr lang="en-US" sz="2200" dirty="0" smtClean="0">
                <a:latin typeface="Calibri" pitchFamily="34" charset="0"/>
              </a:rPr>
              <a:t>:  </a:t>
            </a:r>
            <a:r>
              <a:rPr lang="en-US" sz="2200" dirty="0" err="1" smtClean="0">
                <a:latin typeface="Calibri" pitchFamily="34" charset="0"/>
              </a:rPr>
              <a:t>diabète</a:t>
            </a:r>
            <a:r>
              <a:rPr lang="en-US" sz="2200" dirty="0" smtClean="0">
                <a:latin typeface="Calibri" pitchFamily="34" charset="0"/>
              </a:rPr>
              <a:t> </a:t>
            </a:r>
            <a:r>
              <a:rPr lang="en-US" sz="2200" dirty="0">
                <a:latin typeface="Calibri" pitchFamily="34" charset="0"/>
              </a:rPr>
              <a:t>per se, </a:t>
            </a:r>
            <a:r>
              <a:rPr lang="en-US" sz="2200" dirty="0" err="1">
                <a:latin typeface="Calibri" pitchFamily="34" charset="0"/>
              </a:rPr>
              <a:t>rétinopathie</a:t>
            </a:r>
            <a:r>
              <a:rPr lang="en-US" sz="2200" dirty="0">
                <a:latin typeface="Calibri" pitchFamily="34" charset="0"/>
              </a:rPr>
              <a:t>, </a:t>
            </a:r>
            <a:r>
              <a:rPr lang="en-US" sz="2200" dirty="0" err="1">
                <a:latin typeface="Calibri" pitchFamily="34" charset="0"/>
              </a:rPr>
              <a:t>neuropathie</a:t>
            </a:r>
            <a:r>
              <a:rPr lang="en-US" sz="2200" dirty="0">
                <a:latin typeface="Calibri" pitchFamily="34" charset="0"/>
              </a:rPr>
              <a:t>, pied </a:t>
            </a:r>
            <a:r>
              <a:rPr lang="en-US" sz="2200" dirty="0" err="1">
                <a:latin typeface="Calibri" pitchFamily="34" charset="0"/>
              </a:rPr>
              <a:t>diabétique</a:t>
            </a:r>
            <a:r>
              <a:rPr lang="en-US" sz="2200" dirty="0">
                <a:latin typeface="Calibri" pitchFamily="34" charset="0"/>
              </a:rPr>
              <a:t>, amputation</a:t>
            </a:r>
          </a:p>
          <a:p>
            <a:pPr marL="342900" indent="-342900" eaLnBrk="0" hangingPunct="0">
              <a:spcBef>
                <a:spcPts val="1200"/>
              </a:spcBef>
              <a:buFontTx/>
              <a:buChar char="•"/>
            </a:pPr>
            <a:r>
              <a:rPr lang="en-US" sz="2200" dirty="0" err="1">
                <a:latin typeface="Calibri" pitchFamily="34" charset="0"/>
              </a:rPr>
              <a:t>Déterminer</a:t>
            </a:r>
            <a:r>
              <a:rPr lang="en-US" sz="2200" dirty="0">
                <a:latin typeface="Calibri" pitchFamily="34" charset="0"/>
              </a:rPr>
              <a:t> </a:t>
            </a:r>
            <a:r>
              <a:rPr lang="en-US" sz="2200" dirty="0" smtClean="0">
                <a:latin typeface="Calibri" pitchFamily="34" charset="0"/>
              </a:rPr>
              <a:t>la </a:t>
            </a:r>
            <a:r>
              <a:rPr lang="en-US" sz="2200" dirty="0" err="1">
                <a:latin typeface="Calibri" pitchFamily="34" charset="0"/>
              </a:rPr>
              <a:t>survenue</a:t>
            </a:r>
            <a:r>
              <a:rPr lang="en-US" sz="2200" dirty="0">
                <a:latin typeface="Calibri" pitchFamily="34" charset="0"/>
              </a:rPr>
              <a:t>, </a:t>
            </a:r>
            <a:r>
              <a:rPr lang="en-US" sz="2200" dirty="0" err="1">
                <a:latin typeface="Calibri" pitchFamily="34" charset="0"/>
              </a:rPr>
              <a:t>durée</a:t>
            </a:r>
            <a:r>
              <a:rPr lang="en-US" sz="2200" dirty="0">
                <a:latin typeface="Calibri" pitchFamily="34" charset="0"/>
              </a:rPr>
              <a:t>, incidence, </a:t>
            </a:r>
            <a:r>
              <a:rPr lang="en-US" sz="2200" dirty="0" err="1">
                <a:latin typeface="Calibri" pitchFamily="34" charset="0"/>
              </a:rPr>
              <a:t>prévalence</a:t>
            </a:r>
            <a:r>
              <a:rPr lang="en-US" sz="2200" dirty="0">
                <a:latin typeface="Calibri" pitchFamily="34" charset="0"/>
              </a:rPr>
              <a:t>, et </a:t>
            </a:r>
            <a:r>
              <a:rPr lang="en-US" sz="2200" dirty="0" err="1">
                <a:latin typeface="Calibri" pitchFamily="34" charset="0"/>
              </a:rPr>
              <a:t>taux</a:t>
            </a:r>
            <a:r>
              <a:rPr lang="en-US" sz="2200" dirty="0">
                <a:latin typeface="Calibri" pitchFamily="34" charset="0"/>
              </a:rPr>
              <a:t> de </a:t>
            </a:r>
            <a:r>
              <a:rPr lang="en-US" sz="2200" dirty="0" err="1">
                <a:latin typeface="Calibri" pitchFamily="34" charset="0"/>
              </a:rPr>
              <a:t>décès</a:t>
            </a:r>
            <a:r>
              <a:rPr lang="en-US" sz="2200" dirty="0">
                <a:latin typeface="Calibri" pitchFamily="34" charset="0"/>
              </a:rPr>
              <a:t> pour </a:t>
            </a:r>
            <a:r>
              <a:rPr lang="en-US" sz="2200" dirty="0" err="1">
                <a:latin typeface="Calibri" pitchFamily="34" charset="0"/>
              </a:rPr>
              <a:t>chaque</a:t>
            </a:r>
            <a:r>
              <a:rPr lang="en-US" sz="2200" dirty="0">
                <a:latin typeface="Calibri" pitchFamily="34" charset="0"/>
              </a:rPr>
              <a:t> </a:t>
            </a:r>
            <a:r>
              <a:rPr lang="en-US" sz="2200" dirty="0" err="1">
                <a:latin typeface="Calibri" pitchFamily="34" charset="0"/>
              </a:rPr>
              <a:t>séquelle</a:t>
            </a:r>
            <a:r>
              <a:rPr lang="en-US" sz="2200" dirty="0">
                <a:latin typeface="Calibri" pitchFamily="34" charset="0"/>
              </a:rPr>
              <a:t> (par </a:t>
            </a:r>
            <a:r>
              <a:rPr lang="en-US" sz="2200" dirty="0" err="1">
                <a:latin typeface="Calibri" pitchFamily="34" charset="0"/>
              </a:rPr>
              <a:t>âge</a:t>
            </a:r>
            <a:r>
              <a:rPr lang="en-US" sz="2200" dirty="0">
                <a:latin typeface="Calibri" pitchFamily="34" charset="0"/>
              </a:rPr>
              <a:t>, </a:t>
            </a:r>
            <a:r>
              <a:rPr lang="en-US" sz="2200" dirty="0" err="1">
                <a:latin typeface="Calibri" pitchFamily="34" charset="0"/>
              </a:rPr>
              <a:t>sexe</a:t>
            </a:r>
            <a:r>
              <a:rPr lang="en-US" sz="2200" dirty="0">
                <a:latin typeface="Calibri" pitchFamily="34" charset="0"/>
              </a:rPr>
              <a:t>, </a:t>
            </a:r>
            <a:r>
              <a:rPr lang="en-US" sz="2200" dirty="0" err="1">
                <a:latin typeface="Calibri" pitchFamily="34" charset="0"/>
              </a:rPr>
              <a:t>région</a:t>
            </a:r>
            <a:r>
              <a:rPr lang="en-US" sz="2200" dirty="0">
                <a:latin typeface="Calibri" pitchFamily="34" charset="0"/>
              </a:rPr>
              <a:t>) </a:t>
            </a:r>
          </a:p>
          <a:p>
            <a:pPr marL="342900" indent="-342900" eaLnBrk="0" hangingPunct="0">
              <a:spcBef>
                <a:spcPts val="1200"/>
              </a:spcBef>
              <a:buFontTx/>
              <a:buChar char="•"/>
            </a:pPr>
            <a:r>
              <a:rPr lang="en-US" sz="2200" dirty="0" err="1">
                <a:latin typeface="Calibri" pitchFamily="34" charset="0"/>
              </a:rPr>
              <a:t>Estimer</a:t>
            </a:r>
            <a:r>
              <a:rPr lang="en-US" sz="2200" dirty="0">
                <a:latin typeface="Calibri" pitchFamily="34" charset="0"/>
              </a:rPr>
              <a:t> les </a:t>
            </a:r>
            <a:r>
              <a:rPr lang="en-US" sz="2200" dirty="0" err="1">
                <a:latin typeface="Calibri" pitchFamily="34" charset="0"/>
              </a:rPr>
              <a:t>taux</a:t>
            </a:r>
            <a:r>
              <a:rPr lang="en-US" sz="2200" dirty="0">
                <a:latin typeface="Calibri" pitchFamily="34" charset="0"/>
              </a:rPr>
              <a:t> </a:t>
            </a:r>
            <a:r>
              <a:rPr lang="en-US" sz="2200" dirty="0" err="1">
                <a:latin typeface="Calibri" pitchFamily="34" charset="0"/>
              </a:rPr>
              <a:t>d’incapacité</a:t>
            </a:r>
            <a:r>
              <a:rPr lang="en-US" sz="2200" dirty="0">
                <a:latin typeface="Calibri" pitchFamily="34" charset="0"/>
              </a:rPr>
              <a:t> </a:t>
            </a:r>
            <a:r>
              <a:rPr lang="en-US" sz="2200" dirty="0" err="1">
                <a:latin typeface="Calibri" pitchFamily="34" charset="0"/>
              </a:rPr>
              <a:t>résultant</a:t>
            </a:r>
            <a:r>
              <a:rPr lang="en-US" sz="2200" dirty="0">
                <a:latin typeface="Calibri" pitchFamily="34" charset="0"/>
              </a:rPr>
              <a:t> de </a:t>
            </a:r>
            <a:r>
              <a:rPr lang="en-US" sz="2200" dirty="0" err="1">
                <a:latin typeface="Calibri" pitchFamily="34" charset="0"/>
              </a:rPr>
              <a:t>ces</a:t>
            </a:r>
            <a:r>
              <a:rPr lang="en-US" sz="2200" dirty="0">
                <a:latin typeface="Calibri" pitchFamily="34" charset="0"/>
              </a:rPr>
              <a:t> </a:t>
            </a:r>
            <a:r>
              <a:rPr lang="en-US" sz="2200" dirty="0" err="1">
                <a:latin typeface="Calibri" pitchFamily="34" charset="0"/>
              </a:rPr>
              <a:t>séquelles</a:t>
            </a:r>
            <a:r>
              <a:rPr lang="en-US" sz="2200" dirty="0">
                <a:latin typeface="Calibri" pitchFamily="34" charset="0"/>
              </a:rPr>
              <a:t>: </a:t>
            </a:r>
            <a:r>
              <a:rPr lang="en-US" sz="2200" dirty="0" smtClean="0">
                <a:latin typeface="Calibri" pitchFamily="34" charset="0"/>
              </a:rPr>
              <a:t> </a:t>
            </a:r>
            <a:r>
              <a:rPr lang="en-US" sz="2200" dirty="0" err="1" smtClean="0">
                <a:latin typeface="Calibri" pitchFamily="34" charset="0"/>
              </a:rPr>
              <a:t>estimer</a:t>
            </a:r>
            <a:r>
              <a:rPr lang="en-US" sz="2200" dirty="0" smtClean="0">
                <a:latin typeface="Calibri" pitchFamily="34" charset="0"/>
              </a:rPr>
              <a:t> </a:t>
            </a:r>
            <a:r>
              <a:rPr lang="en-US" sz="2200" dirty="0">
                <a:latin typeface="Calibri" pitchFamily="34" charset="0"/>
              </a:rPr>
              <a:t>un </a:t>
            </a:r>
            <a:r>
              <a:rPr lang="en-US" sz="2200" dirty="0" err="1">
                <a:latin typeface="Calibri" pitchFamily="34" charset="0"/>
              </a:rPr>
              <a:t>facteur</a:t>
            </a:r>
            <a:r>
              <a:rPr lang="en-US" sz="2200" dirty="0">
                <a:latin typeface="Calibri" pitchFamily="34" charset="0"/>
              </a:rPr>
              <a:t> de </a:t>
            </a:r>
            <a:r>
              <a:rPr lang="en-US" sz="2200" dirty="0" err="1">
                <a:latin typeface="Calibri" pitchFamily="34" charset="0"/>
              </a:rPr>
              <a:t>pondération</a:t>
            </a:r>
            <a:r>
              <a:rPr lang="en-US" sz="2200" dirty="0">
                <a:latin typeface="Calibri" pitchFamily="34" charset="0"/>
              </a:rPr>
              <a:t> entre 0 (santé </a:t>
            </a:r>
            <a:r>
              <a:rPr lang="en-US" sz="2200" dirty="0" err="1">
                <a:latin typeface="Calibri" pitchFamily="34" charset="0"/>
              </a:rPr>
              <a:t>parfaite</a:t>
            </a:r>
            <a:r>
              <a:rPr lang="en-US" sz="2200" dirty="0">
                <a:latin typeface="Calibri" pitchFamily="34" charset="0"/>
              </a:rPr>
              <a:t>) et 1 (</a:t>
            </a:r>
            <a:r>
              <a:rPr lang="en-US" sz="2200" dirty="0" err="1">
                <a:latin typeface="Calibri" pitchFamily="34" charset="0"/>
              </a:rPr>
              <a:t>même</a:t>
            </a:r>
            <a:r>
              <a:rPr lang="en-US" sz="2200" dirty="0">
                <a:latin typeface="Calibri" pitchFamily="34" charset="0"/>
              </a:rPr>
              <a:t> </a:t>
            </a:r>
            <a:r>
              <a:rPr lang="en-US" sz="2200" dirty="0" err="1">
                <a:latin typeface="Calibri" pitchFamily="34" charset="0"/>
              </a:rPr>
              <a:t>gravité</a:t>
            </a:r>
            <a:r>
              <a:rPr lang="en-US" sz="2200" dirty="0">
                <a:latin typeface="Calibri" pitchFamily="34" charset="0"/>
              </a:rPr>
              <a:t> </a:t>
            </a:r>
            <a:r>
              <a:rPr lang="en-US" sz="2200" dirty="0" err="1">
                <a:latin typeface="Calibri" pitchFamily="34" charset="0"/>
              </a:rPr>
              <a:t>que</a:t>
            </a:r>
            <a:r>
              <a:rPr lang="en-US" sz="2200" dirty="0">
                <a:latin typeface="Calibri" pitchFamily="34" charset="0"/>
              </a:rPr>
              <a:t> </a:t>
            </a:r>
            <a:r>
              <a:rPr lang="en-US" sz="2200" dirty="0" err="1">
                <a:latin typeface="Calibri" pitchFamily="34" charset="0"/>
              </a:rPr>
              <a:t>décès</a:t>
            </a:r>
            <a:r>
              <a:rPr lang="en-US" sz="2200" dirty="0">
                <a:latin typeface="Calibri" pitchFamily="34" charset="0"/>
              </a:rPr>
              <a:t>)</a:t>
            </a:r>
          </a:p>
          <a:p>
            <a:pPr marL="342900" indent="-342900" eaLnBrk="0" hangingPunct="0">
              <a:spcBef>
                <a:spcPct val="30000"/>
              </a:spcBef>
              <a:buFontTx/>
              <a:buChar char="•"/>
            </a:pPr>
            <a:endParaRPr lang="en-US" sz="2200" dirty="0">
              <a:latin typeface="Calibri" pitchFamily="34" charset="0"/>
            </a:endParaRPr>
          </a:p>
        </p:txBody>
      </p:sp>
      <p:sp>
        <p:nvSpPr>
          <p:cNvPr id="156676" name="Rectangle 4"/>
          <p:cNvSpPr>
            <a:spLocks noChangeArrowheads="1"/>
          </p:cNvSpPr>
          <p:nvPr/>
        </p:nvSpPr>
        <p:spPr bwMode="auto">
          <a:xfrm>
            <a:off x="683568" y="6309320"/>
            <a:ext cx="1931041"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latin typeface="Calibri" pitchFamily="34" charset="0"/>
              </a:rPr>
              <a:t>Murray &amp; </a:t>
            </a:r>
            <a:r>
              <a:rPr lang="en-US" sz="1200" dirty="0" err="1">
                <a:latin typeface="Calibri" pitchFamily="34" charset="0"/>
              </a:rPr>
              <a:t>Peto</a:t>
            </a:r>
            <a:r>
              <a:rPr lang="en-US" sz="1200" dirty="0">
                <a:latin typeface="Calibri" pitchFamily="34" charset="0"/>
              </a:rPr>
              <a:t>, Lancet 1997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84213" y="404813"/>
            <a:ext cx="7772400" cy="685800"/>
          </a:xfrm>
          <a:prstGeom prst="rect">
            <a:avLst/>
          </a:prstGeom>
          <a:noFill/>
          <a:ln w="9525">
            <a:noFill/>
            <a:miter lim="800000"/>
            <a:headEnd/>
            <a:tailEnd/>
          </a:ln>
        </p:spPr>
        <p:txBody>
          <a:bodyPr anchor="ctr"/>
          <a:lstStyle/>
          <a:p>
            <a:pPr algn="ctr"/>
            <a:r>
              <a:rPr lang="en-US" sz="2600" b="1" dirty="0">
                <a:solidFill>
                  <a:schemeClr val="accent2"/>
                </a:solidFill>
                <a:latin typeface="Calibri" pitchFamily="34" charset="0"/>
              </a:rPr>
              <a:t>Assessment of disability</a:t>
            </a:r>
          </a:p>
        </p:txBody>
      </p:sp>
      <p:sp>
        <p:nvSpPr>
          <p:cNvPr id="110595" name="Rectangle 3"/>
          <p:cNvSpPr>
            <a:spLocks noChangeArrowheads="1"/>
          </p:cNvSpPr>
          <p:nvPr/>
        </p:nvSpPr>
        <p:spPr bwMode="auto">
          <a:xfrm>
            <a:off x="251520" y="2060848"/>
            <a:ext cx="8712968" cy="4114800"/>
          </a:xfrm>
          <a:prstGeom prst="rect">
            <a:avLst/>
          </a:prstGeom>
          <a:noFill/>
          <a:ln w="9525">
            <a:noFill/>
            <a:miter lim="800000"/>
            <a:headEnd/>
            <a:tailEnd/>
          </a:ln>
        </p:spPr>
        <p:txBody>
          <a:bodyPr/>
          <a:lstStyle/>
          <a:p>
            <a:pPr marL="342900" indent="-342900">
              <a:spcBef>
                <a:spcPct val="20000"/>
              </a:spcBef>
              <a:buFontTx/>
              <a:buChar char="•"/>
            </a:pPr>
            <a:r>
              <a:rPr lang="en-US" sz="2300" dirty="0">
                <a:latin typeface="Calibri" pitchFamily="34" charset="0"/>
              </a:rPr>
              <a:t>Before </a:t>
            </a:r>
            <a:r>
              <a:rPr lang="en-US" sz="2300" dirty="0" smtClean="0">
                <a:latin typeface="Calibri" pitchFamily="34" charset="0"/>
              </a:rPr>
              <a:t> GBD, </a:t>
            </a:r>
            <a:r>
              <a:rPr lang="en-US" sz="2300" dirty="0">
                <a:latin typeface="Calibri" pitchFamily="34" charset="0"/>
              </a:rPr>
              <a:t>no </a:t>
            </a:r>
            <a:r>
              <a:rPr lang="en-US" sz="2300" dirty="0" smtClean="0">
                <a:latin typeface="Calibri" pitchFamily="34" charset="0"/>
              </a:rPr>
              <a:t>method </a:t>
            </a:r>
            <a:r>
              <a:rPr lang="en-US" sz="2300" dirty="0">
                <a:latin typeface="Calibri" pitchFamily="34" charset="0"/>
              </a:rPr>
              <a:t>to </a:t>
            </a:r>
            <a:r>
              <a:rPr lang="en-US" sz="2300" dirty="0" smtClean="0">
                <a:latin typeface="Calibri" pitchFamily="34" charset="0"/>
              </a:rPr>
              <a:t>compare disability </a:t>
            </a:r>
            <a:r>
              <a:rPr lang="en-US" sz="2300" dirty="0">
                <a:latin typeface="Calibri" pitchFamily="34" charset="0"/>
              </a:rPr>
              <a:t>in different diseases </a:t>
            </a:r>
          </a:p>
          <a:p>
            <a:pPr marL="342900" indent="-342900">
              <a:spcBef>
                <a:spcPct val="40000"/>
              </a:spcBef>
              <a:buFontTx/>
              <a:buChar char="•"/>
            </a:pPr>
            <a:r>
              <a:rPr lang="en-US" sz="2300" dirty="0">
                <a:latin typeface="Calibri" pitchFamily="34" charset="0"/>
              </a:rPr>
              <a:t>Weight from 0 (disability ~death) and 1 (perfect health)</a:t>
            </a:r>
          </a:p>
          <a:p>
            <a:pPr marL="342900" indent="-342900">
              <a:spcBef>
                <a:spcPct val="40000"/>
              </a:spcBef>
              <a:buFontTx/>
              <a:buChar char="•"/>
            </a:pPr>
            <a:r>
              <a:rPr lang="en-US" sz="2300" dirty="0">
                <a:latin typeface="Calibri" pitchFamily="34" charset="0"/>
              </a:rPr>
              <a:t>Different ‘trade-off ’ methods (expert panels, e.g. with analog scales, ranks, time trade-off , etc)</a:t>
            </a:r>
          </a:p>
          <a:p>
            <a:pPr marL="342900" indent="-342900">
              <a:spcBef>
                <a:spcPct val="40000"/>
              </a:spcBef>
              <a:buFontTx/>
              <a:buChar char="•"/>
            </a:pPr>
            <a:r>
              <a:rPr lang="en-US" sz="2300" dirty="0">
                <a:latin typeface="Calibri" pitchFamily="34" charset="0"/>
              </a:rPr>
              <a:t>Large consensus between 8 panels in different panels (r &gt;0.9)</a:t>
            </a:r>
          </a:p>
        </p:txBody>
      </p:sp>
      <p:sp>
        <p:nvSpPr>
          <p:cNvPr id="110596" name="Text Box 4"/>
          <p:cNvSpPr txBox="1">
            <a:spLocks noChangeArrowheads="1"/>
          </p:cNvSpPr>
          <p:nvPr/>
        </p:nvSpPr>
        <p:spPr bwMode="auto">
          <a:xfrm>
            <a:off x="323528" y="6453336"/>
            <a:ext cx="1779587" cy="274638"/>
          </a:xfrm>
          <a:prstGeom prst="rect">
            <a:avLst/>
          </a:prstGeom>
          <a:noFill/>
          <a:ln w="9525">
            <a:noFill/>
            <a:miter lim="800000"/>
            <a:headEnd/>
            <a:tailEnd/>
          </a:ln>
        </p:spPr>
        <p:txBody>
          <a:bodyPr wrap="none">
            <a:spAutoFit/>
          </a:bodyPr>
          <a:lstStyle/>
          <a:p>
            <a:pPr eaLnBrk="0" hangingPunct="0"/>
            <a:r>
              <a:rPr lang="en-US" sz="1200" dirty="0"/>
              <a:t>Lancet, 1997; 349:1350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323850" y="333375"/>
            <a:ext cx="8569325" cy="647700"/>
          </a:xfrm>
          <a:prstGeom prst="rect">
            <a:avLst/>
          </a:prstGeom>
          <a:noFill/>
          <a:ln w="9525">
            <a:noFill/>
            <a:miter lim="800000"/>
            <a:headEnd/>
            <a:tailEnd/>
          </a:ln>
        </p:spPr>
        <p:txBody>
          <a:bodyPr lIns="92075" tIns="46038" rIns="92075" bIns="46038" anchor="ctr"/>
          <a:lstStyle/>
          <a:p>
            <a:pPr algn="ctr" eaLnBrk="0" hangingPunct="0"/>
            <a:r>
              <a:rPr lang="en-US" sz="2400" b="1">
                <a:solidFill>
                  <a:schemeClr val="accent2"/>
                </a:solidFill>
              </a:rPr>
              <a:t>Seven disability categories</a:t>
            </a:r>
          </a:p>
        </p:txBody>
      </p:sp>
      <p:graphicFrame>
        <p:nvGraphicFramePr>
          <p:cNvPr id="2050" name="Object 3"/>
          <p:cNvGraphicFramePr>
            <a:graphicFrameLocks/>
          </p:cNvGraphicFramePr>
          <p:nvPr/>
        </p:nvGraphicFramePr>
        <p:xfrm>
          <a:off x="395288" y="1628775"/>
          <a:ext cx="8353425" cy="4495800"/>
        </p:xfrm>
        <a:graphic>
          <a:graphicData uri="http://schemas.openxmlformats.org/presentationml/2006/ole">
            <p:oleObj spid="_x0000_s217090" name="Document" r:id="rId3" imgW="4584359" imgH="2537736" progId="Word.Document.8">
              <p:embed/>
            </p:oleObj>
          </a:graphicData>
        </a:graphic>
      </p:graphicFrame>
      <p:sp>
        <p:nvSpPr>
          <p:cNvPr id="2052" name="Rectangle 4"/>
          <p:cNvSpPr>
            <a:spLocks noChangeArrowheads="1"/>
          </p:cNvSpPr>
          <p:nvPr/>
        </p:nvSpPr>
        <p:spPr bwMode="auto">
          <a:xfrm>
            <a:off x="611188" y="6237288"/>
            <a:ext cx="1779587" cy="274637"/>
          </a:xfrm>
          <a:prstGeom prst="rect">
            <a:avLst/>
          </a:prstGeom>
          <a:noFill/>
          <a:ln w="9525">
            <a:noFill/>
            <a:miter lim="800000"/>
            <a:headEnd/>
            <a:tailEnd/>
          </a:ln>
        </p:spPr>
        <p:txBody>
          <a:bodyPr wrap="none" lIns="92075" tIns="46038" rIns="92075" bIns="46038">
            <a:spAutoFit/>
          </a:bodyPr>
          <a:lstStyle/>
          <a:p>
            <a:pPr eaLnBrk="0" hangingPunct="0"/>
            <a:r>
              <a:rPr lang="en-US" sz="1200"/>
              <a:t>Lancet, 1997; 349:1350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971550" y="549275"/>
            <a:ext cx="4699000" cy="5759450"/>
          </a:xfrm>
          <a:prstGeom prst="rect">
            <a:avLst/>
          </a:prstGeom>
          <a:noFill/>
          <a:ln w="9525">
            <a:noFill/>
            <a:miter lim="800000"/>
            <a:headEnd/>
            <a:tailEnd/>
          </a:ln>
        </p:spPr>
      </p:pic>
      <p:sp>
        <p:nvSpPr>
          <p:cNvPr id="26627" name="Text Box 3"/>
          <p:cNvSpPr txBox="1">
            <a:spLocks noChangeArrowheads="1"/>
          </p:cNvSpPr>
          <p:nvPr/>
        </p:nvSpPr>
        <p:spPr bwMode="auto">
          <a:xfrm>
            <a:off x="376238" y="6400800"/>
            <a:ext cx="8588375" cy="260350"/>
          </a:xfrm>
          <a:prstGeom prst="rect">
            <a:avLst/>
          </a:prstGeom>
          <a:noFill/>
          <a:ln w="9525">
            <a:noFill/>
            <a:miter lim="800000"/>
            <a:headEnd/>
            <a:tailEnd/>
          </a:ln>
        </p:spPr>
        <p:txBody>
          <a:bodyPr>
            <a:spAutoFit/>
          </a:bodyPr>
          <a:lstStyle/>
          <a:p>
            <a:r>
              <a:rPr lang="en-GB" sz="1100"/>
              <a:t>Kinsella K &amp; Wan H. U.S. An Aging World. Census Bureau, International Population Reports, P95/09-1: 2008. Washington, DC, 2009.</a:t>
            </a:r>
          </a:p>
        </p:txBody>
      </p:sp>
      <p:sp>
        <p:nvSpPr>
          <p:cNvPr id="26628" name="Text Box 4"/>
          <p:cNvSpPr txBox="1">
            <a:spLocks noChangeArrowheads="1"/>
          </p:cNvSpPr>
          <p:nvPr/>
        </p:nvSpPr>
        <p:spPr bwMode="auto">
          <a:xfrm>
            <a:off x="5724128" y="692150"/>
            <a:ext cx="3240485" cy="1508105"/>
          </a:xfrm>
          <a:prstGeom prst="rect">
            <a:avLst/>
          </a:prstGeom>
          <a:noFill/>
          <a:ln w="9525">
            <a:noFill/>
            <a:miter lim="800000"/>
            <a:headEnd/>
            <a:tailEnd/>
          </a:ln>
        </p:spPr>
        <p:txBody>
          <a:bodyPr wrap="square">
            <a:spAutoFit/>
          </a:bodyPr>
          <a:lstStyle/>
          <a:p>
            <a:r>
              <a:rPr lang="en-GB" sz="2300" b="1" dirty="0">
                <a:solidFill>
                  <a:srgbClr val="000099"/>
                </a:solidFill>
                <a:latin typeface="Calibri" pitchFamily="34" charset="0"/>
              </a:rPr>
              <a:t>Demographic transition: </a:t>
            </a:r>
          </a:p>
          <a:p>
            <a:r>
              <a:rPr lang="en-GB" sz="2300" b="1" u="sng" dirty="0" smtClean="0">
                <a:solidFill>
                  <a:srgbClr val="000099"/>
                </a:solidFill>
                <a:latin typeface="Calibri" pitchFamily="34" charset="0"/>
              </a:rPr>
              <a:t>ageing</a:t>
            </a:r>
            <a:r>
              <a:rPr lang="en-GB" sz="2300" b="1" dirty="0" smtClean="0">
                <a:solidFill>
                  <a:srgbClr val="000099"/>
                </a:solidFill>
                <a:latin typeface="Calibri" pitchFamily="34" charset="0"/>
              </a:rPr>
              <a:t> and </a:t>
            </a:r>
            <a:r>
              <a:rPr lang="en-GB" sz="2300" b="1" u="sng" dirty="0" smtClean="0">
                <a:solidFill>
                  <a:srgbClr val="000099"/>
                </a:solidFill>
                <a:latin typeface="Calibri" pitchFamily="34" charset="0"/>
              </a:rPr>
              <a:t>increasing</a:t>
            </a:r>
            <a:r>
              <a:rPr lang="en-GB" sz="2300" b="1" dirty="0" smtClean="0">
                <a:solidFill>
                  <a:srgbClr val="000099"/>
                </a:solidFill>
                <a:latin typeface="Calibri" pitchFamily="34" charset="0"/>
              </a:rPr>
              <a:t> populations in LMICs</a:t>
            </a:r>
            <a:endParaRPr lang="en-GB" sz="2300" b="1" dirty="0">
              <a:solidFill>
                <a:srgbClr val="000099"/>
              </a:solidFill>
              <a:latin typeface="Calibri" pitchFamily="34" charset="0"/>
            </a:endParaRPr>
          </a:p>
          <a:p>
            <a:endParaRPr lang="en-GB" sz="2300" b="1" dirty="0">
              <a:solidFill>
                <a:srgbClr val="000099"/>
              </a:solidFill>
              <a:latin typeface="Calibri" pitchFamily="34" charset="0"/>
            </a:endParaRPr>
          </a:p>
        </p:txBody>
      </p:sp>
      <p:sp>
        <p:nvSpPr>
          <p:cNvPr id="26629" name="Rectangle 5"/>
          <p:cNvSpPr>
            <a:spLocks noChangeArrowheads="1"/>
          </p:cNvSpPr>
          <p:nvPr/>
        </p:nvSpPr>
        <p:spPr bwMode="auto">
          <a:xfrm>
            <a:off x="5580063" y="476250"/>
            <a:ext cx="215900" cy="5905500"/>
          </a:xfrm>
          <a:prstGeom prst="rect">
            <a:avLst/>
          </a:prstGeom>
          <a:solidFill>
            <a:schemeClr val="bg1"/>
          </a:solidFill>
          <a:ln w="9525">
            <a:noFill/>
            <a:miter lim="800000"/>
            <a:headEnd/>
            <a:tailEnd/>
          </a:ln>
        </p:spPr>
        <p:txBody>
          <a:bodyPr wrap="none" anchor="ctr"/>
          <a:lstStyle/>
          <a:p>
            <a:endParaRPr lang="fr-CH"/>
          </a:p>
        </p:txBody>
      </p:sp>
      <p:sp>
        <p:nvSpPr>
          <p:cNvPr id="26631" name="Text Box 9"/>
          <p:cNvSpPr txBox="1">
            <a:spLocks noChangeArrowheads="1"/>
          </p:cNvSpPr>
          <p:nvPr/>
        </p:nvSpPr>
        <p:spPr bwMode="auto">
          <a:xfrm>
            <a:off x="1041400" y="1125538"/>
            <a:ext cx="577850" cy="304800"/>
          </a:xfrm>
          <a:prstGeom prst="rect">
            <a:avLst/>
          </a:prstGeom>
          <a:noFill/>
          <a:ln w="9525">
            <a:noFill/>
            <a:miter lim="800000"/>
            <a:headEnd/>
            <a:tailEnd/>
          </a:ln>
        </p:spPr>
        <p:txBody>
          <a:bodyPr wrap="none">
            <a:spAutoFit/>
          </a:bodyPr>
          <a:lstStyle/>
          <a:p>
            <a:r>
              <a:rPr lang="en-GB" sz="1400" b="1">
                <a:solidFill>
                  <a:srgbClr val="FF0000"/>
                </a:solidFill>
              </a:rPr>
              <a:t>1960</a:t>
            </a:r>
          </a:p>
        </p:txBody>
      </p:sp>
      <p:sp>
        <p:nvSpPr>
          <p:cNvPr id="26632" name="Text Box 10"/>
          <p:cNvSpPr txBox="1">
            <a:spLocks noChangeArrowheads="1"/>
          </p:cNvSpPr>
          <p:nvPr/>
        </p:nvSpPr>
        <p:spPr bwMode="auto">
          <a:xfrm>
            <a:off x="971550" y="2851150"/>
            <a:ext cx="577850" cy="304800"/>
          </a:xfrm>
          <a:prstGeom prst="rect">
            <a:avLst/>
          </a:prstGeom>
          <a:noFill/>
          <a:ln w="9525">
            <a:noFill/>
            <a:miter lim="800000"/>
            <a:headEnd/>
            <a:tailEnd/>
          </a:ln>
        </p:spPr>
        <p:txBody>
          <a:bodyPr wrap="none">
            <a:spAutoFit/>
          </a:bodyPr>
          <a:lstStyle/>
          <a:p>
            <a:r>
              <a:rPr lang="en-GB" sz="1400" b="1">
                <a:solidFill>
                  <a:srgbClr val="FF0000"/>
                </a:solidFill>
              </a:rPr>
              <a:t>2000</a:t>
            </a:r>
          </a:p>
        </p:txBody>
      </p:sp>
      <p:sp>
        <p:nvSpPr>
          <p:cNvPr id="26633" name="Text Box 11"/>
          <p:cNvSpPr txBox="1">
            <a:spLocks noChangeArrowheads="1"/>
          </p:cNvSpPr>
          <p:nvPr/>
        </p:nvSpPr>
        <p:spPr bwMode="auto">
          <a:xfrm>
            <a:off x="969963" y="4492625"/>
            <a:ext cx="577850" cy="304800"/>
          </a:xfrm>
          <a:prstGeom prst="rect">
            <a:avLst/>
          </a:prstGeom>
          <a:noFill/>
          <a:ln w="9525">
            <a:noFill/>
            <a:miter lim="800000"/>
            <a:headEnd/>
            <a:tailEnd/>
          </a:ln>
        </p:spPr>
        <p:txBody>
          <a:bodyPr wrap="none">
            <a:spAutoFit/>
          </a:bodyPr>
          <a:lstStyle/>
          <a:p>
            <a:r>
              <a:rPr lang="en-GB" sz="1400" b="1">
                <a:solidFill>
                  <a:srgbClr val="FF0000"/>
                </a:solidFill>
              </a:rPr>
              <a:t>2040</a:t>
            </a:r>
          </a:p>
        </p:txBody>
      </p:sp>
      <p:sp useBgFill="1">
        <p:nvSpPr>
          <p:cNvPr id="26634" name="Text Box 12"/>
          <p:cNvSpPr txBox="1">
            <a:spLocks noChangeArrowheads="1"/>
          </p:cNvSpPr>
          <p:nvPr/>
        </p:nvSpPr>
        <p:spPr bwMode="auto">
          <a:xfrm>
            <a:off x="1403350" y="549275"/>
            <a:ext cx="1223963" cy="304800"/>
          </a:xfrm>
          <a:prstGeom prst="rect">
            <a:avLst/>
          </a:prstGeom>
          <a:ln w="9525">
            <a:noFill/>
            <a:miter lim="800000"/>
            <a:headEnd/>
            <a:tailEnd/>
          </a:ln>
        </p:spPr>
        <p:txBody>
          <a:bodyPr>
            <a:spAutoFit/>
          </a:bodyPr>
          <a:lstStyle/>
          <a:p>
            <a:r>
              <a:rPr lang="en-GB" sz="1400" b="1">
                <a:solidFill>
                  <a:srgbClr val="669900"/>
                </a:solidFill>
              </a:rPr>
              <a:t>Developed</a:t>
            </a:r>
          </a:p>
        </p:txBody>
      </p:sp>
      <p:sp>
        <p:nvSpPr>
          <p:cNvPr id="26635" name="Line 13"/>
          <p:cNvSpPr>
            <a:spLocks noChangeShapeType="1"/>
          </p:cNvSpPr>
          <p:nvPr/>
        </p:nvSpPr>
        <p:spPr bwMode="auto">
          <a:xfrm>
            <a:off x="2700338" y="620713"/>
            <a:ext cx="287337" cy="1079500"/>
          </a:xfrm>
          <a:prstGeom prst="line">
            <a:avLst/>
          </a:prstGeom>
          <a:noFill/>
          <a:ln w="9525">
            <a:solidFill>
              <a:schemeClr val="tx1"/>
            </a:solidFill>
            <a:round/>
            <a:headEnd/>
            <a:tailEnd type="triangle" w="med" len="med"/>
          </a:ln>
        </p:spPr>
        <p:txBody>
          <a:bodyPr/>
          <a:lstStyle/>
          <a:p>
            <a:endParaRPr lang="fr-CH"/>
          </a:p>
        </p:txBody>
      </p:sp>
      <p:sp>
        <p:nvSpPr>
          <p:cNvPr id="26636" name="Text Box 15"/>
          <p:cNvSpPr txBox="1">
            <a:spLocks noChangeArrowheads="1"/>
          </p:cNvSpPr>
          <p:nvPr/>
        </p:nvSpPr>
        <p:spPr bwMode="auto">
          <a:xfrm>
            <a:off x="1116013" y="1628775"/>
            <a:ext cx="1138237" cy="304800"/>
          </a:xfrm>
          <a:prstGeom prst="rect">
            <a:avLst/>
          </a:prstGeom>
          <a:noFill/>
          <a:ln w="9525">
            <a:noFill/>
            <a:miter lim="800000"/>
            <a:headEnd/>
            <a:tailEnd/>
          </a:ln>
        </p:spPr>
        <p:txBody>
          <a:bodyPr wrap="none">
            <a:spAutoFit/>
          </a:bodyPr>
          <a:lstStyle/>
          <a:p>
            <a:r>
              <a:rPr lang="en-GB" sz="1400" b="1">
                <a:solidFill>
                  <a:srgbClr val="84C971"/>
                </a:solidFill>
              </a:rPr>
              <a:t>Developing</a:t>
            </a:r>
          </a:p>
        </p:txBody>
      </p:sp>
      <p:sp>
        <p:nvSpPr>
          <p:cNvPr id="26637" name="Line 16"/>
          <p:cNvSpPr>
            <a:spLocks noChangeShapeType="1"/>
          </p:cNvSpPr>
          <p:nvPr/>
        </p:nvSpPr>
        <p:spPr bwMode="auto">
          <a:xfrm>
            <a:off x="1835150" y="1916113"/>
            <a:ext cx="433388" cy="71437"/>
          </a:xfrm>
          <a:prstGeom prst="line">
            <a:avLst/>
          </a:prstGeom>
          <a:noFill/>
          <a:ln w="9525">
            <a:solidFill>
              <a:schemeClr val="tx1"/>
            </a:solidFill>
            <a:round/>
            <a:headEnd/>
            <a:tailEnd type="triangle" w="med" len="med"/>
          </a:ln>
        </p:spPr>
        <p:txBody>
          <a:bodyPr/>
          <a:lstStyle/>
          <a:p>
            <a:endParaRPr lang="fr-CH"/>
          </a:p>
        </p:txBody>
      </p:sp>
      <p:sp>
        <p:nvSpPr>
          <p:cNvPr id="26638" name="Text Box 17"/>
          <p:cNvSpPr txBox="1">
            <a:spLocks noChangeArrowheads="1"/>
          </p:cNvSpPr>
          <p:nvPr/>
        </p:nvSpPr>
        <p:spPr bwMode="auto">
          <a:xfrm>
            <a:off x="1763713" y="836613"/>
            <a:ext cx="538162" cy="304800"/>
          </a:xfrm>
          <a:prstGeom prst="rect">
            <a:avLst/>
          </a:prstGeom>
          <a:solidFill>
            <a:schemeClr val="bg1"/>
          </a:solidFill>
          <a:ln w="9525">
            <a:noFill/>
            <a:miter lim="800000"/>
            <a:headEnd/>
            <a:tailEnd/>
          </a:ln>
        </p:spPr>
        <p:txBody>
          <a:bodyPr wrap="none">
            <a:spAutoFit/>
          </a:bodyPr>
          <a:lstStyle/>
          <a:p>
            <a:r>
              <a:rPr lang="en-GB" sz="1400" b="1">
                <a:solidFill>
                  <a:srgbClr val="CC0066"/>
                </a:solidFill>
              </a:rPr>
              <a:t>Men</a:t>
            </a:r>
          </a:p>
        </p:txBody>
      </p:sp>
      <p:sp>
        <p:nvSpPr>
          <p:cNvPr id="26639" name="Text Box 18"/>
          <p:cNvSpPr txBox="1">
            <a:spLocks noChangeArrowheads="1"/>
          </p:cNvSpPr>
          <p:nvPr/>
        </p:nvSpPr>
        <p:spPr bwMode="auto">
          <a:xfrm>
            <a:off x="3995738" y="836613"/>
            <a:ext cx="825500" cy="304800"/>
          </a:xfrm>
          <a:prstGeom prst="rect">
            <a:avLst/>
          </a:prstGeom>
          <a:solidFill>
            <a:schemeClr val="bg1"/>
          </a:solidFill>
          <a:ln w="9525">
            <a:noFill/>
            <a:miter lim="800000"/>
            <a:headEnd/>
            <a:tailEnd/>
          </a:ln>
        </p:spPr>
        <p:txBody>
          <a:bodyPr wrap="none">
            <a:spAutoFit/>
          </a:bodyPr>
          <a:lstStyle/>
          <a:p>
            <a:r>
              <a:rPr lang="en-GB" sz="1400" b="1">
                <a:solidFill>
                  <a:srgbClr val="CC0066"/>
                </a:solidFill>
              </a:rPr>
              <a:t>Women</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23850" y="260350"/>
            <a:ext cx="8578850" cy="1143000"/>
          </a:xfrm>
        </p:spPr>
        <p:txBody>
          <a:bodyPr/>
          <a:lstStyle/>
          <a:p>
            <a:pPr eaLnBrk="1" hangingPunct="1"/>
            <a:r>
              <a:rPr lang="en-GB" sz="2400" b="1" dirty="0" smtClean="0">
                <a:solidFill>
                  <a:schemeClr val="accent2"/>
                </a:solidFill>
              </a:rPr>
              <a:t>Duration of YLD and YLL is scaled to </a:t>
            </a:r>
            <a:br>
              <a:rPr lang="en-GB" sz="2400" b="1" dirty="0" smtClean="0">
                <a:solidFill>
                  <a:schemeClr val="accent2"/>
                </a:solidFill>
              </a:rPr>
            </a:br>
            <a:r>
              <a:rPr lang="en-US" sz="2400" b="1" dirty="0" smtClean="0">
                <a:solidFill>
                  <a:schemeClr val="accent2"/>
                </a:solidFill>
              </a:rPr>
              <a:t>standard expected years of life lost (for LE 82 W,80 M)</a:t>
            </a:r>
            <a:endParaRPr lang="en-GB" sz="2400" b="1" dirty="0" smtClean="0">
              <a:solidFill>
                <a:schemeClr val="accent2"/>
              </a:solidFill>
            </a:endParaRPr>
          </a:p>
        </p:txBody>
      </p:sp>
      <p:pic>
        <p:nvPicPr>
          <p:cNvPr id="112643" name="Picture 3"/>
          <p:cNvPicPr>
            <a:picLocks noGrp="1" noChangeAspect="1" noChangeArrowheads="1"/>
          </p:cNvPicPr>
          <p:nvPr>
            <p:ph type="body" idx="1"/>
          </p:nvPr>
        </p:nvPicPr>
        <p:blipFill>
          <a:blip r:embed="rId3" cstate="print"/>
          <a:srcRect/>
          <a:stretch>
            <a:fillRect/>
          </a:stretch>
        </p:blipFill>
        <p:spPr>
          <a:xfrm>
            <a:off x="468313" y="1557338"/>
            <a:ext cx="6113462" cy="4484687"/>
          </a:xfrm>
          <a:noFill/>
        </p:spPr>
      </p:pic>
      <p:sp>
        <p:nvSpPr>
          <p:cNvPr id="112644" name="Text Box 4"/>
          <p:cNvSpPr txBox="1">
            <a:spLocks noChangeArrowheads="1"/>
          </p:cNvSpPr>
          <p:nvPr/>
        </p:nvSpPr>
        <p:spPr bwMode="auto">
          <a:xfrm>
            <a:off x="323850" y="6165850"/>
            <a:ext cx="7940675" cy="457200"/>
          </a:xfrm>
          <a:prstGeom prst="rect">
            <a:avLst/>
          </a:prstGeom>
          <a:noFill/>
          <a:ln w="9525">
            <a:noFill/>
            <a:miter lim="800000"/>
            <a:headEnd/>
            <a:tailEnd/>
          </a:ln>
        </p:spPr>
        <p:txBody>
          <a:bodyPr>
            <a:spAutoFit/>
          </a:bodyPr>
          <a:lstStyle/>
          <a:p>
            <a:r>
              <a:rPr lang="fr-FR" sz="1200"/>
              <a:t>World Health Report 1997; GBD study, WHO &amp; WB, 1996.</a:t>
            </a:r>
            <a:endParaRPr lang="en-GB" sz="1200"/>
          </a:p>
          <a:p>
            <a:r>
              <a:rPr lang="en-GB" sz="1200"/>
              <a:t>McKenna MT et al U.S. Burden of Disease–Past, Present and Future. Ann Epidemiol 2009;19:212–219</a:t>
            </a:r>
          </a:p>
        </p:txBody>
      </p:sp>
      <p:sp>
        <p:nvSpPr>
          <p:cNvPr id="112645" name="Rectangle 5"/>
          <p:cNvSpPr>
            <a:spLocks noChangeArrowheads="1"/>
          </p:cNvSpPr>
          <p:nvPr/>
        </p:nvSpPr>
        <p:spPr bwMode="auto">
          <a:xfrm>
            <a:off x="6732588" y="1916113"/>
            <a:ext cx="2195512" cy="3786294"/>
          </a:xfrm>
          <a:prstGeom prst="rect">
            <a:avLst/>
          </a:prstGeom>
          <a:noFill/>
          <a:ln w="9525">
            <a:noFill/>
            <a:miter lim="800000"/>
            <a:headEnd/>
            <a:tailEnd/>
          </a:ln>
        </p:spPr>
        <p:txBody>
          <a:bodyPr lIns="92075" tIns="46038" rIns="92075" bIns="46038">
            <a:spAutoFit/>
          </a:bodyPr>
          <a:lstStyle/>
          <a:p>
            <a:pPr defTabSz="762000" eaLnBrk="0" hangingPunct="0">
              <a:buFontTx/>
              <a:buChar char="•"/>
            </a:pPr>
            <a:r>
              <a:rPr lang="en-US" sz="2000" dirty="0">
                <a:latin typeface="Arial Narrow" pitchFamily="34" charset="0"/>
              </a:rPr>
              <a:t> SEYLL = life expectancy at each age is a standard estimated duration of life expected at each age</a:t>
            </a:r>
          </a:p>
          <a:p>
            <a:pPr defTabSz="762000" eaLnBrk="0" hangingPunct="0"/>
            <a:endParaRPr lang="en-US" sz="2000" dirty="0">
              <a:latin typeface="Arial Narrow" pitchFamily="34" charset="0"/>
            </a:endParaRPr>
          </a:p>
          <a:p>
            <a:pPr defTabSz="762000" eaLnBrk="0" hangingPunct="0">
              <a:buFontTx/>
              <a:buChar char="•"/>
            </a:pPr>
            <a:r>
              <a:rPr lang="en-US" sz="2000" dirty="0">
                <a:latin typeface="Arial Narrow" pitchFamily="34" charset="0"/>
              </a:rPr>
              <a:t> Standard rates are from </a:t>
            </a:r>
            <a:r>
              <a:rPr lang="en-US" sz="2000" dirty="0" err="1">
                <a:latin typeface="Arial Narrow" pitchFamily="34" charset="0"/>
              </a:rPr>
              <a:t>Coale</a:t>
            </a:r>
            <a:r>
              <a:rPr lang="en-US" sz="2000" dirty="0">
                <a:latin typeface="Arial Narrow" pitchFamily="34" charset="0"/>
              </a:rPr>
              <a:t> and </a:t>
            </a:r>
            <a:r>
              <a:rPr lang="en-US" sz="2000" dirty="0" err="1">
                <a:latin typeface="Arial Narrow" pitchFamily="34" charset="0"/>
              </a:rPr>
              <a:t>Demeny</a:t>
            </a:r>
            <a:r>
              <a:rPr lang="en-US" sz="2000" dirty="0">
                <a:latin typeface="Arial Narrow" pitchFamily="34" charset="0"/>
              </a:rPr>
              <a:t> Model level 26 (used in BOD)</a:t>
            </a:r>
          </a:p>
          <a:p>
            <a:pPr defTabSz="762000" eaLnBrk="0" hangingPunct="0">
              <a:buFontTx/>
              <a:buChar char="•"/>
            </a:pPr>
            <a:endParaRPr lang="en-US" sz="2000" dirty="0">
              <a:latin typeface="Arial Narrow" pitchFamily="34" charset="0"/>
            </a:endParaRPr>
          </a:p>
        </p:txBody>
      </p:sp>
      <p:sp>
        <p:nvSpPr>
          <p:cNvPr id="112646" name="Line 7"/>
          <p:cNvSpPr>
            <a:spLocks noChangeShapeType="1"/>
          </p:cNvSpPr>
          <p:nvPr/>
        </p:nvSpPr>
        <p:spPr bwMode="auto">
          <a:xfrm>
            <a:off x="3348038" y="2420938"/>
            <a:ext cx="2160587" cy="0"/>
          </a:xfrm>
          <a:prstGeom prst="line">
            <a:avLst/>
          </a:prstGeom>
          <a:noFill/>
          <a:ln w="28575">
            <a:solidFill>
              <a:srgbClr val="FF0000"/>
            </a:solidFill>
            <a:round/>
            <a:headEnd type="triangle" w="med" len="med"/>
            <a:tailEnd type="triangle" w="med" len="med"/>
          </a:ln>
        </p:spPr>
        <p:txBody>
          <a:bodyPr/>
          <a:lstStyle/>
          <a:p>
            <a:endParaRPr lang="en-US"/>
          </a:p>
        </p:txBody>
      </p:sp>
      <p:sp>
        <p:nvSpPr>
          <p:cNvPr id="112647" name="Line 8"/>
          <p:cNvSpPr>
            <a:spLocks noChangeShapeType="1"/>
          </p:cNvSpPr>
          <p:nvPr/>
        </p:nvSpPr>
        <p:spPr bwMode="auto">
          <a:xfrm>
            <a:off x="4643438" y="2636838"/>
            <a:ext cx="936625" cy="0"/>
          </a:xfrm>
          <a:prstGeom prst="line">
            <a:avLst/>
          </a:prstGeom>
          <a:noFill/>
          <a:ln w="28575">
            <a:solidFill>
              <a:srgbClr val="FF0000"/>
            </a:solidFill>
            <a:round/>
            <a:headEnd type="triangle" w="med" len="med"/>
            <a:tailEnd type="triangle" w="med" len="med"/>
          </a:ln>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7772400" cy="576064"/>
          </a:xfrm>
        </p:spPr>
        <p:txBody>
          <a:bodyPr/>
          <a:lstStyle/>
          <a:p>
            <a:r>
              <a:rPr lang="en-US" sz="2600" b="1" dirty="0" smtClean="0">
                <a:solidFill>
                  <a:srgbClr val="000099"/>
                </a:solidFill>
                <a:latin typeface="Calibri" pitchFamily="34" charset="0"/>
                <a:cs typeface="Arial" pitchFamily="34" charset="0"/>
              </a:rPr>
              <a:t>DALYs: which projected life expectancy?  92 ? </a:t>
            </a:r>
            <a:endParaRPr lang="en-US" sz="2600" b="1" dirty="0">
              <a:solidFill>
                <a:srgbClr val="000099"/>
              </a:solidFill>
              <a:latin typeface="Calibri" pitchFamily="34" charset="0"/>
              <a:cs typeface="Arial" pitchFamily="34" charset="0"/>
            </a:endParaRPr>
          </a:p>
        </p:txBody>
      </p:sp>
      <p:pic>
        <p:nvPicPr>
          <p:cNvPr id="215042" name="Picture 2"/>
          <p:cNvPicPr>
            <a:picLocks noChangeAspect="1" noChangeArrowheads="1"/>
          </p:cNvPicPr>
          <p:nvPr/>
        </p:nvPicPr>
        <p:blipFill>
          <a:blip r:embed="rId3" cstate="print"/>
          <a:srcRect/>
          <a:stretch>
            <a:fillRect/>
          </a:stretch>
        </p:blipFill>
        <p:spPr bwMode="auto">
          <a:xfrm>
            <a:off x="395536" y="1988840"/>
            <a:ext cx="8441859" cy="3443089"/>
          </a:xfrm>
          <a:prstGeom prst="rect">
            <a:avLst/>
          </a:prstGeom>
          <a:noFill/>
          <a:ln w="9525">
            <a:noFill/>
            <a:miter lim="800000"/>
            <a:headEnd/>
            <a:tailEnd/>
          </a:ln>
        </p:spPr>
      </p:pic>
      <p:sp>
        <p:nvSpPr>
          <p:cNvPr id="5" name="ZoneTexte 4"/>
          <p:cNvSpPr txBox="1"/>
          <p:nvPr/>
        </p:nvSpPr>
        <p:spPr>
          <a:xfrm>
            <a:off x="467544" y="6093296"/>
            <a:ext cx="2432012" cy="307777"/>
          </a:xfrm>
          <a:prstGeom prst="rect">
            <a:avLst/>
          </a:prstGeom>
          <a:noFill/>
        </p:spPr>
        <p:txBody>
          <a:bodyPr wrap="none" rtlCol="0">
            <a:spAutoFit/>
          </a:bodyPr>
          <a:lstStyle/>
          <a:p>
            <a:r>
              <a:rPr lang="en-US" sz="1400" dirty="0" smtClean="0">
                <a:latin typeface="Arial" pitchFamily="34" charset="0"/>
                <a:cs typeface="Arial" pitchFamily="34" charset="0"/>
              </a:rPr>
              <a:t>World Health Statistics 2014</a:t>
            </a:r>
            <a:endParaRPr lang="en-US" sz="1400" dirty="0">
              <a:latin typeface="Arial" pitchFamily="34" charset="0"/>
              <a:cs typeface="Arial" pitchFamily="34" charset="0"/>
            </a:endParaRPr>
          </a:p>
        </p:txBody>
      </p:sp>
      <p:cxnSp>
        <p:nvCxnSpPr>
          <p:cNvPr id="7" name="Connecteur droit 6"/>
          <p:cNvCxnSpPr/>
          <p:nvPr/>
        </p:nvCxnSpPr>
        <p:spPr>
          <a:xfrm>
            <a:off x="1619672" y="3573016"/>
            <a:ext cx="27363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39552" y="3861048"/>
            <a:ext cx="38884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39552" y="4077072"/>
            <a:ext cx="38884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39552" y="4365104"/>
            <a:ext cx="280831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4788024" y="3429000"/>
            <a:ext cx="388843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7884368" y="3933056"/>
            <a:ext cx="567680" cy="83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4788024" y="4149080"/>
            <a:ext cx="567680" cy="83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67544" y="332656"/>
            <a:ext cx="8532812" cy="838200"/>
          </a:xfrm>
          <a:noFill/>
        </p:spPr>
        <p:txBody>
          <a:bodyPr lIns="92075" tIns="46038" rIns="92075" bIns="46038"/>
          <a:lstStyle/>
          <a:p>
            <a:pPr eaLnBrk="1" hangingPunct="1"/>
            <a:r>
              <a:rPr lang="en-US" sz="2400" b="1" dirty="0" smtClean="0">
                <a:solidFill>
                  <a:schemeClr val="accent2"/>
                </a:solidFill>
              </a:rPr>
              <a:t>Age weighting: value of a year of life is different at different ages in some versions of the GBD </a:t>
            </a:r>
          </a:p>
        </p:txBody>
      </p:sp>
      <p:graphicFrame>
        <p:nvGraphicFramePr>
          <p:cNvPr id="3074" name="Object 3"/>
          <p:cNvGraphicFramePr>
            <a:graphicFrameLocks/>
          </p:cNvGraphicFramePr>
          <p:nvPr/>
        </p:nvGraphicFramePr>
        <p:xfrm>
          <a:off x="611188" y="1916113"/>
          <a:ext cx="4896916" cy="3748087"/>
        </p:xfrm>
        <a:graphic>
          <a:graphicData uri="http://schemas.openxmlformats.org/presentationml/2006/ole">
            <p:oleObj spid="_x0000_s218114" name="Graphique Microsoft Excel" r:id="rId3" imgW="3219585" imgH="2228850" progId="Excel.Sheet.8">
              <p:embed followColorScheme="full"/>
            </p:oleObj>
          </a:graphicData>
        </a:graphic>
      </p:graphicFrame>
      <p:sp>
        <p:nvSpPr>
          <p:cNvPr id="3076" name="Rectangle 4"/>
          <p:cNvSpPr>
            <a:spLocks noChangeArrowheads="1"/>
          </p:cNvSpPr>
          <p:nvPr/>
        </p:nvSpPr>
        <p:spPr bwMode="auto">
          <a:xfrm>
            <a:off x="5508104" y="2924944"/>
            <a:ext cx="3390352" cy="893194"/>
          </a:xfrm>
          <a:prstGeom prst="rect">
            <a:avLst/>
          </a:prstGeom>
          <a:noFill/>
          <a:ln w="9525">
            <a:noFill/>
            <a:miter lim="800000"/>
            <a:headEnd/>
            <a:tailEnd/>
          </a:ln>
        </p:spPr>
        <p:txBody>
          <a:bodyPr wrap="none" lIns="92075" tIns="46038" rIns="92075" bIns="46038">
            <a:spAutoFit/>
          </a:bodyPr>
          <a:lstStyle/>
          <a:p>
            <a:pPr defTabSz="762000" eaLnBrk="0" hangingPunct="0"/>
            <a:r>
              <a:rPr lang="en-US" sz="2000" dirty="0"/>
              <a:t>Age weighting: C*x*exp(-</a:t>
            </a:r>
            <a:r>
              <a:rPr lang="en-US" sz="2000" dirty="0">
                <a:sym typeface="Symbol" pitchFamily="18" charset="2"/>
              </a:rPr>
              <a:t></a:t>
            </a:r>
            <a:r>
              <a:rPr lang="en-US" sz="2000" dirty="0"/>
              <a:t>x)</a:t>
            </a:r>
          </a:p>
          <a:p>
            <a:pPr defTabSz="762000" eaLnBrk="0" hangingPunct="0">
              <a:spcBef>
                <a:spcPct val="60000"/>
              </a:spcBef>
            </a:pPr>
            <a:r>
              <a:rPr lang="en-US" sz="2000" dirty="0"/>
              <a:t>with </a:t>
            </a:r>
            <a:r>
              <a:rPr lang="en-US" sz="2000" dirty="0">
                <a:solidFill>
                  <a:srgbClr val="FF0000"/>
                </a:solidFill>
                <a:sym typeface="Symbol" pitchFamily="18" charset="2"/>
              </a:rPr>
              <a:t></a:t>
            </a:r>
            <a:r>
              <a:rPr lang="en-US" sz="2000" dirty="0">
                <a:solidFill>
                  <a:srgbClr val="FF0000"/>
                </a:solidFill>
              </a:rPr>
              <a:t>=0.04</a:t>
            </a:r>
            <a:r>
              <a:rPr lang="en-US" sz="2000" dirty="0"/>
              <a:t>; C=0.1658</a:t>
            </a:r>
          </a:p>
        </p:txBody>
      </p:sp>
      <p:sp>
        <p:nvSpPr>
          <p:cNvPr id="3077" name="Text Box 5"/>
          <p:cNvSpPr txBox="1">
            <a:spLocks noChangeArrowheads="1"/>
          </p:cNvSpPr>
          <p:nvPr/>
        </p:nvSpPr>
        <p:spPr bwMode="auto">
          <a:xfrm>
            <a:off x="822325" y="6205538"/>
            <a:ext cx="4076700" cy="274637"/>
          </a:xfrm>
          <a:prstGeom prst="rect">
            <a:avLst/>
          </a:prstGeom>
          <a:noFill/>
          <a:ln w="31750">
            <a:noFill/>
            <a:miter lim="800000"/>
            <a:headEnd/>
            <a:tailEnd/>
          </a:ln>
        </p:spPr>
        <p:txBody>
          <a:bodyPr wrap="none">
            <a:spAutoFit/>
          </a:bodyPr>
          <a:lstStyle/>
          <a:p>
            <a:pPr eaLnBrk="0" hangingPunct="0"/>
            <a:r>
              <a:rPr lang="fr-FR" sz="1200"/>
              <a:t>World Health Report 1997; GBD study, WHO &amp; WB, 1996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684213" y="188913"/>
            <a:ext cx="7772400" cy="1143000"/>
          </a:xfrm>
          <a:prstGeom prst="rect">
            <a:avLst/>
          </a:prstGeom>
          <a:noFill/>
          <a:ln w="9525">
            <a:noFill/>
            <a:miter lim="800000"/>
            <a:headEnd/>
            <a:tailEnd/>
          </a:ln>
        </p:spPr>
        <p:txBody>
          <a:bodyPr lIns="92075" tIns="46038" rIns="92075" bIns="46038" anchor="ctr"/>
          <a:lstStyle/>
          <a:p>
            <a:pPr algn="ctr" eaLnBrk="0" hangingPunct="0"/>
            <a:r>
              <a:rPr lang="en-US" sz="2400" b="1" dirty="0">
                <a:solidFill>
                  <a:schemeClr val="accent2"/>
                </a:solidFill>
                <a:latin typeface="Calibri" pitchFamily="34" charset="0"/>
              </a:rPr>
              <a:t>Discount rate on future life largely underlie potential benefit of future interventions </a:t>
            </a:r>
            <a:r>
              <a:rPr lang="en-US" sz="2400" b="1" dirty="0" smtClean="0">
                <a:solidFill>
                  <a:schemeClr val="accent2"/>
                </a:solidFill>
                <a:latin typeface="Calibri" pitchFamily="34" charset="0"/>
              </a:rPr>
              <a:t>(early version of GBD </a:t>
            </a:r>
            <a:r>
              <a:rPr lang="en-US" sz="2400" b="1" dirty="0">
                <a:solidFill>
                  <a:schemeClr val="accent2"/>
                </a:solidFill>
                <a:latin typeface="Calibri" pitchFamily="34" charset="0"/>
              </a:rPr>
              <a:t>= 3%)</a:t>
            </a:r>
          </a:p>
        </p:txBody>
      </p:sp>
      <p:graphicFrame>
        <p:nvGraphicFramePr>
          <p:cNvPr id="4098" name="Object 3"/>
          <p:cNvGraphicFramePr>
            <a:graphicFrameLocks/>
          </p:cNvGraphicFramePr>
          <p:nvPr/>
        </p:nvGraphicFramePr>
        <p:xfrm>
          <a:off x="611188" y="1773238"/>
          <a:ext cx="7272337" cy="4632325"/>
        </p:xfrm>
        <a:graphic>
          <a:graphicData uri="http://schemas.openxmlformats.org/presentationml/2006/ole">
            <p:oleObj spid="_x0000_s219138" name="Graphique Microsoft Excel" r:id="rId3" imgW="3029085" imgH="2123985" progId="Excel.Sheet.8">
              <p:embed followColorScheme="full"/>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684213" y="333375"/>
            <a:ext cx="7772400" cy="838200"/>
          </a:xfrm>
          <a:prstGeom prst="rect">
            <a:avLst/>
          </a:prstGeom>
          <a:noFill/>
          <a:ln w="9525">
            <a:noFill/>
            <a:miter lim="800000"/>
            <a:headEnd/>
            <a:tailEnd/>
          </a:ln>
        </p:spPr>
        <p:txBody>
          <a:bodyPr lIns="92075" tIns="46038" rIns="92075" bIns="46038" anchor="ctr"/>
          <a:lstStyle/>
          <a:p>
            <a:pPr algn="ctr" eaLnBrk="0" hangingPunct="0"/>
            <a:r>
              <a:rPr lang="en-US" sz="2600" b="1" dirty="0">
                <a:solidFill>
                  <a:schemeClr val="accent2"/>
                </a:solidFill>
                <a:latin typeface="Calibri" pitchFamily="34" charset="0"/>
              </a:rPr>
              <a:t>Calculation of DALYs in </a:t>
            </a:r>
            <a:r>
              <a:rPr lang="en-US" sz="2600" b="1" dirty="0" smtClean="0">
                <a:solidFill>
                  <a:schemeClr val="accent2"/>
                </a:solidFill>
                <a:latin typeface="Calibri" pitchFamily="34" charset="0"/>
              </a:rPr>
              <a:t>GBD</a:t>
            </a:r>
            <a:endParaRPr lang="en-US" sz="2600" b="1" dirty="0">
              <a:solidFill>
                <a:schemeClr val="accent2"/>
              </a:solidFill>
              <a:latin typeface="Calibri" pitchFamily="34" charset="0"/>
            </a:endParaRPr>
          </a:p>
        </p:txBody>
      </p:sp>
      <p:graphicFrame>
        <p:nvGraphicFramePr>
          <p:cNvPr id="5122" name="Object 3"/>
          <p:cNvGraphicFramePr>
            <a:graphicFrameLocks/>
          </p:cNvGraphicFramePr>
          <p:nvPr/>
        </p:nvGraphicFramePr>
        <p:xfrm>
          <a:off x="395288" y="2420938"/>
          <a:ext cx="8456612" cy="774700"/>
        </p:xfrm>
        <a:graphic>
          <a:graphicData uri="http://schemas.openxmlformats.org/presentationml/2006/ole">
            <p:oleObj spid="_x0000_s220162" name="Equation" r:id="rId3" imgW="8318160" imgH="680760" progId="Equation.3">
              <p:embed/>
            </p:oleObj>
          </a:graphicData>
        </a:graphic>
      </p:graphicFrame>
      <p:graphicFrame>
        <p:nvGraphicFramePr>
          <p:cNvPr id="5123" name="Object 4"/>
          <p:cNvGraphicFramePr>
            <a:graphicFrameLocks/>
          </p:cNvGraphicFramePr>
          <p:nvPr/>
        </p:nvGraphicFramePr>
        <p:xfrm>
          <a:off x="395288" y="3213100"/>
          <a:ext cx="6489700" cy="520700"/>
        </p:xfrm>
        <a:graphic>
          <a:graphicData uri="http://schemas.openxmlformats.org/presentationml/2006/ole">
            <p:oleObj spid="_x0000_s220163" name="Équation" r:id="rId4" imgW="6489360" imgH="520560" progId="Equation.3">
              <p:embed/>
            </p:oleObj>
          </a:graphicData>
        </a:graphic>
      </p:graphicFrame>
      <p:sp>
        <p:nvSpPr>
          <p:cNvPr id="5125" name="Rectangle 5"/>
          <p:cNvSpPr>
            <a:spLocks noChangeArrowheads="1"/>
          </p:cNvSpPr>
          <p:nvPr/>
        </p:nvSpPr>
        <p:spPr bwMode="auto">
          <a:xfrm>
            <a:off x="323528" y="1484784"/>
            <a:ext cx="9067162" cy="431529"/>
          </a:xfrm>
          <a:prstGeom prst="rect">
            <a:avLst/>
          </a:prstGeom>
          <a:noFill/>
          <a:ln w="9525">
            <a:noFill/>
            <a:miter lim="800000"/>
            <a:headEnd/>
            <a:tailEnd/>
          </a:ln>
        </p:spPr>
        <p:txBody>
          <a:bodyPr wrap="none" lIns="92075" tIns="46038" rIns="92075" bIns="46038">
            <a:spAutoFit/>
          </a:bodyPr>
          <a:lstStyle/>
          <a:p>
            <a:pPr eaLnBrk="0" hangingPunct="0"/>
            <a:r>
              <a:rPr lang="en-US" sz="2200" b="1" dirty="0"/>
              <a:t>DALYs  = YLL (years of life lost)  + YLD (years lived with disability)</a:t>
            </a:r>
          </a:p>
        </p:txBody>
      </p:sp>
      <p:sp>
        <p:nvSpPr>
          <p:cNvPr id="5126" name="Rectangle 6"/>
          <p:cNvSpPr>
            <a:spLocks noChangeArrowheads="1"/>
          </p:cNvSpPr>
          <p:nvPr/>
        </p:nvSpPr>
        <p:spPr bwMode="auto">
          <a:xfrm>
            <a:off x="323850" y="4419600"/>
            <a:ext cx="8640763" cy="1247775"/>
          </a:xfrm>
          <a:prstGeom prst="rect">
            <a:avLst/>
          </a:prstGeom>
          <a:noFill/>
          <a:ln w="9525">
            <a:noFill/>
            <a:miter lim="800000"/>
            <a:headEnd/>
            <a:tailEnd/>
          </a:ln>
        </p:spPr>
        <p:txBody>
          <a:bodyPr lIns="92075" tIns="46038" rIns="92075" bIns="46038">
            <a:spAutoFit/>
          </a:bodyPr>
          <a:lstStyle/>
          <a:p>
            <a:pPr eaLnBrk="0" hangingPunct="0"/>
            <a:r>
              <a:rPr lang="en-US" sz="1900" b="1"/>
              <a:t>Parameters</a:t>
            </a:r>
            <a:r>
              <a:rPr lang="en-US" sz="1900"/>
              <a:t>: a= age at death; r = </a:t>
            </a:r>
            <a:r>
              <a:rPr lang="en-US" sz="1900">
                <a:solidFill>
                  <a:srgbClr val="FF0000"/>
                </a:solidFill>
              </a:rPr>
              <a:t>discount rate</a:t>
            </a:r>
            <a:r>
              <a:rPr lang="en-US" sz="1900"/>
              <a:t>; b = parameter for </a:t>
            </a:r>
            <a:r>
              <a:rPr lang="en-US" sz="1900">
                <a:solidFill>
                  <a:srgbClr val="FF0000"/>
                </a:solidFill>
              </a:rPr>
              <a:t>age weighting</a:t>
            </a:r>
            <a:r>
              <a:rPr lang="en-US" sz="1900"/>
              <a:t>; C =: constant; L= </a:t>
            </a:r>
            <a:r>
              <a:rPr lang="en-US" sz="1900">
                <a:solidFill>
                  <a:srgbClr val="FF0000"/>
                </a:solidFill>
              </a:rPr>
              <a:t>standard expectation of life at age a</a:t>
            </a:r>
            <a:r>
              <a:rPr lang="en-US" sz="1900"/>
              <a:t>. </a:t>
            </a:r>
          </a:p>
          <a:p>
            <a:pPr eaLnBrk="0" hangingPunct="0"/>
            <a:endParaRPr lang="en-US" sz="1900"/>
          </a:p>
          <a:p>
            <a:pPr eaLnBrk="0" hangingPunct="0"/>
            <a:r>
              <a:rPr lang="en-US" sz="1900"/>
              <a:t>For </a:t>
            </a:r>
            <a:r>
              <a:rPr lang="en-US" sz="1900" b="1"/>
              <a:t>GBD</a:t>
            </a:r>
            <a:r>
              <a:rPr lang="en-US" sz="1900"/>
              <a:t>: </a:t>
            </a:r>
            <a:r>
              <a:rPr lang="en-US" sz="1900">
                <a:solidFill>
                  <a:srgbClr val="FF0000"/>
                </a:solidFill>
              </a:rPr>
              <a:t>r=0.03</a:t>
            </a:r>
            <a:r>
              <a:rPr lang="en-US" sz="1900"/>
              <a:t>; </a:t>
            </a:r>
            <a:r>
              <a:rPr lang="en-US" sz="1900">
                <a:solidFill>
                  <a:srgbClr val="FF0000"/>
                </a:solidFill>
              </a:rPr>
              <a:t>b=0.04</a:t>
            </a:r>
            <a:r>
              <a:rPr lang="en-US" sz="1900"/>
              <a:t>; C=0.166; K=1. </a:t>
            </a:r>
            <a:r>
              <a:rPr lang="en-US" sz="1900">
                <a:solidFill>
                  <a:srgbClr val="FF0000"/>
                </a:solidFill>
              </a:rPr>
              <a:t>Life expectancy=82.5 y (W), 80 y (M)</a:t>
            </a:r>
          </a:p>
        </p:txBody>
      </p:sp>
      <p:sp>
        <p:nvSpPr>
          <p:cNvPr id="5127" name="Rectangle 7"/>
          <p:cNvSpPr>
            <a:spLocks noChangeArrowheads="1"/>
          </p:cNvSpPr>
          <p:nvPr/>
        </p:nvSpPr>
        <p:spPr bwMode="auto">
          <a:xfrm>
            <a:off x="395288" y="6308725"/>
            <a:ext cx="4616450" cy="274638"/>
          </a:xfrm>
          <a:prstGeom prst="rect">
            <a:avLst/>
          </a:prstGeom>
          <a:noFill/>
          <a:ln w="9525">
            <a:noFill/>
            <a:miter lim="800000"/>
            <a:headEnd/>
            <a:tailEnd/>
          </a:ln>
        </p:spPr>
        <p:txBody>
          <a:bodyPr wrap="none" lIns="92075" tIns="46038" rIns="92075" bIns="46038">
            <a:spAutoFit/>
          </a:bodyPr>
          <a:lstStyle/>
          <a:p>
            <a:pPr eaLnBrk="0" hangingPunct="0"/>
            <a:r>
              <a:rPr lang="en-US" sz="1200"/>
              <a:t>Murray. The Global Burden of Disease. WHO, Harvard, WB, 1996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404813"/>
            <a:ext cx="7772400" cy="762000"/>
          </a:xfrm>
        </p:spPr>
        <p:txBody>
          <a:bodyPr/>
          <a:lstStyle/>
          <a:p>
            <a:pPr eaLnBrk="1" hangingPunct="1"/>
            <a:r>
              <a:rPr lang="en-US" sz="2400" b="1" smtClean="0">
                <a:solidFill>
                  <a:schemeClr val="accent2"/>
                </a:solidFill>
              </a:rPr>
              <a:t>GBD: modeling trends in  mortality and disability</a:t>
            </a:r>
          </a:p>
        </p:txBody>
      </p:sp>
      <p:sp>
        <p:nvSpPr>
          <p:cNvPr id="113667" name="Rectangle 3"/>
          <p:cNvSpPr>
            <a:spLocks noGrp="1" noChangeArrowheads="1"/>
          </p:cNvSpPr>
          <p:nvPr>
            <p:ph type="body" idx="1"/>
          </p:nvPr>
        </p:nvSpPr>
        <p:spPr>
          <a:xfrm>
            <a:off x="457200" y="1600200"/>
            <a:ext cx="8435280" cy="4525963"/>
          </a:xfrm>
        </p:spPr>
        <p:txBody>
          <a:bodyPr/>
          <a:lstStyle/>
          <a:p>
            <a:pPr eaLnBrk="1" hangingPunct="1"/>
            <a:r>
              <a:rPr lang="en-US" sz="2200" dirty="0" smtClean="0"/>
              <a:t>4 distal determinants explain large variance in age-, sex-, and cause-specific mortality: </a:t>
            </a:r>
            <a:r>
              <a:rPr lang="en-US" sz="2200" b="1" dirty="0" smtClean="0">
                <a:solidFill>
                  <a:srgbClr val="FF0000"/>
                </a:solidFill>
              </a:rPr>
              <a:t>income per capita, human capital</a:t>
            </a:r>
            <a:r>
              <a:rPr lang="en-US" sz="2200" dirty="0" smtClean="0">
                <a:solidFill>
                  <a:srgbClr val="FF0000"/>
                </a:solidFill>
              </a:rPr>
              <a:t> (education), </a:t>
            </a:r>
            <a:r>
              <a:rPr lang="en-US" sz="2200" b="1" dirty="0" smtClean="0">
                <a:solidFill>
                  <a:srgbClr val="FF0000"/>
                </a:solidFill>
              </a:rPr>
              <a:t>smoking intensity, and time</a:t>
            </a:r>
            <a:endParaRPr lang="en-US" sz="2200" dirty="0" smtClean="0">
              <a:solidFill>
                <a:srgbClr val="FF0000"/>
              </a:solidFill>
            </a:endParaRPr>
          </a:p>
          <a:p>
            <a:pPr eaLnBrk="1" hangingPunct="1"/>
            <a:r>
              <a:rPr lang="en-US" sz="2200" dirty="0" smtClean="0"/>
              <a:t>Regression equations for GBD estimated for 98 detailed causes from registration data from 67 countries</a:t>
            </a:r>
          </a:p>
          <a:p>
            <a:pPr eaLnBrk="1" hangingPunct="1"/>
            <a:endParaRPr lang="en-US" sz="2200" dirty="0" smtClean="0"/>
          </a:p>
          <a:p>
            <a:pPr eaLnBrk="1" hangingPunct="1"/>
            <a:r>
              <a:rPr lang="en-US" sz="2200" dirty="0" err="1" smtClean="0"/>
              <a:t>Ln</a:t>
            </a:r>
            <a:r>
              <a:rPr lang="en-US" sz="2200" dirty="0" smtClean="0"/>
              <a:t> M </a:t>
            </a:r>
            <a:r>
              <a:rPr lang="en-US" sz="2200" dirty="0" err="1" smtClean="0"/>
              <a:t>a,k,i</a:t>
            </a:r>
            <a:r>
              <a:rPr lang="en-US" sz="2200" dirty="0" smtClean="0"/>
              <a:t>  = C </a:t>
            </a:r>
            <a:r>
              <a:rPr lang="en-US" sz="2200" dirty="0" err="1" smtClean="0"/>
              <a:t>a,k,i</a:t>
            </a:r>
            <a:r>
              <a:rPr lang="en-US" sz="2200" dirty="0" smtClean="0"/>
              <a:t> + </a:t>
            </a:r>
            <a:r>
              <a:rPr lang="en-US" sz="2200" dirty="0" smtClean="0">
                <a:sym typeface="Symbol" pitchFamily="18" charset="2"/>
              </a:rPr>
              <a:t>1*</a:t>
            </a:r>
            <a:r>
              <a:rPr lang="en-US" sz="2200" dirty="0" err="1" smtClean="0">
                <a:sym typeface="Symbol" pitchFamily="18" charset="2"/>
              </a:rPr>
              <a:t>lnY</a:t>
            </a:r>
            <a:r>
              <a:rPr lang="en-US" sz="2200" dirty="0" smtClean="0">
                <a:sym typeface="Symbol" pitchFamily="18" charset="2"/>
              </a:rPr>
              <a:t> + 2*</a:t>
            </a:r>
            <a:r>
              <a:rPr lang="en-US" sz="2200" dirty="0" err="1" smtClean="0">
                <a:sym typeface="Symbol" pitchFamily="18" charset="2"/>
              </a:rPr>
              <a:t>lnHC</a:t>
            </a:r>
            <a:r>
              <a:rPr lang="en-US" sz="2200" dirty="0" smtClean="0">
                <a:sym typeface="Symbol" pitchFamily="18" charset="2"/>
              </a:rPr>
              <a:t> + *3T</a:t>
            </a:r>
          </a:p>
          <a:p>
            <a:pPr eaLnBrk="1" hangingPunct="1"/>
            <a:endParaRPr lang="en-US" sz="2200" dirty="0" smtClean="0">
              <a:sym typeface="Symbol" pitchFamily="18" charset="2"/>
            </a:endParaRPr>
          </a:p>
          <a:p>
            <a:pPr eaLnBrk="1" hangingPunct="1"/>
            <a:r>
              <a:rPr lang="en-US" sz="2200" dirty="0" smtClean="0">
                <a:sym typeface="Symbol" pitchFamily="18" charset="2"/>
              </a:rPr>
              <a:t>M= mortality for age group a, sex k, and cause </a:t>
            </a:r>
            <a:r>
              <a:rPr lang="en-US" sz="2200" dirty="0" err="1" smtClean="0">
                <a:sym typeface="Symbol" pitchFamily="18" charset="2"/>
              </a:rPr>
              <a:t>i</a:t>
            </a:r>
            <a:r>
              <a:rPr lang="en-US" sz="2200" dirty="0" smtClean="0">
                <a:sym typeface="Symbol" pitchFamily="18" charset="2"/>
              </a:rPr>
              <a:t>; </a:t>
            </a:r>
          </a:p>
          <a:p>
            <a:pPr eaLnBrk="1" hangingPunct="1"/>
            <a:r>
              <a:rPr lang="en-US" sz="2200" dirty="0" smtClean="0">
                <a:sym typeface="Symbol" pitchFamily="18" charset="2"/>
              </a:rPr>
              <a:t>Y= GDP per capita; HC=human capital (yrs of school); T= time</a:t>
            </a:r>
          </a:p>
        </p:txBody>
      </p:sp>
      <p:sp>
        <p:nvSpPr>
          <p:cNvPr id="113668" name="Text Box 4"/>
          <p:cNvSpPr txBox="1">
            <a:spLocks noChangeArrowheads="1"/>
          </p:cNvSpPr>
          <p:nvPr/>
        </p:nvSpPr>
        <p:spPr bwMode="auto">
          <a:xfrm>
            <a:off x="611560" y="6237312"/>
            <a:ext cx="4076700" cy="274637"/>
          </a:xfrm>
          <a:prstGeom prst="rect">
            <a:avLst/>
          </a:prstGeom>
          <a:noFill/>
          <a:ln w="31750">
            <a:noFill/>
            <a:miter lim="800000"/>
            <a:headEnd/>
            <a:tailEnd/>
          </a:ln>
        </p:spPr>
        <p:txBody>
          <a:bodyPr wrap="none">
            <a:spAutoFit/>
          </a:bodyPr>
          <a:lstStyle/>
          <a:p>
            <a:pPr eaLnBrk="0" hangingPunct="0"/>
            <a:r>
              <a:rPr lang="fr-FR" sz="1200"/>
              <a:t>World Health Report 1997; GBD study, WHO &amp; WB, 1996</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457200"/>
            <a:ext cx="7772400" cy="685800"/>
          </a:xfrm>
          <a:noFill/>
        </p:spPr>
        <p:txBody>
          <a:bodyPr lIns="92075" tIns="46038" rIns="92075" bIns="46038"/>
          <a:lstStyle/>
          <a:p>
            <a:pPr eaLnBrk="1" hangingPunct="1"/>
            <a:r>
              <a:rPr lang="en-US" sz="2400" b="1" dirty="0" smtClean="0">
                <a:solidFill>
                  <a:schemeClr val="accent2"/>
                </a:solidFill>
                <a:latin typeface="Calibri" pitchFamily="34" charset="0"/>
              </a:rPr>
              <a:t>Attributable fractions associated with risks</a:t>
            </a:r>
          </a:p>
        </p:txBody>
      </p:sp>
      <p:sp>
        <p:nvSpPr>
          <p:cNvPr id="129027" name="Rectangle 3"/>
          <p:cNvSpPr>
            <a:spLocks noGrp="1" noChangeArrowheads="1"/>
          </p:cNvSpPr>
          <p:nvPr>
            <p:ph type="body" idx="1"/>
          </p:nvPr>
        </p:nvSpPr>
        <p:spPr>
          <a:xfrm>
            <a:off x="250825" y="1484313"/>
            <a:ext cx="8642350" cy="4537075"/>
          </a:xfrm>
          <a:noFill/>
        </p:spPr>
        <p:txBody>
          <a:bodyPr lIns="92075" tIns="46038" rIns="92075" bIns="46038"/>
          <a:lstStyle/>
          <a:p>
            <a:pPr eaLnBrk="1" hangingPunct="1"/>
            <a:r>
              <a:rPr lang="en-US" sz="2000" dirty="0" smtClean="0">
                <a:latin typeface="Calibri" pitchFamily="34" charset="0"/>
              </a:rPr>
              <a:t>AF = (m </a:t>
            </a:r>
            <a:r>
              <a:rPr lang="en-US" sz="2000" i="1" baseline="30000" dirty="0" err="1" smtClean="0">
                <a:latin typeface="Calibri" pitchFamily="34" charset="0"/>
              </a:rPr>
              <a:t>i</a:t>
            </a:r>
            <a:r>
              <a:rPr lang="en-US" sz="2000" dirty="0" smtClean="0">
                <a:latin typeface="Calibri" pitchFamily="34" charset="0"/>
              </a:rPr>
              <a:t> - m </a:t>
            </a:r>
            <a:r>
              <a:rPr lang="en-US" sz="2000" i="1" baseline="30000" dirty="0" err="1" smtClean="0">
                <a:latin typeface="Calibri" pitchFamily="34" charset="0"/>
              </a:rPr>
              <a:t>i</a:t>
            </a:r>
            <a:r>
              <a:rPr lang="en-US" sz="2000" baseline="30000" dirty="0" smtClean="0">
                <a:latin typeface="Calibri" pitchFamily="34" charset="0"/>
              </a:rPr>
              <a:t> </a:t>
            </a:r>
            <a:r>
              <a:rPr lang="en-US" sz="2000" baseline="-25000" dirty="0" smtClean="0">
                <a:latin typeface="Calibri" pitchFamily="34" charset="0"/>
              </a:rPr>
              <a:t>ne</a:t>
            </a:r>
            <a:r>
              <a:rPr lang="en-US" sz="2000" dirty="0" smtClean="0">
                <a:latin typeface="Calibri" pitchFamily="34" charset="0"/>
              </a:rPr>
              <a:t>) / m </a:t>
            </a:r>
            <a:r>
              <a:rPr lang="en-US" sz="2000" i="1" baseline="30000" dirty="0" err="1" smtClean="0">
                <a:latin typeface="Calibri" pitchFamily="34" charset="0"/>
              </a:rPr>
              <a:t>i</a:t>
            </a:r>
            <a:r>
              <a:rPr lang="en-US" sz="2000" baseline="30000" dirty="0" smtClean="0">
                <a:latin typeface="Calibri" pitchFamily="34" charset="0"/>
              </a:rPr>
              <a:t>  </a:t>
            </a:r>
            <a:r>
              <a:rPr lang="en-US" sz="2000" dirty="0" smtClean="0">
                <a:latin typeface="Calibri" pitchFamily="34" charset="0"/>
              </a:rPr>
              <a:t>(m: mortality; </a:t>
            </a:r>
            <a:r>
              <a:rPr lang="en-US" sz="2000" i="1" dirty="0" smtClean="0">
                <a:latin typeface="Calibri" pitchFamily="34" charset="0"/>
              </a:rPr>
              <a:t>ne</a:t>
            </a:r>
            <a:r>
              <a:rPr lang="en-US" sz="2000" dirty="0" smtClean="0">
                <a:latin typeface="Calibri" pitchFamily="34" charset="0"/>
              </a:rPr>
              <a:t>: non exposed; </a:t>
            </a:r>
            <a:r>
              <a:rPr lang="en-US" sz="2000" dirty="0" err="1" smtClean="0">
                <a:latin typeface="Calibri" pitchFamily="34" charset="0"/>
              </a:rPr>
              <a:t>i</a:t>
            </a:r>
            <a:r>
              <a:rPr lang="en-US" sz="2000" dirty="0" smtClean="0">
                <a:latin typeface="Calibri" pitchFamily="34" charset="0"/>
              </a:rPr>
              <a:t>: cause </a:t>
            </a:r>
            <a:r>
              <a:rPr lang="en-US" sz="2000" i="1" dirty="0" err="1" smtClean="0">
                <a:latin typeface="Calibri" pitchFamily="34" charset="0"/>
              </a:rPr>
              <a:t>i</a:t>
            </a:r>
            <a:r>
              <a:rPr lang="en-US" sz="2000" dirty="0" smtClean="0">
                <a:latin typeface="Calibri" pitchFamily="34" charset="0"/>
              </a:rPr>
              <a:t>)</a:t>
            </a:r>
            <a:endParaRPr lang="en-US" sz="2000" baseline="30000" dirty="0" smtClean="0">
              <a:latin typeface="Calibri" pitchFamily="34" charset="0"/>
            </a:endParaRPr>
          </a:p>
          <a:p>
            <a:pPr eaLnBrk="1" hangingPunct="1"/>
            <a:r>
              <a:rPr lang="en-US" sz="2000" b="1" dirty="0" smtClean="0">
                <a:solidFill>
                  <a:srgbClr val="FF0000"/>
                </a:solidFill>
                <a:latin typeface="Calibri" pitchFamily="34" charset="0"/>
              </a:rPr>
              <a:t>Attributable burden (for a RF)</a:t>
            </a:r>
            <a:r>
              <a:rPr lang="en-US" sz="2000" dirty="0" smtClean="0">
                <a:latin typeface="Calibri" pitchFamily="34" charset="0"/>
              </a:rPr>
              <a:t> = </a:t>
            </a:r>
            <a:r>
              <a:rPr lang="en-US" sz="2000" dirty="0" smtClean="0">
                <a:latin typeface="Calibri" pitchFamily="34" charset="0"/>
                <a:sym typeface="Symbol" pitchFamily="18" charset="2"/>
              </a:rPr>
              <a:t> </a:t>
            </a:r>
            <a:r>
              <a:rPr lang="en-US" sz="2000" dirty="0" err="1" smtClean="0">
                <a:latin typeface="Calibri" pitchFamily="34" charset="0"/>
                <a:sym typeface="Symbol" pitchFamily="18" charset="2"/>
              </a:rPr>
              <a:t>AF</a:t>
            </a:r>
            <a:r>
              <a:rPr lang="en-US" sz="2000" i="1" baseline="-25000" dirty="0" err="1" smtClean="0">
                <a:latin typeface="Calibri" pitchFamily="34" charset="0"/>
                <a:sym typeface="Symbol" pitchFamily="18" charset="2"/>
              </a:rPr>
              <a:t>j</a:t>
            </a:r>
            <a:r>
              <a:rPr lang="en-US" sz="2000" dirty="0" smtClean="0">
                <a:latin typeface="Calibri" pitchFamily="34" charset="0"/>
                <a:sym typeface="Symbol" pitchFamily="18" charset="2"/>
              </a:rPr>
              <a:t> * </a:t>
            </a:r>
            <a:r>
              <a:rPr lang="en-US" sz="2000" dirty="0" err="1" smtClean="0">
                <a:latin typeface="Calibri" pitchFamily="34" charset="0"/>
                <a:sym typeface="Symbol" pitchFamily="18" charset="2"/>
              </a:rPr>
              <a:t>B</a:t>
            </a:r>
            <a:r>
              <a:rPr lang="en-US" sz="2000" i="1" baseline="-25000" dirty="0" err="1" smtClean="0">
                <a:latin typeface="Calibri" pitchFamily="34" charset="0"/>
                <a:sym typeface="Symbol" pitchFamily="18" charset="2"/>
              </a:rPr>
              <a:t>j</a:t>
            </a:r>
            <a:r>
              <a:rPr lang="en-US" sz="2000" baseline="-25000" dirty="0" smtClean="0">
                <a:latin typeface="Calibri" pitchFamily="34" charset="0"/>
                <a:sym typeface="Symbol" pitchFamily="18" charset="2"/>
              </a:rPr>
              <a:t>, </a:t>
            </a:r>
            <a:r>
              <a:rPr lang="en-US" sz="2000" dirty="0" smtClean="0">
                <a:latin typeface="Calibri" pitchFamily="34" charset="0"/>
                <a:sym typeface="Symbol" pitchFamily="18" charset="2"/>
              </a:rPr>
              <a:t> where </a:t>
            </a:r>
          </a:p>
          <a:p>
            <a:pPr lvl="1" eaLnBrk="1" hangingPunct="1"/>
            <a:r>
              <a:rPr lang="en-US" sz="2000" dirty="0" smtClean="0">
                <a:latin typeface="Calibri" pitchFamily="34" charset="0"/>
              </a:rPr>
              <a:t>AF = P * (RR-1) / [ P * (RR-1)  + 1] (hence need for </a:t>
            </a:r>
            <a:r>
              <a:rPr lang="en-US" sz="2000" b="1" dirty="0" err="1" smtClean="0">
                <a:solidFill>
                  <a:srgbClr val="FF0000"/>
                </a:solidFill>
                <a:latin typeface="Calibri" pitchFamily="34" charset="0"/>
              </a:rPr>
              <a:t>P</a:t>
            </a:r>
            <a:r>
              <a:rPr lang="en-US" sz="2000" b="1" baseline="-25000" dirty="0" err="1" smtClean="0">
                <a:solidFill>
                  <a:srgbClr val="FF0000"/>
                </a:solidFill>
                <a:latin typeface="Calibri" pitchFamily="34" charset="0"/>
              </a:rPr>
              <a:t>exp</a:t>
            </a:r>
            <a:r>
              <a:rPr lang="en-US" sz="2000" b="1" dirty="0" smtClean="0">
                <a:solidFill>
                  <a:srgbClr val="FF0000"/>
                </a:solidFill>
                <a:latin typeface="Calibri" pitchFamily="34" charset="0"/>
              </a:rPr>
              <a:t> &amp; RR</a:t>
            </a:r>
            <a:r>
              <a:rPr lang="en-US" sz="2000" dirty="0" smtClean="0">
                <a:latin typeface="Calibri" pitchFamily="34" charset="0"/>
              </a:rPr>
              <a:t>) </a:t>
            </a:r>
          </a:p>
          <a:p>
            <a:pPr eaLnBrk="1" hangingPunct="1"/>
            <a:r>
              <a:rPr lang="en-US" sz="2000" dirty="0" smtClean="0">
                <a:latin typeface="Calibri" pitchFamily="34" charset="0"/>
              </a:rPr>
              <a:t>For some RFs (e.g. smoking, OH), importance of </a:t>
            </a:r>
            <a:r>
              <a:rPr lang="en-US" sz="2000" b="1" dirty="0" smtClean="0">
                <a:solidFill>
                  <a:srgbClr val="FF0000"/>
                </a:solidFill>
                <a:latin typeface="Calibri" pitchFamily="34" charset="0"/>
              </a:rPr>
              <a:t>time lag</a:t>
            </a:r>
            <a:r>
              <a:rPr lang="en-US" sz="2000" dirty="0" smtClean="0">
                <a:latin typeface="Calibri" pitchFamily="34" charset="0"/>
              </a:rPr>
              <a:t>: distinguish </a:t>
            </a:r>
          </a:p>
          <a:p>
            <a:pPr eaLnBrk="1" hangingPunct="1">
              <a:buFontTx/>
              <a:buNone/>
            </a:pPr>
            <a:r>
              <a:rPr lang="en-US" sz="2000" dirty="0" smtClean="0">
                <a:latin typeface="Calibri" pitchFamily="34" charset="0"/>
              </a:rPr>
              <a:t>    1) current burden of premature death and disability due to past exposure (i.e. </a:t>
            </a:r>
            <a:r>
              <a:rPr lang="en-US" sz="2000" b="1" i="1" dirty="0" smtClean="0">
                <a:latin typeface="Calibri" pitchFamily="34" charset="0"/>
              </a:rPr>
              <a:t>attributable burden</a:t>
            </a:r>
            <a:r>
              <a:rPr lang="en-US" sz="2000" dirty="0" smtClean="0">
                <a:latin typeface="Calibri" pitchFamily="34" charset="0"/>
              </a:rPr>
              <a:t>) and </a:t>
            </a:r>
          </a:p>
          <a:p>
            <a:pPr eaLnBrk="1" hangingPunct="1">
              <a:buFontTx/>
              <a:buNone/>
            </a:pPr>
            <a:r>
              <a:rPr lang="en-US" sz="2000" dirty="0" smtClean="0">
                <a:latin typeface="Calibri" pitchFamily="34" charset="0"/>
              </a:rPr>
              <a:t>     2) future burden due to current exposure (i.e. </a:t>
            </a:r>
            <a:r>
              <a:rPr lang="en-US" sz="2000" b="1" i="1" dirty="0" smtClean="0">
                <a:latin typeface="Calibri" pitchFamily="34" charset="0"/>
              </a:rPr>
              <a:t>avoidable burden</a:t>
            </a:r>
            <a:r>
              <a:rPr lang="en-US" sz="2000" dirty="0" smtClean="0">
                <a:latin typeface="Calibri" pitchFamily="34" charset="0"/>
              </a:rPr>
              <a:t>)</a:t>
            </a:r>
          </a:p>
          <a:p>
            <a:pPr eaLnBrk="1" hangingPunct="1"/>
            <a:r>
              <a:rPr lang="en-US" sz="2000" dirty="0" smtClean="0">
                <a:latin typeface="Calibri" pitchFamily="34" charset="0"/>
              </a:rPr>
              <a:t>Avoidable (future) burden can be more important than preventable (current) burden for health planning</a:t>
            </a:r>
          </a:p>
          <a:p>
            <a:pPr eaLnBrk="1" hangingPunct="1">
              <a:spcBef>
                <a:spcPct val="55000"/>
              </a:spcBef>
            </a:pPr>
            <a:r>
              <a:rPr lang="en-US" sz="2000" b="1" dirty="0" smtClean="0">
                <a:solidFill>
                  <a:srgbClr val="FF0000"/>
                </a:solidFill>
                <a:latin typeface="Calibri" pitchFamily="34" charset="0"/>
              </a:rPr>
              <a:t>Avoidable burden in GBD study is the difference between currently observed BOD and BOD that would be observed if past levels of exposure had been equal to a specified “optimal” distribution of exposure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12968" cy="1143000"/>
          </a:xfrm>
        </p:spPr>
        <p:txBody>
          <a:bodyPr>
            <a:noAutofit/>
          </a:bodyPr>
          <a:lstStyle/>
          <a:p>
            <a:r>
              <a:rPr lang="en-GB" sz="2400" b="1" dirty="0" smtClean="0">
                <a:solidFill>
                  <a:srgbClr val="000099"/>
                </a:solidFill>
                <a:latin typeface="Calibri" pitchFamily="34" charset="0"/>
              </a:rPr>
              <a:t>49% decrease in </a:t>
            </a:r>
            <a:r>
              <a:rPr lang="en-GB" sz="2400" b="1" dirty="0">
                <a:solidFill>
                  <a:srgbClr val="000099"/>
                </a:solidFill>
                <a:latin typeface="Calibri" pitchFamily="34" charset="0"/>
              </a:rPr>
              <a:t>age-adjusted mortality for stroke and </a:t>
            </a:r>
            <a:r>
              <a:rPr lang="en-GB" sz="2400" b="1" dirty="0" smtClean="0">
                <a:solidFill>
                  <a:srgbClr val="000099"/>
                </a:solidFill>
                <a:latin typeface="Calibri" pitchFamily="34" charset="0"/>
              </a:rPr>
              <a:t>MI between </a:t>
            </a:r>
            <a:r>
              <a:rPr lang="en-GB" sz="2400" b="1" dirty="0">
                <a:solidFill>
                  <a:srgbClr val="000099"/>
                </a:solidFill>
                <a:latin typeface="Calibri" pitchFamily="34" charset="0"/>
              </a:rPr>
              <a:t>1989 and </a:t>
            </a:r>
            <a:r>
              <a:rPr lang="en-GB" sz="2400" b="1" dirty="0" smtClean="0">
                <a:solidFill>
                  <a:srgbClr val="000099"/>
                </a:solidFill>
                <a:latin typeface="Calibri" pitchFamily="34" charset="0"/>
              </a:rPr>
              <a:t>2010 in Seychelles</a:t>
            </a:r>
            <a:endParaRPr lang="en-US" sz="2400" b="1" dirty="0">
              <a:solidFill>
                <a:srgbClr val="000099"/>
              </a:solidFill>
              <a:latin typeface="Calibri" pitchFamily="34" charset="0"/>
            </a:endParaRPr>
          </a:p>
        </p:txBody>
      </p:sp>
      <p:sp>
        <p:nvSpPr>
          <p:cNvPr id="3" name="Espace réservé du contenu 2"/>
          <p:cNvSpPr>
            <a:spLocks noGrp="1"/>
          </p:cNvSpPr>
          <p:nvPr>
            <p:ph idx="1"/>
          </p:nvPr>
        </p:nvSpPr>
        <p:spPr/>
        <p:txBody>
          <a:bodyPr/>
          <a:lstStyle/>
          <a:p>
            <a:endParaRPr lang="en-US"/>
          </a:p>
        </p:txBody>
      </p:sp>
      <p:pic>
        <p:nvPicPr>
          <p:cNvPr id="4" name="Image 3"/>
          <p:cNvPicPr/>
          <p:nvPr/>
        </p:nvPicPr>
        <p:blipFill>
          <a:blip r:embed="rId3" cstate="print"/>
          <a:srcRect b="13771"/>
          <a:stretch>
            <a:fillRect/>
          </a:stretch>
        </p:blipFill>
        <p:spPr bwMode="auto">
          <a:xfrm>
            <a:off x="323531" y="1484785"/>
            <a:ext cx="8496943" cy="4824536"/>
          </a:xfrm>
          <a:prstGeom prst="rect">
            <a:avLst/>
          </a:prstGeom>
          <a:noFill/>
          <a:ln w="9525">
            <a:noFill/>
            <a:miter lim="800000"/>
            <a:headEnd/>
            <a:tailEnd/>
          </a:ln>
        </p:spPr>
      </p:pic>
      <p:sp>
        <p:nvSpPr>
          <p:cNvPr id="6" name="Rectangle 1"/>
          <p:cNvSpPr>
            <a:spLocks noChangeArrowheads="1"/>
          </p:cNvSpPr>
          <p:nvPr/>
        </p:nvSpPr>
        <p:spPr bwMode="auto">
          <a:xfrm>
            <a:off x="179514" y="6453339"/>
            <a:ext cx="8174033"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Stringhini S et al</a:t>
            </a:r>
            <a:r>
              <a:rPr kumimoji="0" lang="en-US" sz="1000" b="1"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Declining stroke and myocardial infarction mortality between 1989 and 2010 in a country of the African region. </a:t>
            </a:r>
            <a:r>
              <a:rPr kumimoji="0" lang="en-US" sz="1000" b="0" i="1"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Stroke</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2012;43:2283-88.</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srcRect/>
          <a:stretch>
            <a:fillRect/>
          </a:stretch>
        </p:blipFill>
        <p:spPr bwMode="auto">
          <a:xfrm>
            <a:off x="899594" y="1612381"/>
            <a:ext cx="7105084" cy="4552925"/>
          </a:xfrm>
          <a:prstGeom prst="rect">
            <a:avLst/>
          </a:prstGeom>
          <a:noFill/>
          <a:ln w="9525">
            <a:noFill/>
            <a:miter lim="800000"/>
            <a:headEnd/>
            <a:tailEnd/>
          </a:ln>
        </p:spPr>
      </p:pic>
      <p:sp>
        <p:nvSpPr>
          <p:cNvPr id="6" name="Titre 1"/>
          <p:cNvSpPr>
            <a:spLocks noGrp="1"/>
          </p:cNvSpPr>
          <p:nvPr>
            <p:ph type="title"/>
          </p:nvPr>
        </p:nvSpPr>
        <p:spPr>
          <a:xfrm>
            <a:off x="251520" y="188640"/>
            <a:ext cx="8640960" cy="1143000"/>
          </a:xfrm>
        </p:spPr>
        <p:txBody>
          <a:bodyPr>
            <a:noAutofit/>
          </a:bodyPr>
          <a:lstStyle/>
          <a:p>
            <a:r>
              <a:rPr lang="en-GB" sz="2400" b="1" dirty="0" smtClean="0">
                <a:solidFill>
                  <a:srgbClr val="000099"/>
                </a:solidFill>
                <a:latin typeface="Calibri" pitchFamily="34" charset="0"/>
              </a:rPr>
              <a:t>Trends in number of total and CVD deaths, Seychelles 1990-2010 (vital statistics) </a:t>
            </a:r>
            <a:endParaRPr lang="en-US" sz="2400" b="1" dirty="0">
              <a:solidFill>
                <a:srgbClr val="000099"/>
              </a:solidFill>
              <a:latin typeface="Calibri" pitchFamily="34" charset="0"/>
            </a:endParaRPr>
          </a:p>
        </p:txBody>
      </p:sp>
      <p:sp>
        <p:nvSpPr>
          <p:cNvPr id="7" name="Rectangle 1"/>
          <p:cNvSpPr>
            <a:spLocks noChangeArrowheads="1"/>
          </p:cNvSpPr>
          <p:nvPr/>
        </p:nvSpPr>
        <p:spPr bwMode="auto">
          <a:xfrm>
            <a:off x="179514" y="6342804"/>
            <a:ext cx="8174033"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Stringhini S et al</a:t>
            </a:r>
            <a:r>
              <a:rPr kumimoji="0" lang="en-US" sz="1000" b="1"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Declining stroke and myocardial infarction mortality between 1989 and 2010 in a country of the African region. </a:t>
            </a:r>
            <a:r>
              <a:rPr kumimoji="0" lang="en-US" sz="1000" b="0" i="1"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Stroke</a:t>
            </a:r>
            <a:r>
              <a:rPr kumimoji="0" lang="en-US" sz="1000" b="0" i="0" u="none" strike="noStrike" cap="none" normalizeH="0" baseline="0" dirty="0" smtClean="0">
                <a:ln>
                  <a:noFill/>
                </a:ln>
                <a:solidFill>
                  <a:schemeClr val="tx1"/>
                </a:solidFill>
                <a:effectLst/>
                <a:latin typeface="Calibri" pitchFamily="34" charset="0"/>
                <a:ea typeface="Times New Roman" pitchFamily="18" charset="0"/>
                <a:cs typeface="Tahoma" pitchFamily="34" charset="0"/>
              </a:rPr>
              <a:t> 2012;43:2283-88.</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68313" y="1341438"/>
            <a:ext cx="8229600" cy="4525962"/>
          </a:xfrm>
          <a:prstGeom prst="rect">
            <a:avLst/>
          </a:prstGeom>
          <a:noFill/>
          <a:ln w="9525">
            <a:noFill/>
            <a:miter lim="800000"/>
            <a:headEnd/>
            <a:tailEnd/>
          </a:ln>
        </p:spPr>
        <p:txBody>
          <a:bodyPr/>
          <a:lstStyle/>
          <a:p>
            <a:pPr marL="342900" indent="-342900">
              <a:spcBef>
                <a:spcPct val="20000"/>
              </a:spcBef>
              <a:buFontTx/>
              <a:buChar char="•"/>
            </a:pPr>
            <a:r>
              <a:rPr lang="en-US" sz="2200" b="1" dirty="0">
                <a:latin typeface="Arial" pitchFamily="34" charset="0"/>
              </a:rPr>
              <a:t>Total: 52 million deaths</a:t>
            </a:r>
          </a:p>
          <a:p>
            <a:pPr marL="342900" indent="-342900">
              <a:spcBef>
                <a:spcPct val="20000"/>
              </a:spcBef>
              <a:buFontTx/>
              <a:buChar char="•"/>
            </a:pPr>
            <a:r>
              <a:rPr lang="en-US" sz="2200" b="1" dirty="0">
                <a:latin typeface="Arial" pitchFamily="34" charset="0"/>
              </a:rPr>
              <a:t>NCD: 35 million (60%)</a:t>
            </a:r>
          </a:p>
          <a:p>
            <a:pPr marL="342900" indent="-342900">
              <a:spcBef>
                <a:spcPct val="20000"/>
              </a:spcBef>
              <a:buFontTx/>
              <a:buChar char="•"/>
            </a:pPr>
            <a:endParaRPr lang="en-US" sz="2200" b="1" dirty="0">
              <a:latin typeface="Arial" pitchFamily="34" charset="0"/>
            </a:endParaRPr>
          </a:p>
          <a:p>
            <a:pPr marL="342900" indent="-342900">
              <a:spcBef>
                <a:spcPct val="20000"/>
              </a:spcBef>
              <a:buFontTx/>
              <a:buChar char="•"/>
            </a:pPr>
            <a:r>
              <a:rPr lang="en-US" sz="2200" b="1" dirty="0" smtClean="0">
                <a:solidFill>
                  <a:srgbClr val="FF3399"/>
                </a:solidFill>
                <a:latin typeface="Arial" pitchFamily="34" charset="0"/>
              </a:rPr>
              <a:t>CVD: 17.5 </a:t>
            </a:r>
            <a:r>
              <a:rPr lang="en-US" sz="2200" b="1" dirty="0">
                <a:solidFill>
                  <a:srgbClr val="FF3399"/>
                </a:solidFill>
                <a:latin typeface="Arial" pitchFamily="34" charset="0"/>
              </a:rPr>
              <a:t>million</a:t>
            </a:r>
          </a:p>
          <a:p>
            <a:pPr marL="342900" indent="-342900">
              <a:spcBef>
                <a:spcPct val="20000"/>
              </a:spcBef>
              <a:buFontTx/>
              <a:buChar char="•"/>
            </a:pPr>
            <a:r>
              <a:rPr lang="en-US" sz="2200" b="1" dirty="0">
                <a:solidFill>
                  <a:srgbClr val="FF3399"/>
                </a:solidFill>
                <a:latin typeface="Arial" pitchFamily="34" charset="0"/>
              </a:rPr>
              <a:t>Cancer: 7.5 million</a:t>
            </a:r>
          </a:p>
          <a:p>
            <a:pPr marL="342900" indent="-342900">
              <a:spcBef>
                <a:spcPct val="20000"/>
              </a:spcBef>
              <a:buFontTx/>
              <a:buChar char="•"/>
            </a:pPr>
            <a:r>
              <a:rPr lang="en-US" sz="2200" b="1" dirty="0">
                <a:solidFill>
                  <a:srgbClr val="FF3399"/>
                </a:solidFill>
                <a:latin typeface="Arial" pitchFamily="34" charset="0"/>
              </a:rPr>
              <a:t>Chronic respiratory disease: 7.5 million</a:t>
            </a:r>
          </a:p>
          <a:p>
            <a:pPr marL="342900" indent="-342900">
              <a:spcBef>
                <a:spcPct val="20000"/>
              </a:spcBef>
              <a:buFontTx/>
              <a:buChar char="•"/>
            </a:pPr>
            <a:r>
              <a:rPr lang="en-US" sz="2200" b="1" dirty="0">
                <a:solidFill>
                  <a:srgbClr val="FF3399"/>
                </a:solidFill>
                <a:latin typeface="Arial" pitchFamily="34" charset="0"/>
              </a:rPr>
              <a:t>Diabetes: 1.1 million</a:t>
            </a:r>
          </a:p>
          <a:p>
            <a:pPr marL="342900" indent="-342900">
              <a:spcBef>
                <a:spcPct val="20000"/>
              </a:spcBef>
              <a:buFontTx/>
              <a:buChar char="•"/>
            </a:pPr>
            <a:endParaRPr lang="en-US" sz="2200" b="1" dirty="0">
              <a:solidFill>
                <a:srgbClr val="FF3399"/>
              </a:solidFill>
              <a:latin typeface="Arial" pitchFamily="34" charset="0"/>
            </a:endParaRPr>
          </a:p>
          <a:p>
            <a:pPr marL="342900" indent="-342900">
              <a:spcBef>
                <a:spcPct val="20000"/>
              </a:spcBef>
              <a:buFontTx/>
              <a:buChar char="•"/>
            </a:pPr>
            <a:r>
              <a:rPr lang="en-US" sz="2200" b="1" dirty="0">
                <a:solidFill>
                  <a:srgbClr val="0000FF"/>
                </a:solidFill>
                <a:latin typeface="Arial" pitchFamily="34" charset="0"/>
              </a:rPr>
              <a:t>HIV: 3 million</a:t>
            </a:r>
          </a:p>
          <a:p>
            <a:pPr marL="342900" indent="-342900">
              <a:spcBef>
                <a:spcPct val="20000"/>
              </a:spcBef>
              <a:buFontTx/>
              <a:buChar char="•"/>
            </a:pPr>
            <a:r>
              <a:rPr lang="en-US" sz="2200" b="1" dirty="0">
                <a:solidFill>
                  <a:srgbClr val="0000FF"/>
                </a:solidFill>
                <a:latin typeface="Arial" pitchFamily="34" charset="0"/>
              </a:rPr>
              <a:t>TB: 1.6 million</a:t>
            </a:r>
          </a:p>
          <a:p>
            <a:pPr marL="342900" indent="-342900">
              <a:spcBef>
                <a:spcPct val="20000"/>
              </a:spcBef>
              <a:buFontTx/>
              <a:buChar char="•"/>
            </a:pPr>
            <a:r>
              <a:rPr lang="en-US" sz="2200" b="1" dirty="0">
                <a:solidFill>
                  <a:srgbClr val="0000FF"/>
                </a:solidFill>
                <a:latin typeface="Arial" pitchFamily="34" charset="0"/>
              </a:rPr>
              <a:t>Malaria: 0.8 million</a:t>
            </a:r>
          </a:p>
        </p:txBody>
      </p:sp>
      <p:sp>
        <p:nvSpPr>
          <p:cNvPr id="39939" name="Text Box 3"/>
          <p:cNvSpPr txBox="1">
            <a:spLocks noChangeArrowheads="1"/>
          </p:cNvSpPr>
          <p:nvPr/>
        </p:nvSpPr>
        <p:spPr bwMode="auto">
          <a:xfrm>
            <a:off x="611560" y="6237312"/>
            <a:ext cx="8299451" cy="461665"/>
          </a:xfrm>
          <a:prstGeom prst="rect">
            <a:avLst/>
          </a:prstGeom>
          <a:noFill/>
          <a:ln w="9525">
            <a:noFill/>
            <a:miter lim="800000"/>
            <a:headEnd/>
            <a:tailEnd/>
          </a:ln>
        </p:spPr>
        <p:txBody>
          <a:bodyPr>
            <a:spAutoFit/>
          </a:bodyPr>
          <a:lstStyle/>
          <a:p>
            <a:r>
              <a:rPr lang="en-US" sz="1200" dirty="0">
                <a:latin typeface="Arial" pitchFamily="34" charset="0"/>
              </a:rPr>
              <a:t>WHO Global Report "Preventing chronic diseases: a vital investment". WHO, Geneva, 2005 http://www.who.int/chp/chronic_disease_report/en</a:t>
            </a:r>
          </a:p>
        </p:txBody>
      </p:sp>
      <p:sp>
        <p:nvSpPr>
          <p:cNvPr id="39940" name="Text Box 4"/>
          <p:cNvSpPr txBox="1">
            <a:spLocks noChangeArrowheads="1"/>
          </p:cNvSpPr>
          <p:nvPr/>
        </p:nvSpPr>
        <p:spPr bwMode="auto">
          <a:xfrm>
            <a:off x="899595" y="404666"/>
            <a:ext cx="7509941" cy="492443"/>
          </a:xfrm>
          <a:prstGeom prst="rect">
            <a:avLst/>
          </a:prstGeom>
          <a:noFill/>
          <a:ln w="9525">
            <a:noFill/>
            <a:miter lim="800000"/>
            <a:headEnd/>
            <a:tailEnd/>
          </a:ln>
        </p:spPr>
        <p:txBody>
          <a:bodyPr wrap="none">
            <a:spAutoFit/>
          </a:bodyPr>
          <a:lstStyle/>
          <a:p>
            <a:pPr algn="ctr"/>
            <a:r>
              <a:rPr lang="en-US" sz="2600" b="1" dirty="0">
                <a:solidFill>
                  <a:srgbClr val="000099"/>
                </a:solidFill>
                <a:latin typeface="Calibri" pitchFamily="34" charset="0"/>
              </a:rPr>
              <a:t>Global Burden of Disease: mortality worldwide, 2004</a:t>
            </a:r>
          </a:p>
        </p:txBody>
      </p:sp>
      <p:sp>
        <p:nvSpPr>
          <p:cNvPr id="39941" name="AutoShape 5"/>
          <p:cNvSpPr>
            <a:spLocks/>
          </p:cNvSpPr>
          <p:nvPr/>
        </p:nvSpPr>
        <p:spPr bwMode="auto">
          <a:xfrm>
            <a:off x="6084888" y="2492375"/>
            <a:ext cx="503237" cy="1800225"/>
          </a:xfrm>
          <a:prstGeom prst="rightBrace">
            <a:avLst>
              <a:gd name="adj1" fmla="val 29811"/>
              <a:gd name="adj2" fmla="val 50000"/>
            </a:avLst>
          </a:prstGeom>
          <a:noFill/>
          <a:ln w="50800">
            <a:solidFill>
              <a:srgbClr val="FF0000"/>
            </a:solidFill>
            <a:round/>
            <a:headEnd/>
            <a:tailEnd/>
          </a:ln>
        </p:spPr>
        <p:txBody>
          <a:bodyPr wrap="none" anchor="ctr"/>
          <a:lstStyle/>
          <a:p>
            <a:endParaRPr lang="fr-FR"/>
          </a:p>
        </p:txBody>
      </p:sp>
      <p:sp>
        <p:nvSpPr>
          <p:cNvPr id="39942" name="Text Box 6"/>
          <p:cNvSpPr txBox="1">
            <a:spLocks noChangeArrowheads="1"/>
          </p:cNvSpPr>
          <p:nvPr/>
        </p:nvSpPr>
        <p:spPr bwMode="auto">
          <a:xfrm>
            <a:off x="6588127" y="3213100"/>
            <a:ext cx="742511" cy="400110"/>
          </a:xfrm>
          <a:prstGeom prst="rect">
            <a:avLst/>
          </a:prstGeom>
          <a:noFill/>
          <a:ln w="9525">
            <a:noFill/>
            <a:miter lim="800000"/>
            <a:headEnd/>
            <a:tailEnd/>
          </a:ln>
        </p:spPr>
        <p:txBody>
          <a:bodyPr wrap="none">
            <a:spAutoFit/>
          </a:bodyPr>
          <a:lstStyle/>
          <a:p>
            <a:r>
              <a:rPr lang="en-US" sz="2000" b="1">
                <a:solidFill>
                  <a:srgbClr val="FF3300"/>
                </a:solidFill>
                <a:latin typeface="Arial" pitchFamily="34" charset="0"/>
              </a:rPr>
              <a:t>NCD</a:t>
            </a:r>
          </a:p>
        </p:txBody>
      </p:sp>
      <p:sp>
        <p:nvSpPr>
          <p:cNvPr id="39943" name="AutoShape 7"/>
          <p:cNvSpPr>
            <a:spLocks/>
          </p:cNvSpPr>
          <p:nvPr/>
        </p:nvSpPr>
        <p:spPr bwMode="auto">
          <a:xfrm>
            <a:off x="6084888" y="4652965"/>
            <a:ext cx="431800" cy="1008062"/>
          </a:xfrm>
          <a:prstGeom prst="rightBrace">
            <a:avLst>
              <a:gd name="adj1" fmla="val 19455"/>
              <a:gd name="adj2" fmla="val 50000"/>
            </a:avLst>
          </a:prstGeom>
          <a:noFill/>
          <a:ln w="44450">
            <a:solidFill>
              <a:srgbClr val="0000FF"/>
            </a:solidFill>
            <a:round/>
            <a:headEnd/>
            <a:tailEnd/>
          </a:ln>
        </p:spPr>
        <p:txBody>
          <a:bodyPr wrap="none" anchor="ctr"/>
          <a:lstStyle/>
          <a:p>
            <a:endParaRPr lang="fr-FR"/>
          </a:p>
        </p:txBody>
      </p:sp>
      <p:sp>
        <p:nvSpPr>
          <p:cNvPr id="39944" name="Text Box 8"/>
          <p:cNvSpPr txBox="1">
            <a:spLocks noChangeArrowheads="1"/>
          </p:cNvSpPr>
          <p:nvPr/>
        </p:nvSpPr>
        <p:spPr bwMode="auto">
          <a:xfrm>
            <a:off x="6659563" y="4941888"/>
            <a:ext cx="2313454" cy="369332"/>
          </a:xfrm>
          <a:prstGeom prst="rect">
            <a:avLst/>
          </a:prstGeom>
          <a:noFill/>
          <a:ln w="9525">
            <a:noFill/>
            <a:miter lim="800000"/>
            <a:headEnd/>
            <a:tailEnd/>
          </a:ln>
        </p:spPr>
        <p:txBody>
          <a:bodyPr wrap="none">
            <a:spAutoFit/>
          </a:bodyPr>
          <a:lstStyle/>
          <a:p>
            <a:r>
              <a:rPr lang="en-US" sz="1800" b="1">
                <a:solidFill>
                  <a:srgbClr val="0000FF"/>
                </a:solidFill>
                <a:latin typeface="Arial" pitchFamily="34" charset="0"/>
              </a:rPr>
              <a:t>Infectious diseases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1188" y="228600"/>
            <a:ext cx="8007351" cy="752128"/>
          </a:xfrm>
        </p:spPr>
        <p:txBody>
          <a:bodyPr>
            <a:normAutofit/>
          </a:bodyPr>
          <a:lstStyle/>
          <a:p>
            <a:pPr eaLnBrk="1" hangingPunct="1"/>
            <a:r>
              <a:rPr lang="en-GB" sz="2500" b="1" dirty="0" smtClean="0">
                <a:solidFill>
                  <a:srgbClr val="000099"/>
                </a:solidFill>
                <a:latin typeface="Calibri" pitchFamily="34" charset="0"/>
                <a:cs typeface="Arial" pitchFamily="34" charset="0"/>
              </a:rPr>
              <a:t>Essentials of the Global Burden of Diseases project (GBD) </a:t>
            </a:r>
          </a:p>
        </p:txBody>
      </p:sp>
      <p:sp>
        <p:nvSpPr>
          <p:cNvPr id="43011" name="Rectangle 3"/>
          <p:cNvSpPr>
            <a:spLocks noGrp="1" noChangeArrowheads="1"/>
          </p:cNvSpPr>
          <p:nvPr>
            <p:ph type="body" idx="1"/>
          </p:nvPr>
        </p:nvSpPr>
        <p:spPr>
          <a:xfrm>
            <a:off x="251520" y="1052736"/>
            <a:ext cx="8892480" cy="5400600"/>
          </a:xfrm>
        </p:spPr>
        <p:txBody>
          <a:bodyPr>
            <a:noAutofit/>
          </a:bodyPr>
          <a:lstStyle/>
          <a:p>
            <a:pPr eaLnBrk="1" hangingPunct="1">
              <a:spcBef>
                <a:spcPct val="30000"/>
              </a:spcBef>
            </a:pPr>
            <a:r>
              <a:rPr lang="en-GB" sz="2100" dirty="0" smtClean="0">
                <a:latin typeface="Calibri" pitchFamily="34" charset="0"/>
              </a:rPr>
              <a:t>Started as collaboration between WHO, WB and Harvard SPH since 1990s</a:t>
            </a:r>
          </a:p>
          <a:p>
            <a:pPr eaLnBrk="1" hangingPunct="1">
              <a:spcBef>
                <a:spcPct val="30000"/>
              </a:spcBef>
            </a:pPr>
            <a:r>
              <a:rPr lang="en-GB" sz="2100" dirty="0" smtClean="0">
                <a:latin typeface="Calibri" pitchFamily="34" charset="0"/>
              </a:rPr>
              <a:t>Institute of Health Metrics, ~500 collaborators in 50 countries, huge funding</a:t>
            </a:r>
          </a:p>
          <a:p>
            <a:pPr eaLnBrk="1" hangingPunct="1">
              <a:spcBef>
                <a:spcPct val="30000"/>
              </a:spcBef>
            </a:pPr>
            <a:endParaRPr lang="en-GB" sz="2100" dirty="0" smtClean="0">
              <a:latin typeface="Calibri" pitchFamily="34" charset="0"/>
            </a:endParaRPr>
          </a:p>
          <a:p>
            <a:pPr eaLnBrk="1" hangingPunct="1"/>
            <a:r>
              <a:rPr lang="en-GB" sz="2100" dirty="0" smtClean="0">
                <a:latin typeface="Calibri" pitchFamily="34" charset="0"/>
              </a:rPr>
              <a:t>Standardized framework integrating all available epidemiological information on morbidity and mortality worldwide</a:t>
            </a:r>
          </a:p>
          <a:p>
            <a:pPr eaLnBrk="1" hangingPunct="1"/>
            <a:r>
              <a:rPr lang="en-GB" sz="2100" dirty="0" smtClean="0">
                <a:latin typeface="Calibri" pitchFamily="34" charset="0"/>
              </a:rPr>
              <a:t>291 diseases, 1160 clinical </a:t>
            </a:r>
            <a:r>
              <a:rPr lang="en-GB" sz="2100" dirty="0" err="1" smtClean="0">
                <a:latin typeface="Calibri" pitchFamily="34" charset="0"/>
              </a:rPr>
              <a:t>sequelae</a:t>
            </a:r>
            <a:r>
              <a:rPr lang="en-GB" sz="2100" dirty="0" smtClean="0">
                <a:latin typeface="Calibri" pitchFamily="34" charset="0"/>
              </a:rPr>
              <a:t>, 67 risk factors, disability weights (DALY)</a:t>
            </a:r>
          </a:p>
          <a:p>
            <a:pPr eaLnBrk="1" hangingPunct="1"/>
            <a:r>
              <a:rPr lang="en-GB" sz="2100" dirty="0" smtClean="0">
                <a:latin typeface="Calibri" pitchFamily="34" charset="0"/>
              </a:rPr>
              <a:t>Estimates are made </a:t>
            </a:r>
            <a:r>
              <a:rPr lang="en-GB" sz="2100" u="sng" dirty="0" smtClean="0">
                <a:latin typeface="Calibri" pitchFamily="34" charset="0"/>
              </a:rPr>
              <a:t>internally consistent </a:t>
            </a:r>
            <a:r>
              <a:rPr lang="en-GB" sz="2100" dirty="0" smtClean="0">
                <a:latin typeface="Calibri" pitchFamily="34" charset="0"/>
              </a:rPr>
              <a:t>(</a:t>
            </a:r>
            <a:r>
              <a:rPr lang="en-GB" sz="2100" dirty="0" err="1" smtClean="0">
                <a:latin typeface="Calibri" pitchFamily="34" charset="0"/>
              </a:rPr>
              <a:t>DisMod</a:t>
            </a:r>
            <a:r>
              <a:rPr lang="en-GB" sz="2100" dirty="0" smtClean="0">
                <a:latin typeface="Calibri" pitchFamily="34" charset="0"/>
              </a:rPr>
              <a:t>)</a:t>
            </a:r>
          </a:p>
          <a:p>
            <a:pPr eaLnBrk="1" hangingPunct="1"/>
            <a:r>
              <a:rPr lang="en-GB" sz="2100" dirty="0" smtClean="0">
                <a:latin typeface="Calibri" pitchFamily="34" charset="0"/>
              </a:rPr>
              <a:t>Assumptions on weights, discount of future events, expected life expectancy</a:t>
            </a:r>
          </a:p>
          <a:p>
            <a:pPr eaLnBrk="1" hangingPunct="1"/>
            <a:endParaRPr lang="en-GB" sz="2100" dirty="0" smtClean="0">
              <a:latin typeface="Calibri" pitchFamily="34" charset="0"/>
            </a:endParaRPr>
          </a:p>
          <a:p>
            <a:pPr eaLnBrk="1" hangingPunct="1"/>
            <a:r>
              <a:rPr lang="en-GB" sz="2100" dirty="0" smtClean="0">
                <a:latin typeface="Calibri" pitchFamily="34" charset="0"/>
              </a:rPr>
              <a:t>Common single metric to quantify health status (DALY) </a:t>
            </a:r>
            <a:br>
              <a:rPr lang="en-GB" sz="2100" dirty="0" smtClean="0">
                <a:latin typeface="Calibri" pitchFamily="34" charset="0"/>
              </a:rPr>
            </a:br>
            <a:r>
              <a:rPr lang="en-GB" sz="2100" dirty="0" smtClean="0">
                <a:latin typeface="Calibri" pitchFamily="34" charset="0"/>
                <a:sym typeface="Wingdings" pitchFamily="2" charset="2"/>
              </a:rPr>
              <a:t> Comparable estimates across different diseases and different risk factors</a:t>
            </a:r>
            <a:br>
              <a:rPr lang="en-GB" sz="2100" dirty="0" smtClean="0">
                <a:latin typeface="Calibri" pitchFamily="34" charset="0"/>
                <a:sym typeface="Wingdings" pitchFamily="2" charset="2"/>
              </a:rPr>
            </a:br>
            <a:r>
              <a:rPr lang="en-GB" sz="2100" dirty="0" smtClean="0">
                <a:latin typeface="Calibri" pitchFamily="34" charset="0"/>
                <a:sym typeface="Wingdings" pitchFamily="2" charset="2"/>
              </a:rPr>
              <a:t> Consistent measure for use with different intervention analyses</a:t>
            </a:r>
          </a:p>
          <a:p>
            <a:pPr eaLnBrk="1" hangingPunct="1">
              <a:spcBef>
                <a:spcPct val="30000"/>
              </a:spcBef>
            </a:pPr>
            <a:r>
              <a:rPr lang="en-GB" sz="2100" b="1" dirty="0" smtClean="0">
                <a:solidFill>
                  <a:srgbClr val="FF0000"/>
                </a:solidFill>
                <a:latin typeface="Calibri" pitchFamily="34" charset="0"/>
              </a:rPr>
              <a:t>Allows to assess to which extent diseases could be avoided in different populations/regions, i.e. informs on </a:t>
            </a:r>
            <a:r>
              <a:rPr lang="en-GB" sz="2100" b="1" dirty="0" err="1" smtClean="0">
                <a:solidFill>
                  <a:srgbClr val="FF0000"/>
                </a:solidFill>
                <a:latin typeface="Calibri" pitchFamily="34" charset="0"/>
              </a:rPr>
              <a:t>priorisation</a:t>
            </a:r>
            <a:r>
              <a:rPr lang="en-GB" sz="2100" b="1" dirty="0" smtClean="0">
                <a:solidFill>
                  <a:srgbClr val="FF0000"/>
                </a:solidFill>
                <a:latin typeface="Calibri" pitchFamily="34" charset="0"/>
              </a:rPr>
              <a:t> of interventions</a:t>
            </a:r>
          </a:p>
          <a:p>
            <a:pPr eaLnBrk="1" hangingPunct="1"/>
            <a:endParaRPr lang="en-GB" sz="2100" dirty="0" smtClean="0">
              <a:latin typeface="Calibri" pitchFamily="34" charset="0"/>
              <a:sym typeface="Wingdings" pitchFamily="2" charset="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7086600" y="4953000"/>
            <a:ext cx="1676400" cy="304800"/>
          </a:xfrm>
          <a:prstGeom prst="rect">
            <a:avLst/>
          </a:prstGeom>
          <a:noFill/>
          <a:ln w="9525">
            <a:noFill/>
            <a:miter lim="800000"/>
            <a:headEnd/>
            <a:tailEnd/>
          </a:ln>
        </p:spPr>
        <p:txBody>
          <a:bodyPr>
            <a:spAutoFit/>
          </a:bodyPr>
          <a:lstStyle/>
          <a:p>
            <a:pPr algn="l"/>
            <a:r>
              <a:rPr lang="en-US" sz="1400"/>
              <a:t>HIV, TB, malaria</a:t>
            </a:r>
          </a:p>
        </p:txBody>
      </p:sp>
      <p:sp>
        <p:nvSpPr>
          <p:cNvPr id="34819" name="Text Box 3"/>
          <p:cNvSpPr txBox="1">
            <a:spLocks noChangeArrowheads="1"/>
          </p:cNvSpPr>
          <p:nvPr/>
        </p:nvSpPr>
        <p:spPr bwMode="auto">
          <a:xfrm>
            <a:off x="7086600" y="4648200"/>
            <a:ext cx="1676400" cy="304800"/>
          </a:xfrm>
          <a:prstGeom prst="rect">
            <a:avLst/>
          </a:prstGeom>
          <a:noFill/>
          <a:ln w="9525">
            <a:noFill/>
            <a:miter lim="800000"/>
            <a:headEnd/>
            <a:tailEnd/>
          </a:ln>
        </p:spPr>
        <p:txBody>
          <a:bodyPr>
            <a:spAutoFit/>
          </a:bodyPr>
          <a:lstStyle/>
          <a:p>
            <a:pPr algn="l"/>
            <a:r>
              <a:rPr lang="en-US" sz="1400"/>
              <a:t>Other infectious</a:t>
            </a:r>
          </a:p>
        </p:txBody>
      </p:sp>
      <p:sp>
        <p:nvSpPr>
          <p:cNvPr id="34820" name="Text Box 4"/>
          <p:cNvSpPr txBox="1">
            <a:spLocks noChangeArrowheads="1"/>
          </p:cNvSpPr>
          <p:nvPr/>
        </p:nvSpPr>
        <p:spPr bwMode="auto">
          <a:xfrm>
            <a:off x="7086600" y="4343400"/>
            <a:ext cx="1828800" cy="304800"/>
          </a:xfrm>
          <a:prstGeom prst="rect">
            <a:avLst/>
          </a:prstGeom>
          <a:noFill/>
          <a:ln w="9525">
            <a:noFill/>
            <a:miter lim="800000"/>
            <a:headEnd/>
            <a:tailEnd/>
          </a:ln>
        </p:spPr>
        <p:txBody>
          <a:bodyPr>
            <a:spAutoFit/>
          </a:bodyPr>
          <a:lstStyle/>
          <a:p>
            <a:pPr algn="l"/>
            <a:r>
              <a:rPr lang="en-US" sz="1400"/>
              <a:t>Mat//peri/nutritional</a:t>
            </a:r>
          </a:p>
        </p:txBody>
      </p:sp>
      <p:sp>
        <p:nvSpPr>
          <p:cNvPr id="34821" name="Text Box 5"/>
          <p:cNvSpPr txBox="1">
            <a:spLocks noChangeArrowheads="1"/>
          </p:cNvSpPr>
          <p:nvPr/>
        </p:nvSpPr>
        <p:spPr bwMode="auto">
          <a:xfrm>
            <a:off x="7086600" y="3733800"/>
            <a:ext cx="1828800" cy="430887"/>
          </a:xfrm>
          <a:prstGeom prst="rect">
            <a:avLst/>
          </a:prstGeom>
          <a:noFill/>
          <a:ln w="9525">
            <a:noFill/>
            <a:miter lim="800000"/>
            <a:headEnd/>
            <a:tailEnd/>
          </a:ln>
        </p:spPr>
        <p:txBody>
          <a:bodyPr>
            <a:spAutoFit/>
          </a:bodyPr>
          <a:lstStyle/>
          <a:p>
            <a:pPr algn="l"/>
            <a:r>
              <a:rPr lang="en-US" sz="2200" b="1" dirty="0">
                <a:solidFill>
                  <a:srgbClr val="FF0000"/>
                </a:solidFill>
              </a:rPr>
              <a:t>CVD</a:t>
            </a:r>
          </a:p>
        </p:txBody>
      </p:sp>
      <p:sp>
        <p:nvSpPr>
          <p:cNvPr id="34822" name="Text Box 6"/>
          <p:cNvSpPr txBox="1">
            <a:spLocks noChangeArrowheads="1"/>
          </p:cNvSpPr>
          <p:nvPr/>
        </p:nvSpPr>
        <p:spPr bwMode="auto">
          <a:xfrm>
            <a:off x="7086600" y="2971800"/>
            <a:ext cx="1828800" cy="430887"/>
          </a:xfrm>
          <a:prstGeom prst="rect">
            <a:avLst/>
          </a:prstGeom>
          <a:noFill/>
          <a:ln w="9525">
            <a:noFill/>
            <a:miter lim="800000"/>
            <a:headEnd/>
            <a:tailEnd/>
          </a:ln>
        </p:spPr>
        <p:txBody>
          <a:bodyPr>
            <a:spAutoFit/>
          </a:bodyPr>
          <a:lstStyle/>
          <a:p>
            <a:pPr algn="l"/>
            <a:r>
              <a:rPr lang="en-US" sz="2200" b="1" dirty="0">
                <a:solidFill>
                  <a:srgbClr val="FF0000"/>
                </a:solidFill>
              </a:rPr>
              <a:t>Cancers</a:t>
            </a:r>
          </a:p>
        </p:txBody>
      </p:sp>
      <p:sp>
        <p:nvSpPr>
          <p:cNvPr id="34823" name="Text Box 7"/>
          <p:cNvSpPr txBox="1">
            <a:spLocks noChangeArrowheads="1"/>
          </p:cNvSpPr>
          <p:nvPr/>
        </p:nvSpPr>
        <p:spPr bwMode="auto">
          <a:xfrm>
            <a:off x="7086600" y="2362200"/>
            <a:ext cx="1828800" cy="430887"/>
          </a:xfrm>
          <a:prstGeom prst="rect">
            <a:avLst/>
          </a:prstGeom>
          <a:noFill/>
          <a:ln w="9525">
            <a:noFill/>
            <a:miter lim="800000"/>
            <a:headEnd/>
            <a:tailEnd/>
          </a:ln>
        </p:spPr>
        <p:txBody>
          <a:bodyPr>
            <a:spAutoFit/>
          </a:bodyPr>
          <a:lstStyle/>
          <a:p>
            <a:pPr algn="l"/>
            <a:r>
              <a:rPr lang="en-US" sz="2200" b="1" dirty="0">
                <a:solidFill>
                  <a:srgbClr val="FF0000"/>
                </a:solidFill>
              </a:rPr>
              <a:t>Other NCD</a:t>
            </a:r>
          </a:p>
        </p:txBody>
      </p:sp>
      <p:sp>
        <p:nvSpPr>
          <p:cNvPr id="34824" name="Text Box 8"/>
          <p:cNvSpPr txBox="1">
            <a:spLocks noChangeArrowheads="1"/>
          </p:cNvSpPr>
          <p:nvPr/>
        </p:nvSpPr>
        <p:spPr bwMode="auto">
          <a:xfrm>
            <a:off x="7010400" y="1981200"/>
            <a:ext cx="2133600" cy="304800"/>
          </a:xfrm>
          <a:prstGeom prst="rect">
            <a:avLst/>
          </a:prstGeom>
          <a:noFill/>
          <a:ln w="9525">
            <a:noFill/>
            <a:miter lim="800000"/>
            <a:headEnd/>
            <a:tailEnd/>
          </a:ln>
        </p:spPr>
        <p:txBody>
          <a:bodyPr>
            <a:spAutoFit/>
          </a:bodyPr>
          <a:lstStyle/>
          <a:p>
            <a:pPr algn="l"/>
            <a:r>
              <a:rPr lang="en-US" sz="1400"/>
              <a:t>  Road traffic accidents</a:t>
            </a:r>
          </a:p>
        </p:txBody>
      </p:sp>
      <p:sp>
        <p:nvSpPr>
          <p:cNvPr id="34825" name="Text Box 9"/>
          <p:cNvSpPr txBox="1">
            <a:spLocks noChangeArrowheads="1"/>
          </p:cNvSpPr>
          <p:nvPr/>
        </p:nvSpPr>
        <p:spPr bwMode="auto">
          <a:xfrm>
            <a:off x="7086600" y="1752600"/>
            <a:ext cx="1828800" cy="304800"/>
          </a:xfrm>
          <a:prstGeom prst="rect">
            <a:avLst/>
          </a:prstGeom>
          <a:noFill/>
          <a:ln w="9525">
            <a:noFill/>
            <a:miter lim="800000"/>
            <a:headEnd/>
            <a:tailEnd/>
          </a:ln>
        </p:spPr>
        <p:txBody>
          <a:bodyPr>
            <a:spAutoFit/>
          </a:bodyPr>
          <a:lstStyle/>
          <a:p>
            <a:pPr algn="l"/>
            <a:r>
              <a:rPr lang="en-US" sz="1400"/>
              <a:t>Other unintentional</a:t>
            </a:r>
          </a:p>
        </p:txBody>
      </p:sp>
      <p:sp>
        <p:nvSpPr>
          <p:cNvPr id="34826" name="Text Box 10"/>
          <p:cNvSpPr txBox="1">
            <a:spLocks noChangeArrowheads="1"/>
          </p:cNvSpPr>
          <p:nvPr/>
        </p:nvSpPr>
        <p:spPr bwMode="auto">
          <a:xfrm>
            <a:off x="7086600" y="1524000"/>
            <a:ext cx="1828800" cy="304800"/>
          </a:xfrm>
          <a:prstGeom prst="rect">
            <a:avLst/>
          </a:prstGeom>
          <a:noFill/>
          <a:ln w="9525">
            <a:noFill/>
            <a:miter lim="800000"/>
            <a:headEnd/>
            <a:tailEnd/>
          </a:ln>
        </p:spPr>
        <p:txBody>
          <a:bodyPr>
            <a:spAutoFit/>
          </a:bodyPr>
          <a:lstStyle/>
          <a:p>
            <a:pPr algn="l"/>
            <a:r>
              <a:rPr lang="en-US" sz="1400" dirty="0"/>
              <a:t>Intentional injuries</a:t>
            </a:r>
          </a:p>
        </p:txBody>
      </p:sp>
      <p:sp>
        <p:nvSpPr>
          <p:cNvPr id="34827" name="Rectangle 11"/>
          <p:cNvSpPr>
            <a:spLocks noChangeArrowheads="1"/>
          </p:cNvSpPr>
          <p:nvPr/>
        </p:nvSpPr>
        <p:spPr bwMode="auto">
          <a:xfrm>
            <a:off x="1431925" y="5226050"/>
            <a:ext cx="560388" cy="12700"/>
          </a:xfrm>
          <a:prstGeom prst="rect">
            <a:avLst/>
          </a:prstGeom>
          <a:solidFill>
            <a:srgbClr val="333333"/>
          </a:solidFill>
          <a:ln w="12700">
            <a:solidFill>
              <a:srgbClr val="000000"/>
            </a:solidFill>
            <a:miter lim="800000"/>
            <a:headEnd/>
            <a:tailEnd/>
          </a:ln>
        </p:spPr>
        <p:txBody>
          <a:bodyPr/>
          <a:lstStyle/>
          <a:p>
            <a:endParaRPr lang="fr-CH"/>
          </a:p>
        </p:txBody>
      </p:sp>
      <p:sp>
        <p:nvSpPr>
          <p:cNvPr id="34828" name="Rectangle 12"/>
          <p:cNvSpPr>
            <a:spLocks noChangeArrowheads="1"/>
          </p:cNvSpPr>
          <p:nvPr/>
        </p:nvSpPr>
        <p:spPr bwMode="auto">
          <a:xfrm>
            <a:off x="1992313" y="5226050"/>
            <a:ext cx="558800" cy="12700"/>
          </a:xfrm>
          <a:prstGeom prst="rect">
            <a:avLst/>
          </a:prstGeom>
          <a:solidFill>
            <a:srgbClr val="333333"/>
          </a:solidFill>
          <a:ln w="12700">
            <a:solidFill>
              <a:srgbClr val="000000"/>
            </a:solidFill>
            <a:miter lim="800000"/>
            <a:headEnd/>
            <a:tailEnd/>
          </a:ln>
        </p:spPr>
        <p:txBody>
          <a:bodyPr/>
          <a:lstStyle/>
          <a:p>
            <a:endParaRPr lang="fr-CH"/>
          </a:p>
        </p:txBody>
      </p:sp>
      <p:sp>
        <p:nvSpPr>
          <p:cNvPr id="34829" name="Rectangle 13"/>
          <p:cNvSpPr>
            <a:spLocks noChangeArrowheads="1"/>
          </p:cNvSpPr>
          <p:nvPr/>
        </p:nvSpPr>
        <p:spPr bwMode="auto">
          <a:xfrm>
            <a:off x="3111500" y="5095875"/>
            <a:ext cx="560388" cy="142875"/>
          </a:xfrm>
          <a:prstGeom prst="rect">
            <a:avLst/>
          </a:prstGeom>
          <a:solidFill>
            <a:srgbClr val="99CC00"/>
          </a:solidFill>
          <a:ln w="12700">
            <a:solidFill>
              <a:srgbClr val="000000"/>
            </a:solidFill>
            <a:miter lim="800000"/>
            <a:headEnd/>
            <a:tailEnd/>
          </a:ln>
        </p:spPr>
        <p:txBody>
          <a:bodyPr/>
          <a:lstStyle/>
          <a:p>
            <a:endParaRPr lang="fr-CH"/>
          </a:p>
        </p:txBody>
      </p:sp>
      <p:sp>
        <p:nvSpPr>
          <p:cNvPr id="34830" name="Rectangle 14"/>
          <p:cNvSpPr>
            <a:spLocks noChangeArrowheads="1"/>
          </p:cNvSpPr>
          <p:nvPr/>
        </p:nvSpPr>
        <p:spPr bwMode="auto">
          <a:xfrm>
            <a:off x="3671888" y="5095875"/>
            <a:ext cx="558800" cy="142875"/>
          </a:xfrm>
          <a:prstGeom prst="rect">
            <a:avLst/>
          </a:prstGeom>
          <a:solidFill>
            <a:srgbClr val="99CC00"/>
          </a:solidFill>
          <a:ln w="12700">
            <a:solidFill>
              <a:srgbClr val="000000"/>
            </a:solidFill>
            <a:miter lim="800000"/>
            <a:headEnd/>
            <a:tailEnd/>
          </a:ln>
        </p:spPr>
        <p:txBody>
          <a:bodyPr/>
          <a:lstStyle/>
          <a:p>
            <a:endParaRPr lang="fr-CH"/>
          </a:p>
        </p:txBody>
      </p:sp>
      <p:sp>
        <p:nvSpPr>
          <p:cNvPr id="34831" name="Rectangle 15"/>
          <p:cNvSpPr>
            <a:spLocks noChangeArrowheads="1"/>
          </p:cNvSpPr>
          <p:nvPr/>
        </p:nvSpPr>
        <p:spPr bwMode="auto">
          <a:xfrm>
            <a:off x="4230688" y="5173663"/>
            <a:ext cx="547687" cy="65087"/>
          </a:xfrm>
          <a:prstGeom prst="rect">
            <a:avLst/>
          </a:prstGeom>
          <a:solidFill>
            <a:srgbClr val="99CC00"/>
          </a:solidFill>
          <a:ln w="12700">
            <a:solidFill>
              <a:srgbClr val="000000"/>
            </a:solidFill>
            <a:miter lim="800000"/>
            <a:headEnd/>
            <a:tailEnd/>
          </a:ln>
        </p:spPr>
        <p:txBody>
          <a:bodyPr/>
          <a:lstStyle/>
          <a:p>
            <a:endParaRPr lang="fr-CH"/>
          </a:p>
        </p:txBody>
      </p:sp>
      <p:sp>
        <p:nvSpPr>
          <p:cNvPr id="34832" name="Rectangle 16"/>
          <p:cNvSpPr>
            <a:spLocks noChangeArrowheads="1"/>
          </p:cNvSpPr>
          <p:nvPr/>
        </p:nvSpPr>
        <p:spPr bwMode="auto">
          <a:xfrm>
            <a:off x="5337175" y="4808538"/>
            <a:ext cx="560388" cy="430212"/>
          </a:xfrm>
          <a:prstGeom prst="rect">
            <a:avLst/>
          </a:prstGeom>
          <a:solidFill>
            <a:srgbClr val="99CC00"/>
          </a:solidFill>
          <a:ln w="12700">
            <a:solidFill>
              <a:srgbClr val="000000"/>
            </a:solidFill>
            <a:miter lim="800000"/>
            <a:headEnd/>
            <a:tailEnd/>
          </a:ln>
        </p:spPr>
        <p:txBody>
          <a:bodyPr/>
          <a:lstStyle/>
          <a:p>
            <a:endParaRPr lang="fr-CH"/>
          </a:p>
        </p:txBody>
      </p:sp>
      <p:sp>
        <p:nvSpPr>
          <p:cNvPr id="34833" name="Rectangle 17"/>
          <p:cNvSpPr>
            <a:spLocks noChangeArrowheads="1"/>
          </p:cNvSpPr>
          <p:nvPr/>
        </p:nvSpPr>
        <p:spPr bwMode="auto">
          <a:xfrm>
            <a:off x="5897563" y="4886325"/>
            <a:ext cx="560387" cy="352425"/>
          </a:xfrm>
          <a:prstGeom prst="rect">
            <a:avLst/>
          </a:prstGeom>
          <a:solidFill>
            <a:srgbClr val="99CC00"/>
          </a:solidFill>
          <a:ln w="12700">
            <a:solidFill>
              <a:srgbClr val="000000"/>
            </a:solidFill>
            <a:miter lim="800000"/>
            <a:headEnd/>
            <a:tailEnd/>
          </a:ln>
        </p:spPr>
        <p:txBody>
          <a:bodyPr/>
          <a:lstStyle/>
          <a:p>
            <a:endParaRPr lang="fr-CH"/>
          </a:p>
        </p:txBody>
      </p:sp>
      <p:sp>
        <p:nvSpPr>
          <p:cNvPr id="34834" name="Rectangle 18"/>
          <p:cNvSpPr>
            <a:spLocks noChangeArrowheads="1"/>
          </p:cNvSpPr>
          <p:nvPr/>
        </p:nvSpPr>
        <p:spPr bwMode="auto">
          <a:xfrm>
            <a:off x="6457950" y="5030788"/>
            <a:ext cx="558800" cy="207962"/>
          </a:xfrm>
          <a:prstGeom prst="rect">
            <a:avLst/>
          </a:prstGeom>
          <a:solidFill>
            <a:srgbClr val="99CC00"/>
          </a:solidFill>
          <a:ln w="12700">
            <a:solidFill>
              <a:srgbClr val="000000"/>
            </a:solidFill>
            <a:miter lim="800000"/>
            <a:headEnd/>
            <a:tailEnd/>
          </a:ln>
        </p:spPr>
        <p:txBody>
          <a:bodyPr/>
          <a:lstStyle/>
          <a:p>
            <a:endParaRPr lang="fr-CH"/>
          </a:p>
        </p:txBody>
      </p:sp>
      <p:sp>
        <p:nvSpPr>
          <p:cNvPr id="34835" name="Rectangle 19"/>
          <p:cNvSpPr>
            <a:spLocks noChangeArrowheads="1"/>
          </p:cNvSpPr>
          <p:nvPr/>
        </p:nvSpPr>
        <p:spPr bwMode="auto">
          <a:xfrm>
            <a:off x="871538" y="5173663"/>
            <a:ext cx="560387" cy="65087"/>
          </a:xfrm>
          <a:prstGeom prst="rect">
            <a:avLst/>
          </a:prstGeom>
          <a:solidFill>
            <a:srgbClr val="99CC00">
              <a:alpha val="50195"/>
            </a:srgbClr>
          </a:solidFill>
          <a:ln w="12700">
            <a:solidFill>
              <a:srgbClr val="000000"/>
            </a:solidFill>
            <a:miter lim="800000"/>
            <a:headEnd/>
            <a:tailEnd/>
          </a:ln>
        </p:spPr>
        <p:txBody>
          <a:bodyPr/>
          <a:lstStyle/>
          <a:p>
            <a:endParaRPr lang="fr-CH"/>
          </a:p>
        </p:txBody>
      </p:sp>
      <p:sp>
        <p:nvSpPr>
          <p:cNvPr id="34836" name="Rectangle 20"/>
          <p:cNvSpPr>
            <a:spLocks noChangeArrowheads="1"/>
          </p:cNvSpPr>
          <p:nvPr/>
        </p:nvSpPr>
        <p:spPr bwMode="auto">
          <a:xfrm>
            <a:off x="1431925" y="5173663"/>
            <a:ext cx="560388" cy="52387"/>
          </a:xfrm>
          <a:prstGeom prst="rect">
            <a:avLst/>
          </a:prstGeom>
          <a:solidFill>
            <a:srgbClr val="99CC00">
              <a:alpha val="50195"/>
            </a:srgbClr>
          </a:solidFill>
          <a:ln w="12700">
            <a:solidFill>
              <a:srgbClr val="000000"/>
            </a:solidFill>
            <a:miter lim="800000"/>
            <a:headEnd/>
            <a:tailEnd/>
          </a:ln>
        </p:spPr>
        <p:txBody>
          <a:bodyPr/>
          <a:lstStyle/>
          <a:p>
            <a:endParaRPr lang="fr-CH"/>
          </a:p>
        </p:txBody>
      </p:sp>
      <p:sp>
        <p:nvSpPr>
          <p:cNvPr id="34837" name="Rectangle 21"/>
          <p:cNvSpPr>
            <a:spLocks noChangeArrowheads="1"/>
          </p:cNvSpPr>
          <p:nvPr/>
        </p:nvSpPr>
        <p:spPr bwMode="auto">
          <a:xfrm>
            <a:off x="1992313" y="5173663"/>
            <a:ext cx="558800" cy="52387"/>
          </a:xfrm>
          <a:prstGeom prst="rect">
            <a:avLst/>
          </a:prstGeom>
          <a:solidFill>
            <a:srgbClr val="99CC00">
              <a:alpha val="50195"/>
            </a:srgbClr>
          </a:solidFill>
          <a:ln w="12700">
            <a:solidFill>
              <a:srgbClr val="000000"/>
            </a:solidFill>
            <a:miter lim="800000"/>
            <a:headEnd/>
            <a:tailEnd/>
          </a:ln>
        </p:spPr>
        <p:txBody>
          <a:bodyPr/>
          <a:lstStyle/>
          <a:p>
            <a:endParaRPr lang="fr-CH"/>
          </a:p>
        </p:txBody>
      </p:sp>
      <p:sp>
        <p:nvSpPr>
          <p:cNvPr id="34838" name="Rectangle 22"/>
          <p:cNvSpPr>
            <a:spLocks noChangeArrowheads="1"/>
          </p:cNvSpPr>
          <p:nvPr/>
        </p:nvSpPr>
        <p:spPr bwMode="auto">
          <a:xfrm>
            <a:off x="3111500" y="4860925"/>
            <a:ext cx="560388" cy="234950"/>
          </a:xfrm>
          <a:prstGeom prst="rect">
            <a:avLst/>
          </a:prstGeom>
          <a:solidFill>
            <a:srgbClr val="99CC00">
              <a:alpha val="74901"/>
            </a:srgbClr>
          </a:solidFill>
          <a:ln w="12700">
            <a:solidFill>
              <a:srgbClr val="000000"/>
            </a:solidFill>
            <a:miter lim="800000"/>
            <a:headEnd/>
            <a:tailEnd/>
          </a:ln>
        </p:spPr>
        <p:txBody>
          <a:bodyPr/>
          <a:lstStyle/>
          <a:p>
            <a:endParaRPr lang="fr-CH"/>
          </a:p>
        </p:txBody>
      </p:sp>
      <p:sp>
        <p:nvSpPr>
          <p:cNvPr id="34839" name="Rectangle 23"/>
          <p:cNvSpPr>
            <a:spLocks noChangeArrowheads="1"/>
          </p:cNvSpPr>
          <p:nvPr/>
        </p:nvSpPr>
        <p:spPr bwMode="auto">
          <a:xfrm>
            <a:off x="3671888" y="4926013"/>
            <a:ext cx="558800" cy="169862"/>
          </a:xfrm>
          <a:prstGeom prst="rect">
            <a:avLst/>
          </a:prstGeom>
          <a:solidFill>
            <a:srgbClr val="99CC00">
              <a:alpha val="74901"/>
            </a:srgbClr>
          </a:solidFill>
          <a:ln w="12700">
            <a:solidFill>
              <a:srgbClr val="000000"/>
            </a:solidFill>
            <a:miter lim="800000"/>
            <a:headEnd/>
            <a:tailEnd/>
          </a:ln>
        </p:spPr>
        <p:txBody>
          <a:bodyPr/>
          <a:lstStyle/>
          <a:p>
            <a:endParaRPr lang="fr-CH"/>
          </a:p>
        </p:txBody>
      </p:sp>
      <p:sp>
        <p:nvSpPr>
          <p:cNvPr id="34840" name="Rectangle 24"/>
          <p:cNvSpPr>
            <a:spLocks noChangeArrowheads="1"/>
          </p:cNvSpPr>
          <p:nvPr/>
        </p:nvSpPr>
        <p:spPr bwMode="auto">
          <a:xfrm>
            <a:off x="4230688" y="5016500"/>
            <a:ext cx="547687" cy="157163"/>
          </a:xfrm>
          <a:prstGeom prst="rect">
            <a:avLst/>
          </a:prstGeom>
          <a:solidFill>
            <a:srgbClr val="99CC00">
              <a:alpha val="74901"/>
            </a:srgbClr>
          </a:solidFill>
          <a:ln w="12700">
            <a:solidFill>
              <a:srgbClr val="000000"/>
            </a:solidFill>
            <a:miter lim="800000"/>
            <a:headEnd/>
            <a:tailEnd/>
          </a:ln>
        </p:spPr>
        <p:txBody>
          <a:bodyPr/>
          <a:lstStyle/>
          <a:p>
            <a:endParaRPr lang="fr-CH"/>
          </a:p>
        </p:txBody>
      </p:sp>
      <p:sp>
        <p:nvSpPr>
          <p:cNvPr id="34841" name="Rectangle 25"/>
          <p:cNvSpPr>
            <a:spLocks noChangeArrowheads="1"/>
          </p:cNvSpPr>
          <p:nvPr/>
        </p:nvSpPr>
        <p:spPr bwMode="auto">
          <a:xfrm>
            <a:off x="5337175" y="3910013"/>
            <a:ext cx="560388" cy="898525"/>
          </a:xfrm>
          <a:prstGeom prst="rect">
            <a:avLst/>
          </a:prstGeom>
          <a:solidFill>
            <a:srgbClr val="99CC00">
              <a:alpha val="74901"/>
            </a:srgbClr>
          </a:solidFill>
          <a:ln w="12700">
            <a:solidFill>
              <a:srgbClr val="000000"/>
            </a:solidFill>
            <a:miter lim="800000"/>
            <a:headEnd/>
            <a:tailEnd/>
          </a:ln>
        </p:spPr>
        <p:txBody>
          <a:bodyPr/>
          <a:lstStyle/>
          <a:p>
            <a:endParaRPr lang="fr-CH"/>
          </a:p>
        </p:txBody>
      </p:sp>
      <p:sp>
        <p:nvSpPr>
          <p:cNvPr id="34842" name="Rectangle 26"/>
          <p:cNvSpPr>
            <a:spLocks noChangeArrowheads="1"/>
          </p:cNvSpPr>
          <p:nvPr/>
        </p:nvSpPr>
        <p:spPr bwMode="auto">
          <a:xfrm>
            <a:off x="5897563" y="4275138"/>
            <a:ext cx="560387" cy="611187"/>
          </a:xfrm>
          <a:prstGeom prst="rect">
            <a:avLst/>
          </a:prstGeom>
          <a:solidFill>
            <a:srgbClr val="99CC00">
              <a:alpha val="74901"/>
            </a:srgbClr>
          </a:solidFill>
          <a:ln w="12700">
            <a:solidFill>
              <a:srgbClr val="000000"/>
            </a:solidFill>
            <a:miter lim="800000"/>
            <a:headEnd/>
            <a:tailEnd/>
          </a:ln>
        </p:spPr>
        <p:txBody>
          <a:bodyPr/>
          <a:lstStyle/>
          <a:p>
            <a:endParaRPr lang="fr-CH"/>
          </a:p>
        </p:txBody>
      </p:sp>
      <p:sp>
        <p:nvSpPr>
          <p:cNvPr id="34843" name="Rectangle 27"/>
          <p:cNvSpPr>
            <a:spLocks noChangeArrowheads="1"/>
          </p:cNvSpPr>
          <p:nvPr/>
        </p:nvSpPr>
        <p:spPr bwMode="auto">
          <a:xfrm>
            <a:off x="6457950" y="4613275"/>
            <a:ext cx="558800" cy="417513"/>
          </a:xfrm>
          <a:prstGeom prst="rect">
            <a:avLst/>
          </a:prstGeom>
          <a:solidFill>
            <a:srgbClr val="99CC00">
              <a:alpha val="74901"/>
            </a:srgbClr>
          </a:solidFill>
          <a:ln w="12700">
            <a:solidFill>
              <a:srgbClr val="000000"/>
            </a:solidFill>
            <a:miter lim="800000"/>
            <a:headEnd/>
            <a:tailEnd/>
          </a:ln>
        </p:spPr>
        <p:txBody>
          <a:bodyPr/>
          <a:lstStyle/>
          <a:p>
            <a:endParaRPr lang="fr-CH"/>
          </a:p>
        </p:txBody>
      </p:sp>
      <p:sp>
        <p:nvSpPr>
          <p:cNvPr id="34844" name="Rectangle 28"/>
          <p:cNvSpPr>
            <a:spLocks noChangeArrowheads="1"/>
          </p:cNvSpPr>
          <p:nvPr/>
        </p:nvSpPr>
        <p:spPr bwMode="auto">
          <a:xfrm>
            <a:off x="3111500" y="4743450"/>
            <a:ext cx="560388" cy="117475"/>
          </a:xfrm>
          <a:prstGeom prst="rect">
            <a:avLst/>
          </a:prstGeom>
          <a:solidFill>
            <a:srgbClr val="99CC00">
              <a:alpha val="50195"/>
            </a:srgbClr>
          </a:solidFill>
          <a:ln w="12700">
            <a:solidFill>
              <a:srgbClr val="000000"/>
            </a:solidFill>
            <a:miter lim="800000"/>
            <a:headEnd/>
            <a:tailEnd/>
          </a:ln>
        </p:spPr>
        <p:txBody>
          <a:bodyPr/>
          <a:lstStyle/>
          <a:p>
            <a:endParaRPr lang="fr-CH"/>
          </a:p>
        </p:txBody>
      </p:sp>
      <p:sp>
        <p:nvSpPr>
          <p:cNvPr id="34845" name="Rectangle 29"/>
          <p:cNvSpPr>
            <a:spLocks noChangeArrowheads="1"/>
          </p:cNvSpPr>
          <p:nvPr/>
        </p:nvSpPr>
        <p:spPr bwMode="auto">
          <a:xfrm>
            <a:off x="3671888" y="4848225"/>
            <a:ext cx="558800" cy="77788"/>
          </a:xfrm>
          <a:prstGeom prst="rect">
            <a:avLst/>
          </a:prstGeom>
          <a:solidFill>
            <a:srgbClr val="99CC00">
              <a:alpha val="50195"/>
            </a:srgbClr>
          </a:solidFill>
          <a:ln w="12700">
            <a:solidFill>
              <a:srgbClr val="000000"/>
            </a:solidFill>
            <a:miter lim="800000"/>
            <a:headEnd/>
            <a:tailEnd/>
          </a:ln>
        </p:spPr>
        <p:txBody>
          <a:bodyPr/>
          <a:lstStyle/>
          <a:p>
            <a:endParaRPr lang="fr-CH"/>
          </a:p>
        </p:txBody>
      </p:sp>
      <p:sp>
        <p:nvSpPr>
          <p:cNvPr id="34846" name="Rectangle 30"/>
          <p:cNvSpPr>
            <a:spLocks noChangeArrowheads="1"/>
          </p:cNvSpPr>
          <p:nvPr/>
        </p:nvSpPr>
        <p:spPr bwMode="auto">
          <a:xfrm>
            <a:off x="4230688" y="4965700"/>
            <a:ext cx="547687" cy="50800"/>
          </a:xfrm>
          <a:prstGeom prst="rect">
            <a:avLst/>
          </a:prstGeom>
          <a:solidFill>
            <a:srgbClr val="99CC00">
              <a:alpha val="50195"/>
            </a:srgbClr>
          </a:solidFill>
          <a:ln w="12700">
            <a:solidFill>
              <a:srgbClr val="000000"/>
            </a:solidFill>
            <a:miter lim="800000"/>
            <a:headEnd/>
            <a:tailEnd/>
          </a:ln>
        </p:spPr>
        <p:txBody>
          <a:bodyPr/>
          <a:lstStyle/>
          <a:p>
            <a:endParaRPr lang="fr-CH"/>
          </a:p>
        </p:txBody>
      </p:sp>
      <p:sp>
        <p:nvSpPr>
          <p:cNvPr id="34847" name="Rectangle 31"/>
          <p:cNvSpPr>
            <a:spLocks noChangeArrowheads="1"/>
          </p:cNvSpPr>
          <p:nvPr/>
        </p:nvSpPr>
        <p:spPr bwMode="auto">
          <a:xfrm>
            <a:off x="5337175" y="3494088"/>
            <a:ext cx="560388" cy="415925"/>
          </a:xfrm>
          <a:prstGeom prst="rect">
            <a:avLst/>
          </a:prstGeom>
          <a:solidFill>
            <a:srgbClr val="99CC00">
              <a:alpha val="50195"/>
            </a:srgbClr>
          </a:solidFill>
          <a:ln w="12700">
            <a:solidFill>
              <a:srgbClr val="000000"/>
            </a:solidFill>
            <a:miter lim="800000"/>
            <a:headEnd/>
            <a:tailEnd/>
          </a:ln>
        </p:spPr>
        <p:txBody>
          <a:bodyPr/>
          <a:lstStyle/>
          <a:p>
            <a:endParaRPr lang="fr-CH"/>
          </a:p>
        </p:txBody>
      </p:sp>
      <p:sp>
        <p:nvSpPr>
          <p:cNvPr id="34848" name="Rectangle 32"/>
          <p:cNvSpPr>
            <a:spLocks noChangeArrowheads="1"/>
          </p:cNvSpPr>
          <p:nvPr/>
        </p:nvSpPr>
        <p:spPr bwMode="auto">
          <a:xfrm>
            <a:off x="5897563" y="3949700"/>
            <a:ext cx="560387" cy="325438"/>
          </a:xfrm>
          <a:prstGeom prst="rect">
            <a:avLst/>
          </a:prstGeom>
          <a:solidFill>
            <a:srgbClr val="99CC00">
              <a:alpha val="50195"/>
            </a:srgbClr>
          </a:solidFill>
          <a:ln w="12700">
            <a:solidFill>
              <a:srgbClr val="000000"/>
            </a:solidFill>
            <a:miter lim="800000"/>
            <a:headEnd/>
            <a:tailEnd/>
          </a:ln>
        </p:spPr>
        <p:txBody>
          <a:bodyPr/>
          <a:lstStyle/>
          <a:p>
            <a:endParaRPr lang="fr-CH"/>
          </a:p>
        </p:txBody>
      </p:sp>
      <p:sp>
        <p:nvSpPr>
          <p:cNvPr id="34849" name="Rectangle 33"/>
          <p:cNvSpPr>
            <a:spLocks noChangeArrowheads="1"/>
          </p:cNvSpPr>
          <p:nvPr/>
        </p:nvSpPr>
        <p:spPr bwMode="auto">
          <a:xfrm>
            <a:off x="6457950" y="4379913"/>
            <a:ext cx="558800" cy="233362"/>
          </a:xfrm>
          <a:prstGeom prst="rect">
            <a:avLst/>
          </a:prstGeom>
          <a:solidFill>
            <a:srgbClr val="99CC00">
              <a:alpha val="50195"/>
            </a:srgbClr>
          </a:solidFill>
          <a:ln w="12700">
            <a:solidFill>
              <a:srgbClr val="000000"/>
            </a:solidFill>
            <a:miter lim="800000"/>
            <a:headEnd/>
            <a:tailEnd/>
          </a:ln>
        </p:spPr>
        <p:txBody>
          <a:bodyPr/>
          <a:lstStyle/>
          <a:p>
            <a:endParaRPr lang="fr-CH"/>
          </a:p>
        </p:txBody>
      </p:sp>
      <p:sp>
        <p:nvSpPr>
          <p:cNvPr id="34850" name="Rectangle 34"/>
          <p:cNvSpPr>
            <a:spLocks noChangeArrowheads="1"/>
          </p:cNvSpPr>
          <p:nvPr/>
        </p:nvSpPr>
        <p:spPr bwMode="auto">
          <a:xfrm>
            <a:off x="871538" y="4783138"/>
            <a:ext cx="560387" cy="390525"/>
          </a:xfrm>
          <a:prstGeom prst="rect">
            <a:avLst/>
          </a:prstGeom>
          <a:solidFill>
            <a:srgbClr val="ED1C24"/>
          </a:solidFill>
          <a:ln w="12700">
            <a:solidFill>
              <a:srgbClr val="000000"/>
            </a:solidFill>
            <a:miter lim="800000"/>
            <a:headEnd/>
            <a:tailEnd/>
          </a:ln>
        </p:spPr>
        <p:txBody>
          <a:bodyPr/>
          <a:lstStyle/>
          <a:p>
            <a:endParaRPr lang="fr-CH"/>
          </a:p>
        </p:txBody>
      </p:sp>
      <p:sp>
        <p:nvSpPr>
          <p:cNvPr id="34851" name="Rectangle 35"/>
          <p:cNvSpPr>
            <a:spLocks noChangeArrowheads="1"/>
          </p:cNvSpPr>
          <p:nvPr/>
        </p:nvSpPr>
        <p:spPr bwMode="auto">
          <a:xfrm>
            <a:off x="1431925" y="4730750"/>
            <a:ext cx="560388" cy="442913"/>
          </a:xfrm>
          <a:prstGeom prst="rect">
            <a:avLst/>
          </a:prstGeom>
          <a:solidFill>
            <a:srgbClr val="ED1C24"/>
          </a:solidFill>
          <a:ln w="12700">
            <a:solidFill>
              <a:srgbClr val="000000"/>
            </a:solidFill>
            <a:miter lim="800000"/>
            <a:headEnd/>
            <a:tailEnd/>
          </a:ln>
        </p:spPr>
        <p:txBody>
          <a:bodyPr/>
          <a:lstStyle/>
          <a:p>
            <a:endParaRPr lang="fr-CH"/>
          </a:p>
        </p:txBody>
      </p:sp>
      <p:sp>
        <p:nvSpPr>
          <p:cNvPr id="34852" name="Rectangle 36"/>
          <p:cNvSpPr>
            <a:spLocks noChangeArrowheads="1"/>
          </p:cNvSpPr>
          <p:nvPr/>
        </p:nvSpPr>
        <p:spPr bwMode="auto">
          <a:xfrm>
            <a:off x="1992313" y="4678363"/>
            <a:ext cx="558800" cy="495300"/>
          </a:xfrm>
          <a:prstGeom prst="rect">
            <a:avLst/>
          </a:prstGeom>
          <a:solidFill>
            <a:srgbClr val="ED1C24"/>
          </a:solidFill>
          <a:ln w="12700">
            <a:solidFill>
              <a:srgbClr val="000000"/>
            </a:solidFill>
            <a:miter lim="800000"/>
            <a:headEnd/>
            <a:tailEnd/>
          </a:ln>
        </p:spPr>
        <p:txBody>
          <a:bodyPr/>
          <a:lstStyle/>
          <a:p>
            <a:endParaRPr lang="fr-CH"/>
          </a:p>
        </p:txBody>
      </p:sp>
      <p:sp>
        <p:nvSpPr>
          <p:cNvPr id="34853" name="Rectangle 37"/>
          <p:cNvSpPr>
            <a:spLocks noChangeArrowheads="1"/>
          </p:cNvSpPr>
          <p:nvPr/>
        </p:nvSpPr>
        <p:spPr bwMode="auto">
          <a:xfrm>
            <a:off x="3111500" y="3611563"/>
            <a:ext cx="560388" cy="1131887"/>
          </a:xfrm>
          <a:prstGeom prst="rect">
            <a:avLst/>
          </a:prstGeom>
          <a:solidFill>
            <a:srgbClr val="ED1C24"/>
          </a:solidFill>
          <a:ln w="12700">
            <a:solidFill>
              <a:srgbClr val="000000"/>
            </a:solidFill>
            <a:miter lim="800000"/>
            <a:headEnd/>
            <a:tailEnd/>
          </a:ln>
        </p:spPr>
        <p:txBody>
          <a:bodyPr/>
          <a:lstStyle/>
          <a:p>
            <a:endParaRPr lang="fr-CH"/>
          </a:p>
        </p:txBody>
      </p:sp>
      <p:sp>
        <p:nvSpPr>
          <p:cNvPr id="34854" name="Rectangle 38"/>
          <p:cNvSpPr>
            <a:spLocks noChangeArrowheads="1"/>
          </p:cNvSpPr>
          <p:nvPr/>
        </p:nvSpPr>
        <p:spPr bwMode="auto">
          <a:xfrm>
            <a:off x="3671888" y="3571875"/>
            <a:ext cx="558800" cy="1276350"/>
          </a:xfrm>
          <a:prstGeom prst="rect">
            <a:avLst/>
          </a:prstGeom>
          <a:solidFill>
            <a:srgbClr val="ED1C24"/>
          </a:solidFill>
          <a:ln w="12700">
            <a:solidFill>
              <a:srgbClr val="000000"/>
            </a:solidFill>
            <a:miter lim="800000"/>
            <a:headEnd/>
            <a:tailEnd/>
          </a:ln>
        </p:spPr>
        <p:txBody>
          <a:bodyPr/>
          <a:lstStyle/>
          <a:p>
            <a:endParaRPr lang="fr-CH"/>
          </a:p>
        </p:txBody>
      </p:sp>
      <p:sp>
        <p:nvSpPr>
          <p:cNvPr id="34855" name="Rectangle 39"/>
          <p:cNvSpPr>
            <a:spLocks noChangeArrowheads="1"/>
          </p:cNvSpPr>
          <p:nvPr/>
        </p:nvSpPr>
        <p:spPr bwMode="auto">
          <a:xfrm>
            <a:off x="4230688" y="3494088"/>
            <a:ext cx="547687" cy="1471612"/>
          </a:xfrm>
          <a:prstGeom prst="rect">
            <a:avLst/>
          </a:prstGeom>
          <a:solidFill>
            <a:srgbClr val="ED1C24"/>
          </a:solidFill>
          <a:ln w="12700">
            <a:solidFill>
              <a:srgbClr val="000000"/>
            </a:solidFill>
            <a:miter lim="800000"/>
            <a:headEnd/>
            <a:tailEnd/>
          </a:ln>
        </p:spPr>
        <p:txBody>
          <a:bodyPr/>
          <a:lstStyle/>
          <a:p>
            <a:endParaRPr lang="fr-CH"/>
          </a:p>
        </p:txBody>
      </p:sp>
      <p:sp>
        <p:nvSpPr>
          <p:cNvPr id="34856" name="Rectangle 40"/>
          <p:cNvSpPr>
            <a:spLocks noChangeArrowheads="1"/>
          </p:cNvSpPr>
          <p:nvPr/>
        </p:nvSpPr>
        <p:spPr bwMode="auto">
          <a:xfrm>
            <a:off x="5337175" y="2843213"/>
            <a:ext cx="560388" cy="650875"/>
          </a:xfrm>
          <a:prstGeom prst="rect">
            <a:avLst/>
          </a:prstGeom>
          <a:solidFill>
            <a:srgbClr val="ED1C24"/>
          </a:solidFill>
          <a:ln w="12700">
            <a:solidFill>
              <a:srgbClr val="000000"/>
            </a:solidFill>
            <a:miter lim="800000"/>
            <a:headEnd/>
            <a:tailEnd/>
          </a:ln>
        </p:spPr>
        <p:txBody>
          <a:bodyPr/>
          <a:lstStyle/>
          <a:p>
            <a:endParaRPr lang="fr-CH"/>
          </a:p>
        </p:txBody>
      </p:sp>
      <p:sp>
        <p:nvSpPr>
          <p:cNvPr id="34857" name="Rectangle 41"/>
          <p:cNvSpPr>
            <a:spLocks noChangeArrowheads="1"/>
          </p:cNvSpPr>
          <p:nvPr/>
        </p:nvSpPr>
        <p:spPr bwMode="auto">
          <a:xfrm>
            <a:off x="5897563" y="3155950"/>
            <a:ext cx="560387" cy="793750"/>
          </a:xfrm>
          <a:prstGeom prst="rect">
            <a:avLst/>
          </a:prstGeom>
          <a:solidFill>
            <a:srgbClr val="ED1C24"/>
          </a:solidFill>
          <a:ln w="12700">
            <a:solidFill>
              <a:srgbClr val="000000"/>
            </a:solidFill>
            <a:miter lim="800000"/>
            <a:headEnd/>
            <a:tailEnd/>
          </a:ln>
        </p:spPr>
        <p:txBody>
          <a:bodyPr/>
          <a:lstStyle/>
          <a:p>
            <a:endParaRPr lang="fr-CH"/>
          </a:p>
        </p:txBody>
      </p:sp>
      <p:sp>
        <p:nvSpPr>
          <p:cNvPr id="34858" name="Rectangle 42"/>
          <p:cNvSpPr>
            <a:spLocks noChangeArrowheads="1"/>
          </p:cNvSpPr>
          <p:nvPr/>
        </p:nvSpPr>
        <p:spPr bwMode="auto">
          <a:xfrm>
            <a:off x="6457950" y="3324225"/>
            <a:ext cx="558800" cy="1055688"/>
          </a:xfrm>
          <a:prstGeom prst="rect">
            <a:avLst/>
          </a:prstGeom>
          <a:solidFill>
            <a:srgbClr val="ED1C24"/>
          </a:solidFill>
          <a:ln w="12700">
            <a:solidFill>
              <a:srgbClr val="000000"/>
            </a:solidFill>
            <a:miter lim="800000"/>
            <a:headEnd/>
            <a:tailEnd/>
          </a:ln>
        </p:spPr>
        <p:txBody>
          <a:bodyPr/>
          <a:lstStyle/>
          <a:p>
            <a:endParaRPr lang="fr-CH"/>
          </a:p>
        </p:txBody>
      </p:sp>
      <p:sp>
        <p:nvSpPr>
          <p:cNvPr id="34859" name="Rectangle 43"/>
          <p:cNvSpPr>
            <a:spLocks noChangeArrowheads="1"/>
          </p:cNvSpPr>
          <p:nvPr/>
        </p:nvSpPr>
        <p:spPr bwMode="auto">
          <a:xfrm>
            <a:off x="871538" y="4510088"/>
            <a:ext cx="560387" cy="273050"/>
          </a:xfrm>
          <a:prstGeom prst="rect">
            <a:avLst/>
          </a:prstGeom>
          <a:solidFill>
            <a:srgbClr val="ED1C24">
              <a:alpha val="74901"/>
            </a:srgbClr>
          </a:solidFill>
          <a:ln w="12700">
            <a:solidFill>
              <a:srgbClr val="000000"/>
            </a:solidFill>
            <a:miter lim="800000"/>
            <a:headEnd/>
            <a:tailEnd/>
          </a:ln>
        </p:spPr>
        <p:txBody>
          <a:bodyPr/>
          <a:lstStyle/>
          <a:p>
            <a:endParaRPr lang="fr-CH"/>
          </a:p>
        </p:txBody>
      </p:sp>
      <p:sp>
        <p:nvSpPr>
          <p:cNvPr id="34860" name="Rectangle 44"/>
          <p:cNvSpPr>
            <a:spLocks noChangeArrowheads="1"/>
          </p:cNvSpPr>
          <p:nvPr/>
        </p:nvSpPr>
        <p:spPr bwMode="auto">
          <a:xfrm>
            <a:off x="1431925" y="4430713"/>
            <a:ext cx="560388" cy="300037"/>
          </a:xfrm>
          <a:prstGeom prst="rect">
            <a:avLst/>
          </a:prstGeom>
          <a:solidFill>
            <a:srgbClr val="ED1C24">
              <a:alpha val="74901"/>
            </a:srgbClr>
          </a:solidFill>
          <a:ln w="12700">
            <a:solidFill>
              <a:srgbClr val="000000"/>
            </a:solidFill>
            <a:miter lim="800000"/>
            <a:headEnd/>
            <a:tailEnd/>
          </a:ln>
        </p:spPr>
        <p:txBody>
          <a:bodyPr/>
          <a:lstStyle/>
          <a:p>
            <a:endParaRPr lang="fr-CH"/>
          </a:p>
        </p:txBody>
      </p:sp>
      <p:sp>
        <p:nvSpPr>
          <p:cNvPr id="34861" name="Rectangle 45"/>
          <p:cNvSpPr>
            <a:spLocks noChangeArrowheads="1"/>
          </p:cNvSpPr>
          <p:nvPr/>
        </p:nvSpPr>
        <p:spPr bwMode="auto">
          <a:xfrm>
            <a:off x="1992313" y="4365625"/>
            <a:ext cx="558800" cy="312738"/>
          </a:xfrm>
          <a:prstGeom prst="rect">
            <a:avLst/>
          </a:prstGeom>
          <a:solidFill>
            <a:srgbClr val="ED1C24">
              <a:alpha val="74901"/>
            </a:srgbClr>
          </a:solidFill>
          <a:ln w="12700">
            <a:solidFill>
              <a:srgbClr val="000000"/>
            </a:solidFill>
            <a:miter lim="800000"/>
            <a:headEnd/>
            <a:tailEnd/>
          </a:ln>
        </p:spPr>
        <p:txBody>
          <a:bodyPr/>
          <a:lstStyle/>
          <a:p>
            <a:endParaRPr lang="fr-CH"/>
          </a:p>
        </p:txBody>
      </p:sp>
      <p:sp>
        <p:nvSpPr>
          <p:cNvPr id="34862" name="Rectangle 46"/>
          <p:cNvSpPr>
            <a:spLocks noChangeArrowheads="1"/>
          </p:cNvSpPr>
          <p:nvPr/>
        </p:nvSpPr>
        <p:spPr bwMode="auto">
          <a:xfrm>
            <a:off x="3111500" y="3141663"/>
            <a:ext cx="560388" cy="469900"/>
          </a:xfrm>
          <a:prstGeom prst="rect">
            <a:avLst/>
          </a:prstGeom>
          <a:solidFill>
            <a:srgbClr val="ED1C24">
              <a:alpha val="74901"/>
            </a:srgbClr>
          </a:solidFill>
          <a:ln w="12700">
            <a:solidFill>
              <a:srgbClr val="000000"/>
            </a:solidFill>
            <a:miter lim="800000"/>
            <a:headEnd/>
            <a:tailEnd/>
          </a:ln>
        </p:spPr>
        <p:txBody>
          <a:bodyPr/>
          <a:lstStyle/>
          <a:p>
            <a:endParaRPr lang="fr-CH"/>
          </a:p>
        </p:txBody>
      </p:sp>
      <p:sp>
        <p:nvSpPr>
          <p:cNvPr id="34863" name="Rectangle 47"/>
          <p:cNvSpPr>
            <a:spLocks noChangeArrowheads="1"/>
          </p:cNvSpPr>
          <p:nvPr/>
        </p:nvSpPr>
        <p:spPr bwMode="auto">
          <a:xfrm>
            <a:off x="3671888" y="2986088"/>
            <a:ext cx="558800" cy="585787"/>
          </a:xfrm>
          <a:prstGeom prst="rect">
            <a:avLst/>
          </a:prstGeom>
          <a:solidFill>
            <a:srgbClr val="ED1C24">
              <a:alpha val="74901"/>
            </a:srgbClr>
          </a:solidFill>
          <a:ln w="12700">
            <a:solidFill>
              <a:srgbClr val="000000"/>
            </a:solidFill>
            <a:miter lim="800000"/>
            <a:headEnd/>
            <a:tailEnd/>
          </a:ln>
        </p:spPr>
        <p:txBody>
          <a:bodyPr/>
          <a:lstStyle/>
          <a:p>
            <a:endParaRPr lang="fr-CH"/>
          </a:p>
        </p:txBody>
      </p:sp>
      <p:sp>
        <p:nvSpPr>
          <p:cNvPr id="34864" name="Rectangle 48"/>
          <p:cNvSpPr>
            <a:spLocks noChangeArrowheads="1"/>
          </p:cNvSpPr>
          <p:nvPr/>
        </p:nvSpPr>
        <p:spPr bwMode="auto">
          <a:xfrm>
            <a:off x="4230688" y="2725738"/>
            <a:ext cx="547687" cy="768350"/>
          </a:xfrm>
          <a:prstGeom prst="rect">
            <a:avLst/>
          </a:prstGeom>
          <a:solidFill>
            <a:srgbClr val="ED1C24">
              <a:alpha val="74901"/>
            </a:srgbClr>
          </a:solidFill>
          <a:ln w="12700">
            <a:solidFill>
              <a:srgbClr val="000000"/>
            </a:solidFill>
            <a:miter lim="800000"/>
            <a:headEnd/>
            <a:tailEnd/>
          </a:ln>
        </p:spPr>
        <p:txBody>
          <a:bodyPr/>
          <a:lstStyle/>
          <a:p>
            <a:endParaRPr lang="fr-CH"/>
          </a:p>
        </p:txBody>
      </p:sp>
      <p:sp>
        <p:nvSpPr>
          <p:cNvPr id="34865" name="Rectangle 49"/>
          <p:cNvSpPr>
            <a:spLocks noChangeArrowheads="1"/>
          </p:cNvSpPr>
          <p:nvPr/>
        </p:nvSpPr>
        <p:spPr bwMode="auto">
          <a:xfrm>
            <a:off x="5337175" y="2635250"/>
            <a:ext cx="560388" cy="207963"/>
          </a:xfrm>
          <a:prstGeom prst="rect">
            <a:avLst/>
          </a:prstGeom>
          <a:solidFill>
            <a:srgbClr val="ED1C24">
              <a:alpha val="74901"/>
            </a:srgbClr>
          </a:solidFill>
          <a:ln w="12700">
            <a:solidFill>
              <a:srgbClr val="000000"/>
            </a:solidFill>
            <a:miter lim="800000"/>
            <a:headEnd/>
            <a:tailEnd/>
          </a:ln>
        </p:spPr>
        <p:txBody>
          <a:bodyPr/>
          <a:lstStyle/>
          <a:p>
            <a:endParaRPr lang="fr-CH"/>
          </a:p>
        </p:txBody>
      </p:sp>
      <p:sp>
        <p:nvSpPr>
          <p:cNvPr id="34866" name="Rectangle 50"/>
          <p:cNvSpPr>
            <a:spLocks noChangeArrowheads="1"/>
          </p:cNvSpPr>
          <p:nvPr/>
        </p:nvSpPr>
        <p:spPr bwMode="auto">
          <a:xfrm>
            <a:off x="5897563" y="2868613"/>
            <a:ext cx="560387" cy="287337"/>
          </a:xfrm>
          <a:prstGeom prst="rect">
            <a:avLst/>
          </a:prstGeom>
          <a:solidFill>
            <a:srgbClr val="ED1C24">
              <a:alpha val="74901"/>
            </a:srgbClr>
          </a:solidFill>
          <a:ln w="12700">
            <a:solidFill>
              <a:srgbClr val="000000"/>
            </a:solidFill>
            <a:miter lim="800000"/>
            <a:headEnd/>
            <a:tailEnd/>
          </a:ln>
        </p:spPr>
        <p:txBody>
          <a:bodyPr/>
          <a:lstStyle/>
          <a:p>
            <a:endParaRPr lang="fr-CH"/>
          </a:p>
        </p:txBody>
      </p:sp>
      <p:sp>
        <p:nvSpPr>
          <p:cNvPr id="34867" name="Rectangle 51"/>
          <p:cNvSpPr>
            <a:spLocks noChangeArrowheads="1"/>
          </p:cNvSpPr>
          <p:nvPr/>
        </p:nvSpPr>
        <p:spPr bwMode="auto">
          <a:xfrm>
            <a:off x="6457950" y="2881313"/>
            <a:ext cx="558800" cy="442912"/>
          </a:xfrm>
          <a:prstGeom prst="rect">
            <a:avLst/>
          </a:prstGeom>
          <a:solidFill>
            <a:srgbClr val="ED1C24">
              <a:alpha val="74901"/>
            </a:srgbClr>
          </a:solidFill>
          <a:ln w="12700">
            <a:solidFill>
              <a:srgbClr val="000000"/>
            </a:solidFill>
            <a:miter lim="800000"/>
            <a:headEnd/>
            <a:tailEnd/>
          </a:ln>
        </p:spPr>
        <p:txBody>
          <a:bodyPr/>
          <a:lstStyle/>
          <a:p>
            <a:endParaRPr lang="fr-CH"/>
          </a:p>
        </p:txBody>
      </p:sp>
      <p:sp>
        <p:nvSpPr>
          <p:cNvPr id="34868" name="Rectangle 52"/>
          <p:cNvSpPr>
            <a:spLocks noChangeArrowheads="1"/>
          </p:cNvSpPr>
          <p:nvPr/>
        </p:nvSpPr>
        <p:spPr bwMode="auto">
          <a:xfrm>
            <a:off x="871538" y="4262438"/>
            <a:ext cx="560387" cy="247650"/>
          </a:xfrm>
          <a:prstGeom prst="rect">
            <a:avLst/>
          </a:prstGeom>
          <a:solidFill>
            <a:srgbClr val="ED1C24">
              <a:alpha val="50195"/>
            </a:srgbClr>
          </a:solidFill>
          <a:ln w="12700">
            <a:solidFill>
              <a:srgbClr val="000000"/>
            </a:solidFill>
            <a:miter lim="800000"/>
            <a:headEnd/>
            <a:tailEnd/>
          </a:ln>
        </p:spPr>
        <p:txBody>
          <a:bodyPr/>
          <a:lstStyle/>
          <a:p>
            <a:endParaRPr lang="fr-CH"/>
          </a:p>
        </p:txBody>
      </p:sp>
      <p:sp>
        <p:nvSpPr>
          <p:cNvPr id="34869" name="Rectangle 53"/>
          <p:cNvSpPr>
            <a:spLocks noChangeArrowheads="1"/>
          </p:cNvSpPr>
          <p:nvPr/>
        </p:nvSpPr>
        <p:spPr bwMode="auto">
          <a:xfrm>
            <a:off x="1431925" y="4144963"/>
            <a:ext cx="560388" cy="285750"/>
          </a:xfrm>
          <a:prstGeom prst="rect">
            <a:avLst/>
          </a:prstGeom>
          <a:solidFill>
            <a:srgbClr val="ED1C24">
              <a:alpha val="50195"/>
            </a:srgbClr>
          </a:solidFill>
          <a:ln w="12700">
            <a:solidFill>
              <a:srgbClr val="000000"/>
            </a:solidFill>
            <a:miter lim="800000"/>
            <a:headEnd/>
            <a:tailEnd/>
          </a:ln>
        </p:spPr>
        <p:txBody>
          <a:bodyPr/>
          <a:lstStyle/>
          <a:p>
            <a:endParaRPr lang="fr-CH"/>
          </a:p>
        </p:txBody>
      </p:sp>
      <p:sp>
        <p:nvSpPr>
          <p:cNvPr id="34870" name="Rectangle 54"/>
          <p:cNvSpPr>
            <a:spLocks noChangeArrowheads="1"/>
          </p:cNvSpPr>
          <p:nvPr/>
        </p:nvSpPr>
        <p:spPr bwMode="auto">
          <a:xfrm>
            <a:off x="1992313" y="4027488"/>
            <a:ext cx="558800" cy="338137"/>
          </a:xfrm>
          <a:prstGeom prst="rect">
            <a:avLst/>
          </a:prstGeom>
          <a:solidFill>
            <a:srgbClr val="ED1C24">
              <a:alpha val="50195"/>
            </a:srgbClr>
          </a:solidFill>
          <a:ln w="12700">
            <a:solidFill>
              <a:srgbClr val="000000"/>
            </a:solidFill>
            <a:miter lim="800000"/>
            <a:headEnd/>
            <a:tailEnd/>
          </a:ln>
        </p:spPr>
        <p:txBody>
          <a:bodyPr/>
          <a:lstStyle/>
          <a:p>
            <a:endParaRPr lang="fr-CH"/>
          </a:p>
        </p:txBody>
      </p:sp>
      <p:sp>
        <p:nvSpPr>
          <p:cNvPr id="34871" name="Rectangle 55"/>
          <p:cNvSpPr>
            <a:spLocks noChangeArrowheads="1"/>
          </p:cNvSpPr>
          <p:nvPr/>
        </p:nvSpPr>
        <p:spPr bwMode="auto">
          <a:xfrm>
            <a:off x="3111500" y="2517775"/>
            <a:ext cx="560388" cy="623888"/>
          </a:xfrm>
          <a:prstGeom prst="rect">
            <a:avLst/>
          </a:prstGeom>
          <a:solidFill>
            <a:srgbClr val="ED1C24">
              <a:alpha val="50195"/>
            </a:srgbClr>
          </a:solidFill>
          <a:ln w="12700">
            <a:solidFill>
              <a:srgbClr val="000000"/>
            </a:solidFill>
            <a:miter lim="800000"/>
            <a:headEnd/>
            <a:tailEnd/>
          </a:ln>
        </p:spPr>
        <p:txBody>
          <a:bodyPr/>
          <a:lstStyle/>
          <a:p>
            <a:endParaRPr lang="fr-CH"/>
          </a:p>
        </p:txBody>
      </p:sp>
      <p:sp>
        <p:nvSpPr>
          <p:cNvPr id="34872" name="Rectangle 56"/>
          <p:cNvSpPr>
            <a:spLocks noChangeArrowheads="1"/>
          </p:cNvSpPr>
          <p:nvPr/>
        </p:nvSpPr>
        <p:spPr bwMode="auto">
          <a:xfrm>
            <a:off x="3671888" y="2217738"/>
            <a:ext cx="558800" cy="768350"/>
          </a:xfrm>
          <a:prstGeom prst="rect">
            <a:avLst/>
          </a:prstGeom>
          <a:solidFill>
            <a:srgbClr val="ED1C24">
              <a:alpha val="50195"/>
            </a:srgbClr>
          </a:solidFill>
          <a:ln w="12700">
            <a:solidFill>
              <a:srgbClr val="000000"/>
            </a:solidFill>
            <a:miter lim="800000"/>
            <a:headEnd/>
            <a:tailEnd/>
          </a:ln>
        </p:spPr>
        <p:txBody>
          <a:bodyPr/>
          <a:lstStyle/>
          <a:p>
            <a:endParaRPr lang="fr-CH"/>
          </a:p>
        </p:txBody>
      </p:sp>
      <p:sp>
        <p:nvSpPr>
          <p:cNvPr id="34873" name="Rectangle 57"/>
          <p:cNvSpPr>
            <a:spLocks noChangeArrowheads="1"/>
          </p:cNvSpPr>
          <p:nvPr/>
        </p:nvSpPr>
        <p:spPr bwMode="auto">
          <a:xfrm>
            <a:off x="4230688" y="1724025"/>
            <a:ext cx="547687" cy="1001713"/>
          </a:xfrm>
          <a:prstGeom prst="rect">
            <a:avLst/>
          </a:prstGeom>
          <a:solidFill>
            <a:srgbClr val="ED1C24">
              <a:alpha val="50195"/>
            </a:srgbClr>
          </a:solidFill>
          <a:ln w="12700">
            <a:solidFill>
              <a:srgbClr val="000000"/>
            </a:solidFill>
            <a:miter lim="800000"/>
            <a:headEnd/>
            <a:tailEnd/>
          </a:ln>
        </p:spPr>
        <p:txBody>
          <a:bodyPr/>
          <a:lstStyle/>
          <a:p>
            <a:endParaRPr lang="fr-CH"/>
          </a:p>
        </p:txBody>
      </p:sp>
      <p:sp>
        <p:nvSpPr>
          <p:cNvPr id="34874" name="Rectangle 58"/>
          <p:cNvSpPr>
            <a:spLocks noChangeArrowheads="1"/>
          </p:cNvSpPr>
          <p:nvPr/>
        </p:nvSpPr>
        <p:spPr bwMode="auto">
          <a:xfrm>
            <a:off x="5337175" y="2165350"/>
            <a:ext cx="560388" cy="469900"/>
          </a:xfrm>
          <a:prstGeom prst="rect">
            <a:avLst/>
          </a:prstGeom>
          <a:solidFill>
            <a:srgbClr val="ED1C24">
              <a:alpha val="50195"/>
            </a:srgbClr>
          </a:solidFill>
          <a:ln w="12700">
            <a:solidFill>
              <a:srgbClr val="000000"/>
            </a:solidFill>
            <a:miter lim="800000"/>
            <a:headEnd/>
            <a:tailEnd/>
          </a:ln>
        </p:spPr>
        <p:txBody>
          <a:bodyPr/>
          <a:lstStyle/>
          <a:p>
            <a:endParaRPr lang="fr-CH"/>
          </a:p>
        </p:txBody>
      </p:sp>
      <p:sp>
        <p:nvSpPr>
          <p:cNvPr id="34875" name="Rectangle 59"/>
          <p:cNvSpPr>
            <a:spLocks noChangeArrowheads="1"/>
          </p:cNvSpPr>
          <p:nvPr/>
        </p:nvSpPr>
        <p:spPr bwMode="auto">
          <a:xfrm>
            <a:off x="5897563" y="2322513"/>
            <a:ext cx="560387" cy="546100"/>
          </a:xfrm>
          <a:prstGeom prst="rect">
            <a:avLst/>
          </a:prstGeom>
          <a:solidFill>
            <a:srgbClr val="ED1C24">
              <a:alpha val="50195"/>
            </a:srgbClr>
          </a:solidFill>
          <a:ln w="12700">
            <a:solidFill>
              <a:srgbClr val="000000"/>
            </a:solidFill>
            <a:miter lim="800000"/>
            <a:headEnd/>
            <a:tailEnd/>
          </a:ln>
        </p:spPr>
        <p:txBody>
          <a:bodyPr/>
          <a:lstStyle/>
          <a:p>
            <a:endParaRPr lang="fr-CH"/>
          </a:p>
        </p:txBody>
      </p:sp>
      <p:sp>
        <p:nvSpPr>
          <p:cNvPr id="34876" name="Rectangle 60"/>
          <p:cNvSpPr>
            <a:spLocks noChangeArrowheads="1"/>
          </p:cNvSpPr>
          <p:nvPr/>
        </p:nvSpPr>
        <p:spPr bwMode="auto">
          <a:xfrm>
            <a:off x="6457950" y="2139950"/>
            <a:ext cx="558800" cy="741363"/>
          </a:xfrm>
          <a:prstGeom prst="rect">
            <a:avLst/>
          </a:prstGeom>
          <a:solidFill>
            <a:srgbClr val="ED1C24">
              <a:alpha val="50195"/>
            </a:srgbClr>
          </a:solidFill>
          <a:ln w="12700">
            <a:solidFill>
              <a:srgbClr val="000000"/>
            </a:solidFill>
            <a:miter lim="800000"/>
            <a:headEnd/>
            <a:tailEnd/>
          </a:ln>
        </p:spPr>
        <p:txBody>
          <a:bodyPr/>
          <a:lstStyle/>
          <a:p>
            <a:endParaRPr lang="fr-CH"/>
          </a:p>
        </p:txBody>
      </p:sp>
      <p:sp>
        <p:nvSpPr>
          <p:cNvPr id="34877" name="Rectangle 61"/>
          <p:cNvSpPr>
            <a:spLocks noChangeArrowheads="1"/>
          </p:cNvSpPr>
          <p:nvPr/>
        </p:nvSpPr>
        <p:spPr bwMode="auto">
          <a:xfrm>
            <a:off x="871538" y="4249738"/>
            <a:ext cx="560387" cy="12700"/>
          </a:xfrm>
          <a:prstGeom prst="rect">
            <a:avLst/>
          </a:prstGeom>
          <a:solidFill>
            <a:srgbClr val="0066CC"/>
          </a:solidFill>
          <a:ln w="12700">
            <a:solidFill>
              <a:srgbClr val="000000"/>
            </a:solidFill>
            <a:miter lim="800000"/>
            <a:headEnd/>
            <a:tailEnd/>
          </a:ln>
        </p:spPr>
        <p:txBody>
          <a:bodyPr/>
          <a:lstStyle/>
          <a:p>
            <a:endParaRPr lang="fr-CH"/>
          </a:p>
        </p:txBody>
      </p:sp>
      <p:sp>
        <p:nvSpPr>
          <p:cNvPr id="34878" name="Rectangle 62"/>
          <p:cNvSpPr>
            <a:spLocks noChangeArrowheads="1"/>
          </p:cNvSpPr>
          <p:nvPr/>
        </p:nvSpPr>
        <p:spPr bwMode="auto">
          <a:xfrm>
            <a:off x="1431925" y="4132263"/>
            <a:ext cx="560388" cy="12700"/>
          </a:xfrm>
          <a:prstGeom prst="rect">
            <a:avLst/>
          </a:prstGeom>
          <a:solidFill>
            <a:srgbClr val="0066CC"/>
          </a:solidFill>
          <a:ln w="12700">
            <a:solidFill>
              <a:srgbClr val="000000"/>
            </a:solidFill>
            <a:miter lim="800000"/>
            <a:headEnd/>
            <a:tailEnd/>
          </a:ln>
        </p:spPr>
        <p:txBody>
          <a:bodyPr/>
          <a:lstStyle/>
          <a:p>
            <a:endParaRPr lang="fr-CH"/>
          </a:p>
        </p:txBody>
      </p:sp>
      <p:sp>
        <p:nvSpPr>
          <p:cNvPr id="34879" name="Rectangle 63"/>
          <p:cNvSpPr>
            <a:spLocks noChangeArrowheads="1"/>
          </p:cNvSpPr>
          <p:nvPr/>
        </p:nvSpPr>
        <p:spPr bwMode="auto">
          <a:xfrm>
            <a:off x="1992313" y="4014788"/>
            <a:ext cx="558800" cy="12700"/>
          </a:xfrm>
          <a:prstGeom prst="rect">
            <a:avLst/>
          </a:prstGeom>
          <a:solidFill>
            <a:srgbClr val="0066CC"/>
          </a:solidFill>
          <a:ln w="12700">
            <a:solidFill>
              <a:srgbClr val="000000"/>
            </a:solidFill>
            <a:miter lim="800000"/>
            <a:headEnd/>
            <a:tailEnd/>
          </a:ln>
        </p:spPr>
        <p:txBody>
          <a:bodyPr/>
          <a:lstStyle/>
          <a:p>
            <a:endParaRPr lang="fr-CH"/>
          </a:p>
        </p:txBody>
      </p:sp>
      <p:sp>
        <p:nvSpPr>
          <p:cNvPr id="34880" name="Rectangle 64"/>
          <p:cNvSpPr>
            <a:spLocks noChangeArrowheads="1"/>
          </p:cNvSpPr>
          <p:nvPr/>
        </p:nvSpPr>
        <p:spPr bwMode="auto">
          <a:xfrm>
            <a:off x="3111500" y="2425700"/>
            <a:ext cx="560388" cy="92075"/>
          </a:xfrm>
          <a:prstGeom prst="rect">
            <a:avLst/>
          </a:prstGeom>
          <a:solidFill>
            <a:srgbClr val="4E75B9"/>
          </a:solidFill>
          <a:ln w="12700">
            <a:solidFill>
              <a:srgbClr val="000000"/>
            </a:solidFill>
            <a:miter lim="800000"/>
            <a:headEnd/>
            <a:tailEnd/>
          </a:ln>
        </p:spPr>
        <p:txBody>
          <a:bodyPr/>
          <a:lstStyle/>
          <a:p>
            <a:endParaRPr lang="fr-CH"/>
          </a:p>
        </p:txBody>
      </p:sp>
      <p:sp>
        <p:nvSpPr>
          <p:cNvPr id="34881" name="Rectangle 65"/>
          <p:cNvSpPr>
            <a:spLocks noChangeArrowheads="1"/>
          </p:cNvSpPr>
          <p:nvPr/>
        </p:nvSpPr>
        <p:spPr bwMode="auto">
          <a:xfrm>
            <a:off x="3671888" y="2114550"/>
            <a:ext cx="558800" cy="103188"/>
          </a:xfrm>
          <a:prstGeom prst="rect">
            <a:avLst/>
          </a:prstGeom>
          <a:solidFill>
            <a:srgbClr val="4E75B9"/>
          </a:solidFill>
          <a:ln w="12700">
            <a:solidFill>
              <a:srgbClr val="000000"/>
            </a:solidFill>
            <a:miter lim="800000"/>
            <a:headEnd/>
            <a:tailEnd/>
          </a:ln>
        </p:spPr>
        <p:txBody>
          <a:bodyPr/>
          <a:lstStyle/>
          <a:p>
            <a:endParaRPr lang="fr-CH"/>
          </a:p>
        </p:txBody>
      </p:sp>
      <p:sp>
        <p:nvSpPr>
          <p:cNvPr id="34882" name="Rectangle 66"/>
          <p:cNvSpPr>
            <a:spLocks noChangeArrowheads="1"/>
          </p:cNvSpPr>
          <p:nvPr/>
        </p:nvSpPr>
        <p:spPr bwMode="auto">
          <a:xfrm>
            <a:off x="4230688" y="1619250"/>
            <a:ext cx="547687" cy="104775"/>
          </a:xfrm>
          <a:prstGeom prst="rect">
            <a:avLst/>
          </a:prstGeom>
          <a:solidFill>
            <a:srgbClr val="4E75B9"/>
          </a:solidFill>
          <a:ln w="12700">
            <a:solidFill>
              <a:srgbClr val="000000"/>
            </a:solidFill>
            <a:miter lim="800000"/>
            <a:headEnd/>
            <a:tailEnd/>
          </a:ln>
        </p:spPr>
        <p:txBody>
          <a:bodyPr/>
          <a:lstStyle/>
          <a:p>
            <a:endParaRPr lang="fr-CH"/>
          </a:p>
        </p:txBody>
      </p:sp>
      <p:sp>
        <p:nvSpPr>
          <p:cNvPr id="34883" name="Rectangle 67"/>
          <p:cNvSpPr>
            <a:spLocks noChangeArrowheads="1"/>
          </p:cNvSpPr>
          <p:nvPr/>
        </p:nvSpPr>
        <p:spPr bwMode="auto">
          <a:xfrm>
            <a:off x="5337175" y="2100263"/>
            <a:ext cx="560388" cy="65087"/>
          </a:xfrm>
          <a:prstGeom prst="rect">
            <a:avLst/>
          </a:prstGeom>
          <a:solidFill>
            <a:srgbClr val="4E75B9"/>
          </a:solidFill>
          <a:ln w="12700">
            <a:solidFill>
              <a:srgbClr val="000000"/>
            </a:solidFill>
            <a:miter lim="800000"/>
            <a:headEnd/>
            <a:tailEnd/>
          </a:ln>
        </p:spPr>
        <p:txBody>
          <a:bodyPr/>
          <a:lstStyle/>
          <a:p>
            <a:endParaRPr lang="fr-CH"/>
          </a:p>
        </p:txBody>
      </p:sp>
      <p:sp>
        <p:nvSpPr>
          <p:cNvPr id="34884" name="Rectangle 68"/>
          <p:cNvSpPr>
            <a:spLocks noChangeArrowheads="1"/>
          </p:cNvSpPr>
          <p:nvPr/>
        </p:nvSpPr>
        <p:spPr bwMode="auto">
          <a:xfrm>
            <a:off x="5897563" y="2217738"/>
            <a:ext cx="560387" cy="104775"/>
          </a:xfrm>
          <a:prstGeom prst="rect">
            <a:avLst/>
          </a:prstGeom>
          <a:solidFill>
            <a:srgbClr val="4E75B9"/>
          </a:solidFill>
          <a:ln w="12700">
            <a:solidFill>
              <a:srgbClr val="000000"/>
            </a:solidFill>
            <a:miter lim="800000"/>
            <a:headEnd/>
            <a:tailEnd/>
          </a:ln>
        </p:spPr>
        <p:txBody>
          <a:bodyPr/>
          <a:lstStyle/>
          <a:p>
            <a:endParaRPr lang="fr-CH"/>
          </a:p>
        </p:txBody>
      </p:sp>
      <p:sp>
        <p:nvSpPr>
          <p:cNvPr id="34885" name="Rectangle 69"/>
          <p:cNvSpPr>
            <a:spLocks noChangeArrowheads="1"/>
          </p:cNvSpPr>
          <p:nvPr/>
        </p:nvSpPr>
        <p:spPr bwMode="auto">
          <a:xfrm>
            <a:off x="6457950" y="1984375"/>
            <a:ext cx="558800" cy="155575"/>
          </a:xfrm>
          <a:prstGeom prst="rect">
            <a:avLst/>
          </a:prstGeom>
          <a:solidFill>
            <a:srgbClr val="4E75B9"/>
          </a:solidFill>
          <a:ln w="12700">
            <a:solidFill>
              <a:srgbClr val="000000"/>
            </a:solidFill>
            <a:miter lim="800000"/>
            <a:headEnd/>
            <a:tailEnd/>
          </a:ln>
        </p:spPr>
        <p:txBody>
          <a:bodyPr/>
          <a:lstStyle/>
          <a:p>
            <a:endParaRPr lang="fr-CH"/>
          </a:p>
        </p:txBody>
      </p:sp>
      <p:sp>
        <p:nvSpPr>
          <p:cNvPr id="34886" name="Rectangle 70"/>
          <p:cNvSpPr>
            <a:spLocks noChangeArrowheads="1"/>
          </p:cNvSpPr>
          <p:nvPr/>
        </p:nvSpPr>
        <p:spPr bwMode="auto">
          <a:xfrm>
            <a:off x="871538" y="4222750"/>
            <a:ext cx="560387" cy="26988"/>
          </a:xfrm>
          <a:prstGeom prst="rect">
            <a:avLst/>
          </a:prstGeom>
          <a:solidFill>
            <a:srgbClr val="4E75B9">
              <a:alpha val="74901"/>
            </a:srgbClr>
          </a:solidFill>
          <a:ln w="12700">
            <a:solidFill>
              <a:srgbClr val="000000"/>
            </a:solidFill>
            <a:miter lim="800000"/>
            <a:headEnd/>
            <a:tailEnd/>
          </a:ln>
        </p:spPr>
        <p:txBody>
          <a:bodyPr/>
          <a:lstStyle/>
          <a:p>
            <a:endParaRPr lang="fr-CH"/>
          </a:p>
        </p:txBody>
      </p:sp>
      <p:sp>
        <p:nvSpPr>
          <p:cNvPr id="34887" name="Rectangle 71"/>
          <p:cNvSpPr>
            <a:spLocks noChangeArrowheads="1"/>
          </p:cNvSpPr>
          <p:nvPr/>
        </p:nvSpPr>
        <p:spPr bwMode="auto">
          <a:xfrm>
            <a:off x="1431925" y="4092575"/>
            <a:ext cx="560388" cy="39688"/>
          </a:xfrm>
          <a:prstGeom prst="rect">
            <a:avLst/>
          </a:prstGeom>
          <a:solidFill>
            <a:srgbClr val="4E75B9">
              <a:alpha val="74901"/>
            </a:srgbClr>
          </a:solidFill>
          <a:ln w="12700">
            <a:solidFill>
              <a:srgbClr val="000000"/>
            </a:solidFill>
            <a:miter lim="800000"/>
            <a:headEnd/>
            <a:tailEnd/>
          </a:ln>
        </p:spPr>
        <p:txBody>
          <a:bodyPr/>
          <a:lstStyle/>
          <a:p>
            <a:endParaRPr lang="fr-CH"/>
          </a:p>
        </p:txBody>
      </p:sp>
      <p:sp>
        <p:nvSpPr>
          <p:cNvPr id="34888" name="Rectangle 72"/>
          <p:cNvSpPr>
            <a:spLocks noChangeArrowheads="1"/>
          </p:cNvSpPr>
          <p:nvPr/>
        </p:nvSpPr>
        <p:spPr bwMode="auto">
          <a:xfrm>
            <a:off x="1992313" y="3975100"/>
            <a:ext cx="558800" cy="39688"/>
          </a:xfrm>
          <a:prstGeom prst="rect">
            <a:avLst/>
          </a:prstGeom>
          <a:solidFill>
            <a:srgbClr val="4E75B9">
              <a:alpha val="74901"/>
            </a:srgbClr>
          </a:solidFill>
          <a:ln w="12700">
            <a:solidFill>
              <a:srgbClr val="000000"/>
            </a:solidFill>
            <a:miter lim="800000"/>
            <a:headEnd/>
            <a:tailEnd/>
          </a:ln>
        </p:spPr>
        <p:txBody>
          <a:bodyPr/>
          <a:lstStyle/>
          <a:p>
            <a:endParaRPr lang="fr-CH"/>
          </a:p>
        </p:txBody>
      </p:sp>
      <p:sp>
        <p:nvSpPr>
          <p:cNvPr id="34889" name="Rectangle 73"/>
          <p:cNvSpPr>
            <a:spLocks noChangeArrowheads="1"/>
          </p:cNvSpPr>
          <p:nvPr/>
        </p:nvSpPr>
        <p:spPr bwMode="auto">
          <a:xfrm>
            <a:off x="3111500" y="2270125"/>
            <a:ext cx="560388" cy="155575"/>
          </a:xfrm>
          <a:prstGeom prst="rect">
            <a:avLst/>
          </a:prstGeom>
          <a:solidFill>
            <a:srgbClr val="4E75B9">
              <a:alpha val="74901"/>
            </a:srgbClr>
          </a:solidFill>
          <a:ln w="12700">
            <a:solidFill>
              <a:srgbClr val="000000"/>
            </a:solidFill>
            <a:miter lim="800000"/>
            <a:headEnd/>
            <a:tailEnd/>
          </a:ln>
        </p:spPr>
        <p:txBody>
          <a:bodyPr/>
          <a:lstStyle/>
          <a:p>
            <a:endParaRPr lang="fr-CH"/>
          </a:p>
        </p:txBody>
      </p:sp>
      <p:sp>
        <p:nvSpPr>
          <p:cNvPr id="34890" name="Rectangle 74"/>
          <p:cNvSpPr>
            <a:spLocks noChangeArrowheads="1"/>
          </p:cNvSpPr>
          <p:nvPr/>
        </p:nvSpPr>
        <p:spPr bwMode="auto">
          <a:xfrm>
            <a:off x="3671888" y="1984375"/>
            <a:ext cx="558800" cy="130175"/>
          </a:xfrm>
          <a:prstGeom prst="rect">
            <a:avLst/>
          </a:prstGeom>
          <a:solidFill>
            <a:srgbClr val="4E75B9">
              <a:alpha val="74901"/>
            </a:srgbClr>
          </a:solidFill>
          <a:ln w="12700">
            <a:solidFill>
              <a:srgbClr val="000000"/>
            </a:solidFill>
            <a:miter lim="800000"/>
            <a:headEnd/>
            <a:tailEnd/>
          </a:ln>
        </p:spPr>
        <p:txBody>
          <a:bodyPr/>
          <a:lstStyle/>
          <a:p>
            <a:endParaRPr lang="fr-CH"/>
          </a:p>
        </p:txBody>
      </p:sp>
      <p:sp>
        <p:nvSpPr>
          <p:cNvPr id="34891" name="Rectangle 75"/>
          <p:cNvSpPr>
            <a:spLocks noChangeArrowheads="1"/>
          </p:cNvSpPr>
          <p:nvPr/>
        </p:nvSpPr>
        <p:spPr bwMode="auto">
          <a:xfrm>
            <a:off x="4230688" y="1501775"/>
            <a:ext cx="547687" cy="117475"/>
          </a:xfrm>
          <a:prstGeom prst="rect">
            <a:avLst/>
          </a:prstGeom>
          <a:solidFill>
            <a:srgbClr val="4E75B9">
              <a:alpha val="74901"/>
            </a:srgbClr>
          </a:solidFill>
          <a:ln w="12700">
            <a:solidFill>
              <a:srgbClr val="000000"/>
            </a:solidFill>
            <a:miter lim="800000"/>
            <a:headEnd/>
            <a:tailEnd/>
          </a:ln>
        </p:spPr>
        <p:txBody>
          <a:bodyPr/>
          <a:lstStyle/>
          <a:p>
            <a:endParaRPr lang="fr-CH"/>
          </a:p>
        </p:txBody>
      </p:sp>
      <p:sp>
        <p:nvSpPr>
          <p:cNvPr id="34892" name="Rectangle 76"/>
          <p:cNvSpPr>
            <a:spLocks noChangeArrowheads="1"/>
          </p:cNvSpPr>
          <p:nvPr/>
        </p:nvSpPr>
        <p:spPr bwMode="auto">
          <a:xfrm>
            <a:off x="5337175" y="1957388"/>
            <a:ext cx="560388" cy="142875"/>
          </a:xfrm>
          <a:prstGeom prst="rect">
            <a:avLst/>
          </a:prstGeom>
          <a:solidFill>
            <a:srgbClr val="4E75B9">
              <a:alpha val="74901"/>
            </a:srgbClr>
          </a:solidFill>
          <a:ln w="12700">
            <a:solidFill>
              <a:srgbClr val="000000"/>
            </a:solidFill>
            <a:miter lim="800000"/>
            <a:headEnd/>
            <a:tailEnd/>
          </a:ln>
        </p:spPr>
        <p:txBody>
          <a:bodyPr/>
          <a:lstStyle/>
          <a:p>
            <a:endParaRPr lang="fr-CH"/>
          </a:p>
        </p:txBody>
      </p:sp>
      <p:sp>
        <p:nvSpPr>
          <p:cNvPr id="34893" name="Rectangle 77"/>
          <p:cNvSpPr>
            <a:spLocks noChangeArrowheads="1"/>
          </p:cNvSpPr>
          <p:nvPr/>
        </p:nvSpPr>
        <p:spPr bwMode="auto">
          <a:xfrm>
            <a:off x="5897563" y="2062163"/>
            <a:ext cx="560387" cy="155575"/>
          </a:xfrm>
          <a:prstGeom prst="rect">
            <a:avLst/>
          </a:prstGeom>
          <a:solidFill>
            <a:srgbClr val="4E75B9">
              <a:alpha val="74901"/>
            </a:srgbClr>
          </a:solidFill>
          <a:ln w="12700">
            <a:solidFill>
              <a:srgbClr val="000000"/>
            </a:solidFill>
            <a:miter lim="800000"/>
            <a:headEnd/>
            <a:tailEnd/>
          </a:ln>
        </p:spPr>
        <p:txBody>
          <a:bodyPr/>
          <a:lstStyle/>
          <a:p>
            <a:endParaRPr lang="fr-CH"/>
          </a:p>
        </p:txBody>
      </p:sp>
      <p:sp>
        <p:nvSpPr>
          <p:cNvPr id="34894" name="Rectangle 78"/>
          <p:cNvSpPr>
            <a:spLocks noChangeArrowheads="1"/>
          </p:cNvSpPr>
          <p:nvPr/>
        </p:nvSpPr>
        <p:spPr bwMode="auto">
          <a:xfrm>
            <a:off x="6457950" y="1814513"/>
            <a:ext cx="558800" cy="169862"/>
          </a:xfrm>
          <a:prstGeom prst="rect">
            <a:avLst/>
          </a:prstGeom>
          <a:solidFill>
            <a:srgbClr val="4E75B9">
              <a:alpha val="74901"/>
            </a:srgbClr>
          </a:solidFill>
          <a:ln w="12700">
            <a:solidFill>
              <a:srgbClr val="000000"/>
            </a:solidFill>
            <a:miter lim="800000"/>
            <a:headEnd/>
            <a:tailEnd/>
          </a:ln>
        </p:spPr>
        <p:txBody>
          <a:bodyPr/>
          <a:lstStyle/>
          <a:p>
            <a:endParaRPr lang="fr-CH"/>
          </a:p>
        </p:txBody>
      </p:sp>
      <p:sp>
        <p:nvSpPr>
          <p:cNvPr id="34895" name="Rectangle 79"/>
          <p:cNvSpPr>
            <a:spLocks noChangeArrowheads="1"/>
          </p:cNvSpPr>
          <p:nvPr/>
        </p:nvSpPr>
        <p:spPr bwMode="auto">
          <a:xfrm>
            <a:off x="871538" y="4197350"/>
            <a:ext cx="560387" cy="25400"/>
          </a:xfrm>
          <a:prstGeom prst="rect">
            <a:avLst/>
          </a:prstGeom>
          <a:solidFill>
            <a:srgbClr val="4E75B9">
              <a:alpha val="50195"/>
            </a:srgbClr>
          </a:solidFill>
          <a:ln w="12700">
            <a:solidFill>
              <a:srgbClr val="000000"/>
            </a:solidFill>
            <a:miter lim="800000"/>
            <a:headEnd/>
            <a:tailEnd/>
          </a:ln>
        </p:spPr>
        <p:txBody>
          <a:bodyPr/>
          <a:lstStyle/>
          <a:p>
            <a:endParaRPr lang="fr-CH"/>
          </a:p>
        </p:txBody>
      </p:sp>
      <p:sp>
        <p:nvSpPr>
          <p:cNvPr id="34896" name="Rectangle 80"/>
          <p:cNvSpPr>
            <a:spLocks noChangeArrowheads="1"/>
          </p:cNvSpPr>
          <p:nvPr/>
        </p:nvSpPr>
        <p:spPr bwMode="auto">
          <a:xfrm>
            <a:off x="1431925" y="4067175"/>
            <a:ext cx="560388" cy="25400"/>
          </a:xfrm>
          <a:prstGeom prst="rect">
            <a:avLst/>
          </a:prstGeom>
          <a:solidFill>
            <a:srgbClr val="4E75B9">
              <a:alpha val="50195"/>
            </a:srgbClr>
          </a:solidFill>
          <a:ln w="12700">
            <a:solidFill>
              <a:srgbClr val="000000"/>
            </a:solidFill>
            <a:miter lim="800000"/>
            <a:headEnd/>
            <a:tailEnd/>
          </a:ln>
        </p:spPr>
        <p:txBody>
          <a:bodyPr/>
          <a:lstStyle/>
          <a:p>
            <a:endParaRPr lang="fr-CH"/>
          </a:p>
        </p:txBody>
      </p:sp>
      <p:sp>
        <p:nvSpPr>
          <p:cNvPr id="34897" name="Rectangle 81"/>
          <p:cNvSpPr>
            <a:spLocks noChangeArrowheads="1"/>
          </p:cNvSpPr>
          <p:nvPr/>
        </p:nvSpPr>
        <p:spPr bwMode="auto">
          <a:xfrm>
            <a:off x="1992313" y="3949700"/>
            <a:ext cx="558800" cy="25400"/>
          </a:xfrm>
          <a:prstGeom prst="rect">
            <a:avLst/>
          </a:prstGeom>
          <a:solidFill>
            <a:srgbClr val="4E75B9">
              <a:alpha val="50195"/>
            </a:srgbClr>
          </a:solidFill>
          <a:ln w="12700">
            <a:solidFill>
              <a:srgbClr val="000000"/>
            </a:solidFill>
            <a:miter lim="800000"/>
            <a:headEnd/>
            <a:tailEnd/>
          </a:ln>
        </p:spPr>
        <p:txBody>
          <a:bodyPr/>
          <a:lstStyle/>
          <a:p>
            <a:endParaRPr lang="fr-CH"/>
          </a:p>
        </p:txBody>
      </p:sp>
      <p:sp>
        <p:nvSpPr>
          <p:cNvPr id="34898" name="Rectangle 82"/>
          <p:cNvSpPr>
            <a:spLocks noChangeArrowheads="1"/>
          </p:cNvSpPr>
          <p:nvPr/>
        </p:nvSpPr>
        <p:spPr bwMode="auto">
          <a:xfrm>
            <a:off x="3111500" y="2165350"/>
            <a:ext cx="560388" cy="104775"/>
          </a:xfrm>
          <a:prstGeom prst="rect">
            <a:avLst/>
          </a:prstGeom>
          <a:solidFill>
            <a:srgbClr val="4E75B9">
              <a:alpha val="50195"/>
            </a:srgbClr>
          </a:solidFill>
          <a:ln w="12700">
            <a:solidFill>
              <a:srgbClr val="000000"/>
            </a:solidFill>
            <a:miter lim="800000"/>
            <a:headEnd/>
            <a:tailEnd/>
          </a:ln>
        </p:spPr>
        <p:txBody>
          <a:bodyPr/>
          <a:lstStyle/>
          <a:p>
            <a:endParaRPr lang="fr-CH"/>
          </a:p>
        </p:txBody>
      </p:sp>
      <p:sp>
        <p:nvSpPr>
          <p:cNvPr id="34899" name="Rectangle 83"/>
          <p:cNvSpPr>
            <a:spLocks noChangeArrowheads="1"/>
          </p:cNvSpPr>
          <p:nvPr/>
        </p:nvSpPr>
        <p:spPr bwMode="auto">
          <a:xfrm>
            <a:off x="3671888" y="1879600"/>
            <a:ext cx="558800" cy="104775"/>
          </a:xfrm>
          <a:prstGeom prst="rect">
            <a:avLst/>
          </a:prstGeom>
          <a:solidFill>
            <a:srgbClr val="4E75B9">
              <a:alpha val="50195"/>
            </a:srgbClr>
          </a:solidFill>
          <a:ln w="12700">
            <a:solidFill>
              <a:srgbClr val="000000"/>
            </a:solidFill>
            <a:miter lim="800000"/>
            <a:headEnd/>
            <a:tailEnd/>
          </a:ln>
        </p:spPr>
        <p:txBody>
          <a:bodyPr/>
          <a:lstStyle/>
          <a:p>
            <a:endParaRPr lang="fr-CH"/>
          </a:p>
        </p:txBody>
      </p:sp>
      <p:sp>
        <p:nvSpPr>
          <p:cNvPr id="34900" name="Rectangle 84"/>
          <p:cNvSpPr>
            <a:spLocks noChangeArrowheads="1"/>
          </p:cNvSpPr>
          <p:nvPr/>
        </p:nvSpPr>
        <p:spPr bwMode="auto">
          <a:xfrm>
            <a:off x="4230688" y="1384300"/>
            <a:ext cx="547687" cy="117475"/>
          </a:xfrm>
          <a:prstGeom prst="rect">
            <a:avLst/>
          </a:prstGeom>
          <a:solidFill>
            <a:srgbClr val="4E75B9">
              <a:alpha val="50195"/>
            </a:srgbClr>
          </a:solidFill>
          <a:ln w="12700">
            <a:solidFill>
              <a:srgbClr val="000000"/>
            </a:solidFill>
            <a:miter lim="800000"/>
            <a:headEnd/>
            <a:tailEnd/>
          </a:ln>
        </p:spPr>
        <p:txBody>
          <a:bodyPr/>
          <a:lstStyle/>
          <a:p>
            <a:endParaRPr lang="fr-CH"/>
          </a:p>
        </p:txBody>
      </p:sp>
      <p:sp>
        <p:nvSpPr>
          <p:cNvPr id="34901" name="Rectangle 85"/>
          <p:cNvSpPr>
            <a:spLocks noChangeArrowheads="1"/>
          </p:cNvSpPr>
          <p:nvPr/>
        </p:nvSpPr>
        <p:spPr bwMode="auto">
          <a:xfrm>
            <a:off x="5337175" y="1866900"/>
            <a:ext cx="560388" cy="90488"/>
          </a:xfrm>
          <a:prstGeom prst="rect">
            <a:avLst/>
          </a:prstGeom>
          <a:solidFill>
            <a:srgbClr val="4E75B9">
              <a:alpha val="50195"/>
            </a:srgbClr>
          </a:solidFill>
          <a:ln w="12700">
            <a:solidFill>
              <a:srgbClr val="000000"/>
            </a:solidFill>
            <a:miter lim="800000"/>
            <a:headEnd/>
            <a:tailEnd/>
          </a:ln>
        </p:spPr>
        <p:txBody>
          <a:bodyPr/>
          <a:lstStyle/>
          <a:p>
            <a:endParaRPr lang="fr-CH"/>
          </a:p>
        </p:txBody>
      </p:sp>
      <p:sp>
        <p:nvSpPr>
          <p:cNvPr id="34902" name="Rectangle 86"/>
          <p:cNvSpPr>
            <a:spLocks noChangeArrowheads="1"/>
          </p:cNvSpPr>
          <p:nvPr/>
        </p:nvSpPr>
        <p:spPr bwMode="auto">
          <a:xfrm>
            <a:off x="5897563" y="1957388"/>
            <a:ext cx="560387" cy="104775"/>
          </a:xfrm>
          <a:prstGeom prst="rect">
            <a:avLst/>
          </a:prstGeom>
          <a:solidFill>
            <a:srgbClr val="4E75B9">
              <a:alpha val="50195"/>
            </a:srgbClr>
          </a:solidFill>
          <a:ln w="12700">
            <a:solidFill>
              <a:srgbClr val="000000"/>
            </a:solidFill>
            <a:miter lim="800000"/>
            <a:headEnd/>
            <a:tailEnd/>
          </a:ln>
        </p:spPr>
        <p:txBody>
          <a:bodyPr/>
          <a:lstStyle/>
          <a:p>
            <a:endParaRPr lang="fr-CH"/>
          </a:p>
        </p:txBody>
      </p:sp>
      <p:sp>
        <p:nvSpPr>
          <p:cNvPr id="34903" name="Rectangle 87"/>
          <p:cNvSpPr>
            <a:spLocks noChangeArrowheads="1"/>
          </p:cNvSpPr>
          <p:nvPr/>
        </p:nvSpPr>
        <p:spPr bwMode="auto">
          <a:xfrm>
            <a:off x="6457950" y="1697038"/>
            <a:ext cx="558800" cy="117475"/>
          </a:xfrm>
          <a:prstGeom prst="rect">
            <a:avLst/>
          </a:prstGeom>
          <a:solidFill>
            <a:srgbClr val="4E75B9">
              <a:alpha val="50195"/>
            </a:srgbClr>
          </a:solidFill>
          <a:ln w="12700">
            <a:solidFill>
              <a:srgbClr val="000000"/>
            </a:solidFill>
            <a:miter lim="800000"/>
            <a:headEnd/>
            <a:tailEnd/>
          </a:ln>
        </p:spPr>
        <p:txBody>
          <a:bodyPr/>
          <a:lstStyle/>
          <a:p>
            <a:endParaRPr lang="fr-CH"/>
          </a:p>
        </p:txBody>
      </p:sp>
      <p:sp>
        <p:nvSpPr>
          <p:cNvPr id="34904" name="Line 88"/>
          <p:cNvSpPr>
            <a:spLocks noChangeShapeType="1"/>
          </p:cNvSpPr>
          <p:nvPr/>
        </p:nvSpPr>
        <p:spPr bwMode="auto">
          <a:xfrm>
            <a:off x="871538" y="1138238"/>
            <a:ext cx="0" cy="4100512"/>
          </a:xfrm>
          <a:prstGeom prst="line">
            <a:avLst/>
          </a:prstGeom>
          <a:noFill/>
          <a:ln w="0">
            <a:solidFill>
              <a:srgbClr val="000000"/>
            </a:solidFill>
            <a:round/>
            <a:headEnd/>
            <a:tailEnd/>
          </a:ln>
        </p:spPr>
        <p:txBody>
          <a:bodyPr/>
          <a:lstStyle/>
          <a:p>
            <a:endParaRPr lang="fr-CH"/>
          </a:p>
        </p:txBody>
      </p:sp>
      <p:sp>
        <p:nvSpPr>
          <p:cNvPr id="34905" name="Line 89"/>
          <p:cNvSpPr>
            <a:spLocks noChangeShapeType="1"/>
          </p:cNvSpPr>
          <p:nvPr/>
        </p:nvSpPr>
        <p:spPr bwMode="auto">
          <a:xfrm>
            <a:off x="806450" y="5238750"/>
            <a:ext cx="65088" cy="0"/>
          </a:xfrm>
          <a:prstGeom prst="line">
            <a:avLst/>
          </a:prstGeom>
          <a:noFill/>
          <a:ln w="0">
            <a:solidFill>
              <a:srgbClr val="000000"/>
            </a:solidFill>
            <a:round/>
            <a:headEnd/>
            <a:tailEnd/>
          </a:ln>
        </p:spPr>
        <p:txBody>
          <a:bodyPr/>
          <a:lstStyle/>
          <a:p>
            <a:endParaRPr lang="fr-CH"/>
          </a:p>
        </p:txBody>
      </p:sp>
      <p:sp>
        <p:nvSpPr>
          <p:cNvPr id="34906" name="Line 90"/>
          <p:cNvSpPr>
            <a:spLocks noChangeShapeType="1"/>
          </p:cNvSpPr>
          <p:nvPr/>
        </p:nvSpPr>
        <p:spPr bwMode="auto">
          <a:xfrm>
            <a:off x="806450" y="4600575"/>
            <a:ext cx="65088" cy="0"/>
          </a:xfrm>
          <a:prstGeom prst="line">
            <a:avLst/>
          </a:prstGeom>
          <a:noFill/>
          <a:ln w="0">
            <a:solidFill>
              <a:srgbClr val="000000"/>
            </a:solidFill>
            <a:round/>
            <a:headEnd/>
            <a:tailEnd/>
          </a:ln>
        </p:spPr>
        <p:txBody>
          <a:bodyPr/>
          <a:lstStyle/>
          <a:p>
            <a:endParaRPr lang="fr-CH"/>
          </a:p>
        </p:txBody>
      </p:sp>
      <p:sp>
        <p:nvSpPr>
          <p:cNvPr id="34907" name="Line 91"/>
          <p:cNvSpPr>
            <a:spLocks noChangeShapeType="1"/>
          </p:cNvSpPr>
          <p:nvPr/>
        </p:nvSpPr>
        <p:spPr bwMode="auto">
          <a:xfrm>
            <a:off x="806450" y="3962400"/>
            <a:ext cx="65088" cy="0"/>
          </a:xfrm>
          <a:prstGeom prst="line">
            <a:avLst/>
          </a:prstGeom>
          <a:noFill/>
          <a:ln w="0">
            <a:solidFill>
              <a:srgbClr val="000000"/>
            </a:solidFill>
            <a:round/>
            <a:headEnd/>
            <a:tailEnd/>
          </a:ln>
        </p:spPr>
        <p:txBody>
          <a:bodyPr/>
          <a:lstStyle/>
          <a:p>
            <a:endParaRPr lang="fr-CH"/>
          </a:p>
        </p:txBody>
      </p:sp>
      <p:sp>
        <p:nvSpPr>
          <p:cNvPr id="34908" name="Line 92"/>
          <p:cNvSpPr>
            <a:spLocks noChangeShapeType="1"/>
          </p:cNvSpPr>
          <p:nvPr/>
        </p:nvSpPr>
        <p:spPr bwMode="auto">
          <a:xfrm>
            <a:off x="806450" y="3311525"/>
            <a:ext cx="65088" cy="0"/>
          </a:xfrm>
          <a:prstGeom prst="line">
            <a:avLst/>
          </a:prstGeom>
          <a:noFill/>
          <a:ln w="0">
            <a:solidFill>
              <a:srgbClr val="000000"/>
            </a:solidFill>
            <a:round/>
            <a:headEnd/>
            <a:tailEnd/>
          </a:ln>
        </p:spPr>
        <p:txBody>
          <a:bodyPr/>
          <a:lstStyle/>
          <a:p>
            <a:endParaRPr lang="fr-CH"/>
          </a:p>
        </p:txBody>
      </p:sp>
      <p:sp>
        <p:nvSpPr>
          <p:cNvPr id="34909" name="Line 93"/>
          <p:cNvSpPr>
            <a:spLocks noChangeShapeType="1"/>
          </p:cNvSpPr>
          <p:nvPr/>
        </p:nvSpPr>
        <p:spPr bwMode="auto">
          <a:xfrm>
            <a:off x="806450" y="2673350"/>
            <a:ext cx="65088" cy="0"/>
          </a:xfrm>
          <a:prstGeom prst="line">
            <a:avLst/>
          </a:prstGeom>
          <a:noFill/>
          <a:ln w="0">
            <a:solidFill>
              <a:srgbClr val="000000"/>
            </a:solidFill>
            <a:round/>
            <a:headEnd/>
            <a:tailEnd/>
          </a:ln>
        </p:spPr>
        <p:txBody>
          <a:bodyPr/>
          <a:lstStyle/>
          <a:p>
            <a:endParaRPr lang="fr-CH"/>
          </a:p>
        </p:txBody>
      </p:sp>
      <p:sp>
        <p:nvSpPr>
          <p:cNvPr id="34910" name="Line 94"/>
          <p:cNvSpPr>
            <a:spLocks noChangeShapeType="1"/>
          </p:cNvSpPr>
          <p:nvPr/>
        </p:nvSpPr>
        <p:spPr bwMode="auto">
          <a:xfrm>
            <a:off x="806450" y="2035175"/>
            <a:ext cx="65088" cy="0"/>
          </a:xfrm>
          <a:prstGeom prst="line">
            <a:avLst/>
          </a:prstGeom>
          <a:noFill/>
          <a:ln w="0">
            <a:solidFill>
              <a:srgbClr val="000000"/>
            </a:solidFill>
            <a:round/>
            <a:headEnd/>
            <a:tailEnd/>
          </a:ln>
        </p:spPr>
        <p:txBody>
          <a:bodyPr/>
          <a:lstStyle/>
          <a:p>
            <a:endParaRPr lang="fr-CH"/>
          </a:p>
        </p:txBody>
      </p:sp>
      <p:sp>
        <p:nvSpPr>
          <p:cNvPr id="34911" name="Line 95"/>
          <p:cNvSpPr>
            <a:spLocks noChangeShapeType="1"/>
          </p:cNvSpPr>
          <p:nvPr/>
        </p:nvSpPr>
        <p:spPr bwMode="auto">
          <a:xfrm>
            <a:off x="806450" y="1398588"/>
            <a:ext cx="65088" cy="0"/>
          </a:xfrm>
          <a:prstGeom prst="line">
            <a:avLst/>
          </a:prstGeom>
          <a:noFill/>
          <a:ln w="0">
            <a:solidFill>
              <a:srgbClr val="000000"/>
            </a:solidFill>
            <a:round/>
            <a:headEnd/>
            <a:tailEnd/>
          </a:ln>
        </p:spPr>
        <p:txBody>
          <a:bodyPr/>
          <a:lstStyle/>
          <a:p>
            <a:endParaRPr lang="fr-CH"/>
          </a:p>
        </p:txBody>
      </p:sp>
      <p:sp>
        <p:nvSpPr>
          <p:cNvPr id="34912" name="Line 96"/>
          <p:cNvSpPr>
            <a:spLocks noChangeShapeType="1"/>
          </p:cNvSpPr>
          <p:nvPr/>
        </p:nvSpPr>
        <p:spPr bwMode="auto">
          <a:xfrm>
            <a:off x="871538" y="5238750"/>
            <a:ext cx="6705600" cy="0"/>
          </a:xfrm>
          <a:prstGeom prst="line">
            <a:avLst/>
          </a:prstGeom>
          <a:noFill/>
          <a:ln w="0">
            <a:solidFill>
              <a:srgbClr val="000000"/>
            </a:solidFill>
            <a:round/>
            <a:headEnd/>
            <a:tailEnd/>
          </a:ln>
        </p:spPr>
        <p:txBody>
          <a:bodyPr/>
          <a:lstStyle/>
          <a:p>
            <a:endParaRPr lang="fr-CH"/>
          </a:p>
        </p:txBody>
      </p:sp>
      <p:sp>
        <p:nvSpPr>
          <p:cNvPr id="34913" name="Rectangle 97"/>
          <p:cNvSpPr>
            <a:spLocks noChangeArrowheads="1"/>
          </p:cNvSpPr>
          <p:nvPr/>
        </p:nvSpPr>
        <p:spPr bwMode="auto">
          <a:xfrm>
            <a:off x="611188" y="5121275"/>
            <a:ext cx="106362" cy="228600"/>
          </a:xfrm>
          <a:prstGeom prst="rect">
            <a:avLst/>
          </a:prstGeom>
          <a:noFill/>
          <a:ln w="9525">
            <a:noFill/>
            <a:miter lim="800000"/>
            <a:headEnd/>
            <a:tailEnd/>
          </a:ln>
        </p:spPr>
        <p:txBody>
          <a:bodyPr wrap="none" lIns="0" tIns="0" rIns="0" bIns="0">
            <a:spAutoFit/>
          </a:bodyPr>
          <a:lstStyle/>
          <a:p>
            <a:pPr algn="l"/>
            <a:r>
              <a:rPr lang="en-US" sz="1500">
                <a:solidFill>
                  <a:srgbClr val="000000"/>
                </a:solidFill>
              </a:rPr>
              <a:t>0</a:t>
            </a:r>
            <a:endParaRPr lang="en-US"/>
          </a:p>
        </p:txBody>
      </p:sp>
      <p:sp>
        <p:nvSpPr>
          <p:cNvPr id="34914" name="Rectangle 98"/>
          <p:cNvSpPr>
            <a:spLocks noChangeArrowheads="1"/>
          </p:cNvSpPr>
          <p:nvPr/>
        </p:nvSpPr>
        <p:spPr bwMode="auto">
          <a:xfrm>
            <a:off x="611188" y="4483100"/>
            <a:ext cx="106362" cy="228600"/>
          </a:xfrm>
          <a:prstGeom prst="rect">
            <a:avLst/>
          </a:prstGeom>
          <a:noFill/>
          <a:ln w="9525">
            <a:noFill/>
            <a:miter lim="800000"/>
            <a:headEnd/>
            <a:tailEnd/>
          </a:ln>
        </p:spPr>
        <p:txBody>
          <a:bodyPr wrap="none" lIns="0" tIns="0" rIns="0" bIns="0">
            <a:spAutoFit/>
          </a:bodyPr>
          <a:lstStyle/>
          <a:p>
            <a:pPr algn="l"/>
            <a:r>
              <a:rPr lang="en-US" sz="1500">
                <a:solidFill>
                  <a:srgbClr val="000000"/>
                </a:solidFill>
              </a:rPr>
              <a:t>5</a:t>
            </a:r>
            <a:endParaRPr lang="en-US"/>
          </a:p>
        </p:txBody>
      </p:sp>
      <p:sp>
        <p:nvSpPr>
          <p:cNvPr id="34915" name="Rectangle 99"/>
          <p:cNvSpPr>
            <a:spLocks noChangeArrowheads="1"/>
          </p:cNvSpPr>
          <p:nvPr/>
        </p:nvSpPr>
        <p:spPr bwMode="auto">
          <a:xfrm>
            <a:off x="508000" y="3844925"/>
            <a:ext cx="212725" cy="228600"/>
          </a:xfrm>
          <a:prstGeom prst="rect">
            <a:avLst/>
          </a:prstGeom>
          <a:noFill/>
          <a:ln w="9525">
            <a:noFill/>
            <a:miter lim="800000"/>
            <a:headEnd/>
            <a:tailEnd/>
          </a:ln>
        </p:spPr>
        <p:txBody>
          <a:bodyPr wrap="none" lIns="0" tIns="0" rIns="0" bIns="0">
            <a:spAutoFit/>
          </a:bodyPr>
          <a:lstStyle/>
          <a:p>
            <a:pPr algn="l"/>
            <a:r>
              <a:rPr lang="en-US" sz="1500">
                <a:solidFill>
                  <a:srgbClr val="000000"/>
                </a:solidFill>
              </a:rPr>
              <a:t>10</a:t>
            </a:r>
            <a:endParaRPr lang="en-US"/>
          </a:p>
        </p:txBody>
      </p:sp>
      <p:sp>
        <p:nvSpPr>
          <p:cNvPr id="34916" name="Rectangle 100"/>
          <p:cNvSpPr>
            <a:spLocks noChangeArrowheads="1"/>
          </p:cNvSpPr>
          <p:nvPr/>
        </p:nvSpPr>
        <p:spPr bwMode="auto">
          <a:xfrm>
            <a:off x="508000" y="3194050"/>
            <a:ext cx="212725" cy="228600"/>
          </a:xfrm>
          <a:prstGeom prst="rect">
            <a:avLst/>
          </a:prstGeom>
          <a:noFill/>
          <a:ln w="9525">
            <a:noFill/>
            <a:miter lim="800000"/>
            <a:headEnd/>
            <a:tailEnd/>
          </a:ln>
        </p:spPr>
        <p:txBody>
          <a:bodyPr wrap="none" lIns="0" tIns="0" rIns="0" bIns="0">
            <a:spAutoFit/>
          </a:bodyPr>
          <a:lstStyle/>
          <a:p>
            <a:pPr algn="l"/>
            <a:r>
              <a:rPr lang="en-US" sz="1500">
                <a:solidFill>
                  <a:srgbClr val="000000"/>
                </a:solidFill>
              </a:rPr>
              <a:t>15</a:t>
            </a:r>
            <a:endParaRPr lang="en-US"/>
          </a:p>
        </p:txBody>
      </p:sp>
      <p:sp>
        <p:nvSpPr>
          <p:cNvPr id="34917" name="Rectangle 101"/>
          <p:cNvSpPr>
            <a:spLocks noChangeArrowheads="1"/>
          </p:cNvSpPr>
          <p:nvPr/>
        </p:nvSpPr>
        <p:spPr bwMode="auto">
          <a:xfrm>
            <a:off x="508000" y="2555875"/>
            <a:ext cx="212725" cy="228600"/>
          </a:xfrm>
          <a:prstGeom prst="rect">
            <a:avLst/>
          </a:prstGeom>
          <a:noFill/>
          <a:ln w="9525">
            <a:noFill/>
            <a:miter lim="800000"/>
            <a:headEnd/>
            <a:tailEnd/>
          </a:ln>
        </p:spPr>
        <p:txBody>
          <a:bodyPr wrap="none" lIns="0" tIns="0" rIns="0" bIns="0">
            <a:spAutoFit/>
          </a:bodyPr>
          <a:lstStyle/>
          <a:p>
            <a:pPr algn="l"/>
            <a:r>
              <a:rPr lang="en-US" sz="1500">
                <a:solidFill>
                  <a:srgbClr val="000000"/>
                </a:solidFill>
              </a:rPr>
              <a:t>20</a:t>
            </a:r>
            <a:endParaRPr lang="en-US"/>
          </a:p>
        </p:txBody>
      </p:sp>
      <p:sp>
        <p:nvSpPr>
          <p:cNvPr id="34918" name="Rectangle 102"/>
          <p:cNvSpPr>
            <a:spLocks noChangeArrowheads="1"/>
          </p:cNvSpPr>
          <p:nvPr/>
        </p:nvSpPr>
        <p:spPr bwMode="auto">
          <a:xfrm>
            <a:off x="508000" y="1919288"/>
            <a:ext cx="212725" cy="228600"/>
          </a:xfrm>
          <a:prstGeom prst="rect">
            <a:avLst/>
          </a:prstGeom>
          <a:noFill/>
          <a:ln w="9525">
            <a:noFill/>
            <a:miter lim="800000"/>
            <a:headEnd/>
            <a:tailEnd/>
          </a:ln>
        </p:spPr>
        <p:txBody>
          <a:bodyPr wrap="none" lIns="0" tIns="0" rIns="0" bIns="0">
            <a:spAutoFit/>
          </a:bodyPr>
          <a:lstStyle/>
          <a:p>
            <a:pPr algn="l"/>
            <a:r>
              <a:rPr lang="en-US" sz="1500">
                <a:solidFill>
                  <a:srgbClr val="000000"/>
                </a:solidFill>
              </a:rPr>
              <a:t>25</a:t>
            </a:r>
            <a:endParaRPr lang="en-US"/>
          </a:p>
        </p:txBody>
      </p:sp>
      <p:sp>
        <p:nvSpPr>
          <p:cNvPr id="34919" name="Rectangle 103"/>
          <p:cNvSpPr>
            <a:spLocks noChangeArrowheads="1"/>
          </p:cNvSpPr>
          <p:nvPr/>
        </p:nvSpPr>
        <p:spPr bwMode="auto">
          <a:xfrm>
            <a:off x="508000" y="1281113"/>
            <a:ext cx="212725" cy="228600"/>
          </a:xfrm>
          <a:prstGeom prst="rect">
            <a:avLst/>
          </a:prstGeom>
          <a:noFill/>
          <a:ln w="9525">
            <a:noFill/>
            <a:miter lim="800000"/>
            <a:headEnd/>
            <a:tailEnd/>
          </a:ln>
        </p:spPr>
        <p:txBody>
          <a:bodyPr wrap="none" lIns="0" tIns="0" rIns="0" bIns="0">
            <a:spAutoFit/>
          </a:bodyPr>
          <a:lstStyle/>
          <a:p>
            <a:pPr algn="l"/>
            <a:r>
              <a:rPr lang="en-US" sz="1500">
                <a:solidFill>
                  <a:srgbClr val="000000"/>
                </a:solidFill>
              </a:rPr>
              <a:t>30</a:t>
            </a:r>
            <a:endParaRPr lang="en-US"/>
          </a:p>
        </p:txBody>
      </p:sp>
      <p:sp>
        <p:nvSpPr>
          <p:cNvPr id="34920" name="Rectangle 104"/>
          <p:cNvSpPr>
            <a:spLocks noChangeArrowheads="1"/>
          </p:cNvSpPr>
          <p:nvPr/>
        </p:nvSpPr>
        <p:spPr bwMode="auto">
          <a:xfrm>
            <a:off x="963613" y="5381625"/>
            <a:ext cx="368300" cy="198438"/>
          </a:xfrm>
          <a:prstGeom prst="rect">
            <a:avLst/>
          </a:prstGeom>
          <a:noFill/>
          <a:ln w="9525">
            <a:noFill/>
            <a:miter lim="800000"/>
            <a:headEnd/>
            <a:tailEnd/>
          </a:ln>
        </p:spPr>
        <p:txBody>
          <a:bodyPr wrap="none" lIns="0" tIns="0" rIns="0" bIns="0">
            <a:spAutoFit/>
          </a:bodyPr>
          <a:lstStyle/>
          <a:p>
            <a:pPr algn="l"/>
            <a:r>
              <a:rPr lang="en-US" sz="1300">
                <a:solidFill>
                  <a:srgbClr val="000000"/>
                </a:solidFill>
              </a:rPr>
              <a:t>2004</a:t>
            </a:r>
            <a:endParaRPr lang="en-US"/>
          </a:p>
        </p:txBody>
      </p:sp>
      <p:sp>
        <p:nvSpPr>
          <p:cNvPr id="34921" name="Rectangle 105"/>
          <p:cNvSpPr>
            <a:spLocks noChangeArrowheads="1"/>
          </p:cNvSpPr>
          <p:nvPr/>
        </p:nvSpPr>
        <p:spPr bwMode="auto">
          <a:xfrm>
            <a:off x="1522413" y="5381625"/>
            <a:ext cx="368300" cy="198438"/>
          </a:xfrm>
          <a:prstGeom prst="rect">
            <a:avLst/>
          </a:prstGeom>
          <a:noFill/>
          <a:ln w="9525">
            <a:noFill/>
            <a:miter lim="800000"/>
            <a:headEnd/>
            <a:tailEnd/>
          </a:ln>
        </p:spPr>
        <p:txBody>
          <a:bodyPr wrap="none" lIns="0" tIns="0" rIns="0" bIns="0">
            <a:spAutoFit/>
          </a:bodyPr>
          <a:lstStyle/>
          <a:p>
            <a:pPr algn="l"/>
            <a:r>
              <a:rPr lang="en-US" sz="1300">
                <a:solidFill>
                  <a:srgbClr val="000000"/>
                </a:solidFill>
              </a:rPr>
              <a:t>2015</a:t>
            </a:r>
            <a:endParaRPr lang="en-US"/>
          </a:p>
        </p:txBody>
      </p:sp>
      <p:sp>
        <p:nvSpPr>
          <p:cNvPr id="34922" name="Rectangle 106"/>
          <p:cNvSpPr>
            <a:spLocks noChangeArrowheads="1"/>
          </p:cNvSpPr>
          <p:nvPr/>
        </p:nvSpPr>
        <p:spPr bwMode="auto">
          <a:xfrm>
            <a:off x="2082800" y="5381625"/>
            <a:ext cx="368300" cy="198438"/>
          </a:xfrm>
          <a:prstGeom prst="rect">
            <a:avLst/>
          </a:prstGeom>
          <a:noFill/>
          <a:ln w="9525">
            <a:noFill/>
            <a:miter lim="800000"/>
            <a:headEnd/>
            <a:tailEnd/>
          </a:ln>
        </p:spPr>
        <p:txBody>
          <a:bodyPr wrap="none" lIns="0" tIns="0" rIns="0" bIns="0">
            <a:spAutoFit/>
          </a:bodyPr>
          <a:lstStyle/>
          <a:p>
            <a:pPr algn="l"/>
            <a:r>
              <a:rPr lang="en-US" sz="1300">
                <a:solidFill>
                  <a:srgbClr val="000000"/>
                </a:solidFill>
              </a:rPr>
              <a:t>2030</a:t>
            </a:r>
            <a:endParaRPr lang="en-US"/>
          </a:p>
        </p:txBody>
      </p:sp>
      <p:sp>
        <p:nvSpPr>
          <p:cNvPr id="34923" name="Rectangle 107"/>
          <p:cNvSpPr>
            <a:spLocks noChangeArrowheads="1"/>
          </p:cNvSpPr>
          <p:nvPr/>
        </p:nvSpPr>
        <p:spPr bwMode="auto">
          <a:xfrm>
            <a:off x="3201988" y="5381625"/>
            <a:ext cx="368300" cy="198438"/>
          </a:xfrm>
          <a:prstGeom prst="rect">
            <a:avLst/>
          </a:prstGeom>
          <a:noFill/>
          <a:ln w="9525">
            <a:noFill/>
            <a:miter lim="800000"/>
            <a:headEnd/>
            <a:tailEnd/>
          </a:ln>
        </p:spPr>
        <p:txBody>
          <a:bodyPr wrap="none" lIns="0" tIns="0" rIns="0" bIns="0">
            <a:spAutoFit/>
          </a:bodyPr>
          <a:lstStyle/>
          <a:p>
            <a:pPr algn="l"/>
            <a:r>
              <a:rPr lang="en-US" sz="1300">
                <a:solidFill>
                  <a:srgbClr val="000000"/>
                </a:solidFill>
              </a:rPr>
              <a:t>2004</a:t>
            </a:r>
            <a:endParaRPr lang="en-US"/>
          </a:p>
        </p:txBody>
      </p:sp>
      <p:sp>
        <p:nvSpPr>
          <p:cNvPr id="34924" name="Rectangle 108"/>
          <p:cNvSpPr>
            <a:spLocks noChangeArrowheads="1"/>
          </p:cNvSpPr>
          <p:nvPr/>
        </p:nvSpPr>
        <p:spPr bwMode="auto">
          <a:xfrm>
            <a:off x="3762375" y="5381625"/>
            <a:ext cx="368300" cy="198438"/>
          </a:xfrm>
          <a:prstGeom prst="rect">
            <a:avLst/>
          </a:prstGeom>
          <a:noFill/>
          <a:ln w="9525">
            <a:noFill/>
            <a:miter lim="800000"/>
            <a:headEnd/>
            <a:tailEnd/>
          </a:ln>
        </p:spPr>
        <p:txBody>
          <a:bodyPr wrap="none" lIns="0" tIns="0" rIns="0" bIns="0">
            <a:spAutoFit/>
          </a:bodyPr>
          <a:lstStyle/>
          <a:p>
            <a:pPr algn="l"/>
            <a:r>
              <a:rPr lang="en-US" sz="1300">
                <a:solidFill>
                  <a:srgbClr val="000000"/>
                </a:solidFill>
              </a:rPr>
              <a:t>2015</a:t>
            </a:r>
            <a:endParaRPr lang="en-US"/>
          </a:p>
        </p:txBody>
      </p:sp>
      <p:sp>
        <p:nvSpPr>
          <p:cNvPr id="34925" name="Rectangle 109"/>
          <p:cNvSpPr>
            <a:spLocks noChangeArrowheads="1"/>
          </p:cNvSpPr>
          <p:nvPr/>
        </p:nvSpPr>
        <p:spPr bwMode="auto">
          <a:xfrm>
            <a:off x="4322763" y="5381625"/>
            <a:ext cx="368300" cy="198438"/>
          </a:xfrm>
          <a:prstGeom prst="rect">
            <a:avLst/>
          </a:prstGeom>
          <a:noFill/>
          <a:ln w="9525">
            <a:noFill/>
            <a:miter lim="800000"/>
            <a:headEnd/>
            <a:tailEnd/>
          </a:ln>
        </p:spPr>
        <p:txBody>
          <a:bodyPr wrap="none" lIns="0" tIns="0" rIns="0" bIns="0">
            <a:spAutoFit/>
          </a:bodyPr>
          <a:lstStyle/>
          <a:p>
            <a:pPr algn="l"/>
            <a:r>
              <a:rPr lang="en-US" sz="1300">
                <a:solidFill>
                  <a:srgbClr val="000000"/>
                </a:solidFill>
              </a:rPr>
              <a:t>2030</a:t>
            </a:r>
            <a:endParaRPr lang="en-US"/>
          </a:p>
        </p:txBody>
      </p:sp>
      <p:sp>
        <p:nvSpPr>
          <p:cNvPr id="34926" name="Rectangle 110"/>
          <p:cNvSpPr>
            <a:spLocks noChangeArrowheads="1"/>
          </p:cNvSpPr>
          <p:nvPr/>
        </p:nvSpPr>
        <p:spPr bwMode="auto">
          <a:xfrm>
            <a:off x="5441950" y="5381625"/>
            <a:ext cx="368300" cy="198438"/>
          </a:xfrm>
          <a:prstGeom prst="rect">
            <a:avLst/>
          </a:prstGeom>
          <a:noFill/>
          <a:ln w="9525">
            <a:noFill/>
            <a:miter lim="800000"/>
            <a:headEnd/>
            <a:tailEnd/>
          </a:ln>
        </p:spPr>
        <p:txBody>
          <a:bodyPr wrap="none" lIns="0" tIns="0" rIns="0" bIns="0">
            <a:spAutoFit/>
          </a:bodyPr>
          <a:lstStyle/>
          <a:p>
            <a:pPr algn="l"/>
            <a:r>
              <a:rPr lang="en-US" sz="1300">
                <a:solidFill>
                  <a:srgbClr val="000000"/>
                </a:solidFill>
              </a:rPr>
              <a:t>2004</a:t>
            </a:r>
            <a:endParaRPr lang="en-US"/>
          </a:p>
        </p:txBody>
      </p:sp>
      <p:sp>
        <p:nvSpPr>
          <p:cNvPr id="34927" name="Rectangle 111"/>
          <p:cNvSpPr>
            <a:spLocks noChangeArrowheads="1"/>
          </p:cNvSpPr>
          <p:nvPr/>
        </p:nvSpPr>
        <p:spPr bwMode="auto">
          <a:xfrm>
            <a:off x="6002338" y="5381625"/>
            <a:ext cx="368300" cy="198438"/>
          </a:xfrm>
          <a:prstGeom prst="rect">
            <a:avLst/>
          </a:prstGeom>
          <a:noFill/>
          <a:ln w="9525">
            <a:noFill/>
            <a:miter lim="800000"/>
            <a:headEnd/>
            <a:tailEnd/>
          </a:ln>
        </p:spPr>
        <p:txBody>
          <a:bodyPr wrap="none" lIns="0" tIns="0" rIns="0" bIns="0">
            <a:spAutoFit/>
          </a:bodyPr>
          <a:lstStyle/>
          <a:p>
            <a:pPr algn="l"/>
            <a:r>
              <a:rPr lang="en-US" sz="1300">
                <a:solidFill>
                  <a:srgbClr val="000000"/>
                </a:solidFill>
              </a:rPr>
              <a:t>2015</a:t>
            </a:r>
            <a:endParaRPr lang="en-US"/>
          </a:p>
        </p:txBody>
      </p:sp>
      <p:sp>
        <p:nvSpPr>
          <p:cNvPr id="34928" name="Rectangle 112"/>
          <p:cNvSpPr>
            <a:spLocks noChangeArrowheads="1"/>
          </p:cNvSpPr>
          <p:nvPr/>
        </p:nvSpPr>
        <p:spPr bwMode="auto">
          <a:xfrm>
            <a:off x="6561138" y="5381625"/>
            <a:ext cx="368300" cy="198438"/>
          </a:xfrm>
          <a:prstGeom prst="rect">
            <a:avLst/>
          </a:prstGeom>
          <a:noFill/>
          <a:ln w="9525">
            <a:noFill/>
            <a:miter lim="800000"/>
            <a:headEnd/>
            <a:tailEnd/>
          </a:ln>
        </p:spPr>
        <p:txBody>
          <a:bodyPr wrap="none" lIns="0" tIns="0" rIns="0" bIns="0">
            <a:spAutoFit/>
          </a:bodyPr>
          <a:lstStyle/>
          <a:p>
            <a:pPr algn="l"/>
            <a:r>
              <a:rPr lang="en-US" sz="1300">
                <a:solidFill>
                  <a:srgbClr val="000000"/>
                </a:solidFill>
              </a:rPr>
              <a:t>2030</a:t>
            </a:r>
            <a:endParaRPr lang="en-US"/>
          </a:p>
        </p:txBody>
      </p:sp>
      <p:sp>
        <p:nvSpPr>
          <p:cNvPr id="34929" name="Rectangle 113"/>
          <p:cNvSpPr>
            <a:spLocks noChangeArrowheads="1"/>
          </p:cNvSpPr>
          <p:nvPr/>
        </p:nvSpPr>
        <p:spPr bwMode="auto">
          <a:xfrm rot="-5400000">
            <a:off x="-542131" y="3071019"/>
            <a:ext cx="1639887" cy="244475"/>
          </a:xfrm>
          <a:prstGeom prst="rect">
            <a:avLst/>
          </a:prstGeom>
          <a:noFill/>
          <a:ln w="9525">
            <a:noFill/>
            <a:miter lim="800000"/>
            <a:headEnd/>
            <a:tailEnd/>
          </a:ln>
        </p:spPr>
        <p:txBody>
          <a:bodyPr wrap="none" lIns="0" tIns="0" rIns="0" bIns="0">
            <a:spAutoFit/>
          </a:bodyPr>
          <a:lstStyle/>
          <a:p>
            <a:pPr algn="l"/>
            <a:r>
              <a:rPr lang="en-US" sz="1600">
                <a:solidFill>
                  <a:srgbClr val="000000"/>
                </a:solidFill>
              </a:rPr>
              <a:t>Deaths (millions)</a:t>
            </a:r>
            <a:endParaRPr lang="en-US"/>
          </a:p>
        </p:txBody>
      </p:sp>
      <p:sp>
        <p:nvSpPr>
          <p:cNvPr id="34930" name="Rectangle 114"/>
          <p:cNvSpPr>
            <a:spLocks noChangeArrowheads="1"/>
          </p:cNvSpPr>
          <p:nvPr/>
        </p:nvSpPr>
        <p:spPr bwMode="auto">
          <a:xfrm>
            <a:off x="1081088" y="5654675"/>
            <a:ext cx="1190711" cy="553998"/>
          </a:xfrm>
          <a:prstGeom prst="rect">
            <a:avLst/>
          </a:prstGeom>
          <a:noFill/>
          <a:ln w="9525">
            <a:noFill/>
            <a:miter lim="800000"/>
            <a:headEnd/>
            <a:tailEnd/>
          </a:ln>
        </p:spPr>
        <p:txBody>
          <a:bodyPr wrap="none" lIns="0" tIns="0" rIns="0" bIns="0">
            <a:spAutoFit/>
          </a:bodyPr>
          <a:lstStyle/>
          <a:p>
            <a:pPr algn="l"/>
            <a:r>
              <a:rPr lang="en-US" dirty="0">
                <a:solidFill>
                  <a:srgbClr val="000000"/>
                </a:solidFill>
              </a:rPr>
              <a:t>High-income</a:t>
            </a:r>
          </a:p>
          <a:p>
            <a:pPr algn="l"/>
            <a:r>
              <a:rPr lang="en-GB" dirty="0">
                <a:solidFill>
                  <a:srgbClr val="000000"/>
                </a:solidFill>
              </a:rPr>
              <a:t>countries</a:t>
            </a:r>
            <a:endParaRPr lang="en-US" dirty="0"/>
          </a:p>
        </p:txBody>
      </p:sp>
      <p:sp>
        <p:nvSpPr>
          <p:cNvPr id="34931" name="Rectangle 115"/>
          <p:cNvSpPr>
            <a:spLocks noChangeArrowheads="1"/>
          </p:cNvSpPr>
          <p:nvPr/>
        </p:nvSpPr>
        <p:spPr bwMode="auto">
          <a:xfrm>
            <a:off x="3241675" y="5654675"/>
            <a:ext cx="1424749" cy="553998"/>
          </a:xfrm>
          <a:prstGeom prst="rect">
            <a:avLst/>
          </a:prstGeom>
          <a:noFill/>
          <a:ln w="9525">
            <a:noFill/>
            <a:miter lim="800000"/>
            <a:headEnd/>
            <a:tailEnd/>
          </a:ln>
        </p:spPr>
        <p:txBody>
          <a:bodyPr wrap="none" lIns="0" tIns="0" rIns="0" bIns="0">
            <a:spAutoFit/>
          </a:bodyPr>
          <a:lstStyle/>
          <a:p>
            <a:pPr algn="l"/>
            <a:r>
              <a:rPr lang="en-US" dirty="0">
                <a:solidFill>
                  <a:srgbClr val="000000"/>
                </a:solidFill>
              </a:rPr>
              <a:t>Middle-income</a:t>
            </a:r>
          </a:p>
          <a:p>
            <a:pPr algn="l"/>
            <a:r>
              <a:rPr lang="en-GB" dirty="0">
                <a:solidFill>
                  <a:srgbClr val="000000"/>
                </a:solidFill>
              </a:rPr>
              <a:t>countries</a:t>
            </a:r>
            <a:endParaRPr lang="en-US" dirty="0"/>
          </a:p>
        </p:txBody>
      </p:sp>
      <p:sp>
        <p:nvSpPr>
          <p:cNvPr id="34932" name="Rectangle 116"/>
          <p:cNvSpPr>
            <a:spLocks noChangeArrowheads="1"/>
          </p:cNvSpPr>
          <p:nvPr/>
        </p:nvSpPr>
        <p:spPr bwMode="auto">
          <a:xfrm>
            <a:off x="5597525" y="5654675"/>
            <a:ext cx="1146532" cy="553998"/>
          </a:xfrm>
          <a:prstGeom prst="rect">
            <a:avLst/>
          </a:prstGeom>
          <a:noFill/>
          <a:ln w="9525">
            <a:noFill/>
            <a:miter lim="800000"/>
            <a:headEnd/>
            <a:tailEnd/>
          </a:ln>
        </p:spPr>
        <p:txBody>
          <a:bodyPr wrap="none" lIns="0" tIns="0" rIns="0" bIns="0">
            <a:spAutoFit/>
          </a:bodyPr>
          <a:lstStyle/>
          <a:p>
            <a:pPr algn="l"/>
            <a:r>
              <a:rPr lang="en-US" dirty="0">
                <a:solidFill>
                  <a:srgbClr val="000000"/>
                </a:solidFill>
              </a:rPr>
              <a:t>Low-income</a:t>
            </a:r>
          </a:p>
          <a:p>
            <a:pPr algn="l"/>
            <a:r>
              <a:rPr lang="en-GB" dirty="0">
                <a:solidFill>
                  <a:srgbClr val="000000"/>
                </a:solidFill>
              </a:rPr>
              <a:t>countries</a:t>
            </a:r>
            <a:endParaRPr lang="en-US" dirty="0"/>
          </a:p>
        </p:txBody>
      </p:sp>
      <p:pic>
        <p:nvPicPr>
          <p:cNvPr id="1309817" name="Picture 121" descr="1"/>
          <p:cNvPicPr>
            <a:picLocks noChangeAspect="1" noChangeArrowheads="1"/>
          </p:cNvPicPr>
          <p:nvPr/>
        </p:nvPicPr>
        <p:blipFill>
          <a:blip r:embed="rId3" cstate="print"/>
          <a:srcRect/>
          <a:stretch>
            <a:fillRect/>
          </a:stretch>
        </p:blipFill>
        <p:spPr bwMode="auto">
          <a:xfrm>
            <a:off x="7884368" y="5301208"/>
            <a:ext cx="967979" cy="1378997"/>
          </a:xfrm>
          <a:prstGeom prst="rect">
            <a:avLst/>
          </a:prstGeom>
          <a:noFill/>
          <a:effectLst>
            <a:outerShdw dist="107763" dir="2700000" algn="ctr" rotWithShape="0">
              <a:srgbClr val="808080">
                <a:alpha val="50000"/>
              </a:srgbClr>
            </a:outerShdw>
          </a:effectLst>
        </p:spPr>
      </p:pic>
      <p:sp>
        <p:nvSpPr>
          <p:cNvPr id="34934" name="Rectangle 122"/>
          <p:cNvSpPr>
            <a:spLocks noChangeArrowheads="1"/>
          </p:cNvSpPr>
          <p:nvPr/>
        </p:nvSpPr>
        <p:spPr bwMode="auto">
          <a:xfrm>
            <a:off x="299789" y="116632"/>
            <a:ext cx="8448675" cy="889000"/>
          </a:xfrm>
          <a:prstGeom prst="rect">
            <a:avLst/>
          </a:prstGeom>
          <a:noFill/>
          <a:ln w="9525">
            <a:noFill/>
            <a:miter lim="800000"/>
            <a:headEnd/>
            <a:tailEnd/>
          </a:ln>
        </p:spPr>
        <p:txBody>
          <a:bodyPr anchor="ctr"/>
          <a:lstStyle/>
          <a:p>
            <a:pPr algn="ctr"/>
            <a:r>
              <a:rPr lang="en-GB" altLang="zh-CN" sz="2600" b="1" dirty="0">
                <a:solidFill>
                  <a:srgbClr val="0033CC"/>
                </a:solidFill>
                <a:latin typeface="Calibri" pitchFamily="34" charset="0"/>
                <a:ea typeface="宋体" pitchFamily="2" charset="-122"/>
              </a:rPr>
              <a:t>Mortality: </a:t>
            </a:r>
            <a:r>
              <a:rPr lang="en-GB" altLang="zh-CN" sz="2600" b="1" dirty="0" smtClean="0">
                <a:solidFill>
                  <a:srgbClr val="0033CC"/>
                </a:solidFill>
                <a:latin typeface="Calibri" pitchFamily="34" charset="0"/>
                <a:ea typeface="宋体" pitchFamily="2" charset="-122"/>
              </a:rPr>
              <a:t>global projections, 2004-2030</a:t>
            </a:r>
            <a:endParaRPr lang="en-US" altLang="zh-CN" sz="2600" b="1" dirty="0">
              <a:solidFill>
                <a:srgbClr val="0033CC"/>
              </a:solidFill>
              <a:latin typeface="Calibri" pitchFamily="34" charset="0"/>
              <a:ea typeface="宋体" pitchFamily="2"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9"/>
            <a:ext cx="8964488" cy="792088"/>
          </a:xfrm>
        </p:spPr>
        <p:txBody>
          <a:bodyPr/>
          <a:lstStyle/>
          <a:p>
            <a:r>
              <a:rPr lang="en-US" sz="2400" b="1" dirty="0" smtClean="0">
                <a:solidFill>
                  <a:srgbClr val="000099"/>
                </a:solidFill>
                <a:latin typeface="Calibri" pitchFamily="34" charset="0"/>
              </a:rPr>
              <a:t>Age-standardized mortality rates by cause, WHO regions, 2008 </a:t>
            </a:r>
            <a:endParaRPr lang="en-US" sz="2400" dirty="0">
              <a:solidFill>
                <a:srgbClr val="000099"/>
              </a:solidFill>
              <a:latin typeface="Calibri"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304800" y="1485900"/>
            <a:ext cx="8534400" cy="3886200"/>
          </a:xfrm>
          <a:prstGeom prst="rect">
            <a:avLst/>
          </a:prstGeom>
          <a:noFill/>
          <a:ln w="9525">
            <a:noFill/>
            <a:miter lim="800000"/>
            <a:headEnd/>
            <a:tailEnd/>
          </a:ln>
        </p:spPr>
      </p:pic>
      <p:sp>
        <p:nvSpPr>
          <p:cNvPr id="5" name="Rectangle 4"/>
          <p:cNvSpPr/>
          <p:nvPr/>
        </p:nvSpPr>
        <p:spPr>
          <a:xfrm>
            <a:off x="251520" y="5805264"/>
            <a:ext cx="8568952" cy="830997"/>
          </a:xfrm>
          <a:prstGeom prst="rect">
            <a:avLst/>
          </a:prstGeom>
        </p:spPr>
        <p:txBody>
          <a:bodyPr wrap="square">
            <a:spAutoFit/>
          </a:bodyPr>
          <a:lstStyle/>
          <a:p>
            <a:r>
              <a:rPr lang="en-US" sz="1200" dirty="0" smtClean="0"/>
              <a:t>WHO, </a:t>
            </a:r>
            <a:r>
              <a:rPr lang="en-US" sz="1200" i="1" dirty="0" smtClean="0"/>
              <a:t>World Health Statistics 2013. 2013: Geneva</a:t>
            </a:r>
          </a:p>
          <a:p>
            <a:r>
              <a:rPr lang="pt-BR" sz="1200" dirty="0" smtClean="0"/>
              <a:t>Marquez PV Farrington JL. </a:t>
            </a:r>
            <a:r>
              <a:rPr lang="en-US" sz="1200" dirty="0" smtClean="0"/>
              <a:t>The Challenge of Non-Communicable Diseases and Road Traffic Injuries in Sub-Saharan Africa: AN overview. World Bank, 2013</a:t>
            </a:r>
          </a:p>
          <a:p>
            <a:r>
              <a:rPr lang="en-US" sz="1200" i="1" dirty="0" smtClean="0"/>
              <a:t> </a:t>
            </a:r>
            <a:endParaRPr lang="en-US" sz="1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251520" y="188640"/>
            <a:ext cx="8640960" cy="850106"/>
          </a:xfrm>
        </p:spPr>
        <p:txBody>
          <a:bodyPr>
            <a:noAutofit/>
          </a:bodyPr>
          <a:lstStyle/>
          <a:p>
            <a:r>
              <a:rPr lang="en-US" sz="2600" b="1" dirty="0" smtClean="0">
                <a:solidFill>
                  <a:srgbClr val="000099"/>
                </a:solidFill>
                <a:latin typeface="Calibri" pitchFamily="34" charset="0"/>
              </a:rPr>
              <a:t>Total deaths by broad cause, region, and income group, 2008</a:t>
            </a:r>
            <a:endParaRPr lang="fr-CH" sz="2600" dirty="0" smtClean="0">
              <a:solidFill>
                <a:srgbClr val="000099"/>
              </a:solidFill>
              <a:latin typeface="Calibri" pitchFamily="34" charset="0"/>
            </a:endParaRPr>
          </a:p>
        </p:txBody>
      </p:sp>
      <p:pic>
        <p:nvPicPr>
          <p:cNvPr id="13315" name="Picture 4"/>
          <p:cNvPicPr>
            <a:picLocks noChangeAspect="1" noChangeArrowheads="1"/>
          </p:cNvPicPr>
          <p:nvPr/>
        </p:nvPicPr>
        <p:blipFill>
          <a:blip r:embed="rId3" cstate="print"/>
          <a:srcRect/>
          <a:stretch>
            <a:fillRect/>
          </a:stretch>
        </p:blipFill>
        <p:spPr bwMode="auto">
          <a:xfrm>
            <a:off x="660325" y="1124746"/>
            <a:ext cx="7733931" cy="5184574"/>
          </a:xfrm>
          <a:prstGeom prst="rect">
            <a:avLst/>
          </a:prstGeom>
          <a:noFill/>
          <a:ln w="9525">
            <a:noFill/>
            <a:miter lim="800000"/>
            <a:headEnd/>
            <a:tailEnd/>
          </a:ln>
        </p:spPr>
      </p:pic>
      <p:sp>
        <p:nvSpPr>
          <p:cNvPr id="13316" name="Rectangle 4"/>
          <p:cNvSpPr>
            <a:spLocks noChangeArrowheads="1"/>
          </p:cNvSpPr>
          <p:nvPr/>
        </p:nvSpPr>
        <p:spPr bwMode="auto">
          <a:xfrm>
            <a:off x="467544" y="6381328"/>
            <a:ext cx="8065020" cy="276999"/>
          </a:xfrm>
          <a:prstGeom prst="rect">
            <a:avLst/>
          </a:prstGeom>
          <a:noFill/>
          <a:ln w="9525">
            <a:noFill/>
            <a:miter lim="800000"/>
            <a:headEnd/>
            <a:tailEnd/>
          </a:ln>
        </p:spPr>
        <p:txBody>
          <a:bodyPr wrap="square">
            <a:spAutoFit/>
          </a:bodyPr>
          <a:lstStyle/>
          <a:p>
            <a:r>
              <a:rPr lang="en-US" sz="1200" dirty="0"/>
              <a:t>Global Status Report on </a:t>
            </a:r>
            <a:r>
              <a:rPr lang="en-US" sz="1200" dirty="0" err="1"/>
              <a:t>Noncommunicable</a:t>
            </a:r>
            <a:r>
              <a:rPr lang="en-US" sz="1200" dirty="0"/>
              <a:t> Diseases 2010 </a:t>
            </a:r>
            <a:r>
              <a:rPr lang="en-US" sz="1200" dirty="0">
                <a:hlinkClick r:id="rId4"/>
              </a:rPr>
              <a:t>www.who.int/nmh/publications/ncd_report2010/en/</a:t>
            </a:r>
            <a:r>
              <a:rPr lang="en-US" sz="1200" dirty="0"/>
              <a:t>.</a:t>
            </a:r>
            <a:endParaRPr lang="fr-CH" sz="1200" dirty="0"/>
          </a:p>
        </p:txBody>
      </p:sp>
      <p:sp>
        <p:nvSpPr>
          <p:cNvPr id="5" name="Rectangle 4"/>
          <p:cNvSpPr/>
          <p:nvPr/>
        </p:nvSpPr>
        <p:spPr>
          <a:xfrm>
            <a:off x="611560" y="5949280"/>
            <a:ext cx="7776864" cy="50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ChangeArrowheads="1"/>
          </p:cNvSpPr>
          <p:nvPr/>
        </p:nvSpPr>
        <p:spPr bwMode="auto">
          <a:xfrm>
            <a:off x="468315" y="188913"/>
            <a:ext cx="8355012" cy="792162"/>
          </a:xfrm>
          <a:prstGeom prst="rect">
            <a:avLst/>
          </a:prstGeom>
          <a:noFill/>
          <a:ln w="9525">
            <a:noFill/>
            <a:miter lim="800000"/>
            <a:headEnd/>
            <a:tailEnd/>
          </a:ln>
        </p:spPr>
        <p:txBody>
          <a:bodyPr lIns="92075" tIns="46038" rIns="92075" bIns="46038" anchor="ctr"/>
          <a:lstStyle/>
          <a:p>
            <a:pPr algn="ctr" eaLnBrk="0" hangingPunct="0"/>
            <a:r>
              <a:rPr lang="en-US" sz="2600" b="1" dirty="0">
                <a:solidFill>
                  <a:srgbClr val="000099"/>
                </a:solidFill>
                <a:latin typeface="Calibri" pitchFamily="34" charset="0"/>
              </a:rPr>
              <a:t>Probability of broad-cause death by age and region </a:t>
            </a:r>
            <a:r>
              <a:rPr lang="en-US" sz="2600" dirty="0">
                <a:solidFill>
                  <a:srgbClr val="000099"/>
                </a:solidFill>
                <a:latin typeface="Calibri" pitchFamily="34" charset="0"/>
              </a:rPr>
              <a:t>(</a:t>
            </a:r>
            <a:r>
              <a:rPr lang="en-US" sz="2600" dirty="0" smtClean="0">
                <a:solidFill>
                  <a:srgbClr val="000099"/>
                </a:solidFill>
                <a:latin typeface="Calibri" pitchFamily="34" charset="0"/>
              </a:rPr>
              <a:t>men) </a:t>
            </a:r>
            <a:r>
              <a:rPr lang="en-US" sz="2000" dirty="0" smtClean="0">
                <a:solidFill>
                  <a:srgbClr val="000099"/>
                </a:solidFill>
                <a:latin typeface="Calibri" pitchFamily="34" charset="0"/>
              </a:rPr>
              <a:t>High </a:t>
            </a:r>
            <a:r>
              <a:rPr lang="en-US" sz="2000" dirty="0">
                <a:solidFill>
                  <a:srgbClr val="000099"/>
                </a:solidFill>
                <a:latin typeface="Calibri" pitchFamily="34" charset="0"/>
              </a:rPr>
              <a:t>age-specific NCD death rates in adults in all regions</a:t>
            </a:r>
          </a:p>
        </p:txBody>
      </p:sp>
      <p:graphicFrame>
        <p:nvGraphicFramePr>
          <p:cNvPr id="8" name="Object 3"/>
          <p:cNvGraphicFramePr>
            <a:graphicFrameLocks/>
          </p:cNvGraphicFramePr>
          <p:nvPr/>
        </p:nvGraphicFramePr>
        <p:xfrm>
          <a:off x="431800" y="1341462"/>
          <a:ext cx="2768600" cy="4463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4"/>
          <p:cNvGraphicFramePr>
            <a:graphicFrameLocks/>
          </p:cNvGraphicFramePr>
          <p:nvPr/>
        </p:nvGraphicFramePr>
        <p:xfrm>
          <a:off x="3098802" y="1319560"/>
          <a:ext cx="2806700" cy="46297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Object 5"/>
          <p:cNvGraphicFramePr>
            <a:graphicFrameLocks/>
          </p:cNvGraphicFramePr>
          <p:nvPr/>
        </p:nvGraphicFramePr>
        <p:xfrm>
          <a:off x="5918202" y="1341463"/>
          <a:ext cx="2730500" cy="4535810"/>
        </p:xfrm>
        <a:graphic>
          <a:graphicData uri="http://schemas.openxmlformats.org/drawingml/2006/chart">
            <c:chart xmlns:c="http://schemas.openxmlformats.org/drawingml/2006/chart" xmlns:r="http://schemas.openxmlformats.org/officeDocument/2006/relationships" r:id="rId5"/>
          </a:graphicData>
        </a:graphic>
      </p:graphicFrame>
      <p:sp>
        <p:nvSpPr>
          <p:cNvPr id="6150" name="Rectangle 6"/>
          <p:cNvSpPr>
            <a:spLocks noChangeArrowheads="1"/>
          </p:cNvSpPr>
          <p:nvPr/>
        </p:nvSpPr>
        <p:spPr bwMode="auto">
          <a:xfrm>
            <a:off x="971600" y="6381328"/>
            <a:ext cx="175368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Lancet </a:t>
            </a:r>
            <a:r>
              <a:rPr lang="en-US" sz="1200" dirty="0"/>
              <a:t>1997; 349:1269</a:t>
            </a:r>
          </a:p>
        </p:txBody>
      </p:sp>
      <p:sp>
        <p:nvSpPr>
          <p:cNvPr id="6151" name="Rectangle 7"/>
          <p:cNvSpPr>
            <a:spLocks noChangeArrowheads="1"/>
          </p:cNvSpPr>
          <p:nvPr/>
        </p:nvSpPr>
        <p:spPr bwMode="auto">
          <a:xfrm>
            <a:off x="899592" y="5949280"/>
            <a:ext cx="5180905" cy="308419"/>
          </a:xfrm>
          <a:prstGeom prst="rect">
            <a:avLst/>
          </a:prstGeom>
          <a:noFill/>
          <a:ln w="9525">
            <a:noFill/>
            <a:miter lim="800000"/>
            <a:headEnd/>
            <a:tailEnd/>
          </a:ln>
        </p:spPr>
        <p:txBody>
          <a:bodyPr wrap="none" lIns="92075" tIns="46038" rIns="92075" bIns="46038">
            <a:spAutoFit/>
          </a:bodyPr>
          <a:lstStyle/>
          <a:p>
            <a:pPr eaLnBrk="0" hangingPunct="0"/>
            <a:r>
              <a:rPr lang="en-US" sz="1400" dirty="0"/>
              <a:t>Group 1: infectious diseases; Group 2: NCDs; Group 3: injuries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686800" cy="504056"/>
          </a:xfrm>
        </p:spPr>
        <p:txBody>
          <a:bodyPr/>
          <a:lstStyle/>
          <a:p>
            <a:r>
              <a:rPr lang="en-US" sz="2400" b="1" dirty="0" smtClean="0">
                <a:solidFill>
                  <a:srgbClr val="000099"/>
                </a:solidFill>
                <a:latin typeface="Calibri" pitchFamily="34" charset="0"/>
              </a:rPr>
              <a:t>Global deaths by age and region in 1990 and 2013</a:t>
            </a:r>
            <a:endParaRPr lang="fr-FR" sz="2400" dirty="0">
              <a:solidFill>
                <a:srgbClr val="000099"/>
              </a:solidFill>
              <a:latin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11560" y="1340768"/>
            <a:ext cx="7576898" cy="4338414"/>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691680" y="1268760"/>
            <a:ext cx="4676775" cy="1866900"/>
          </a:xfrm>
          <a:prstGeom prst="rect">
            <a:avLst/>
          </a:prstGeom>
          <a:noFill/>
          <a:ln w="9525">
            <a:noFill/>
            <a:miter lim="800000"/>
            <a:headEnd/>
            <a:tailEnd/>
          </a:ln>
        </p:spPr>
      </p:pic>
      <p:sp>
        <p:nvSpPr>
          <p:cNvPr id="6" name="Rectangle 5"/>
          <p:cNvSpPr/>
          <p:nvPr/>
        </p:nvSpPr>
        <p:spPr>
          <a:xfrm>
            <a:off x="179512" y="6165304"/>
            <a:ext cx="8784976" cy="461665"/>
          </a:xfrm>
          <a:prstGeom prst="rect">
            <a:avLst/>
          </a:prstGeom>
        </p:spPr>
        <p:txBody>
          <a:bodyPr wrap="square">
            <a:spAutoFit/>
          </a:bodyPr>
          <a:lstStyle/>
          <a:p>
            <a:r>
              <a:rPr lang="en-US" sz="1200" dirty="0" smtClean="0"/>
              <a:t>Global, regional, and national age–sex specific all-cause and cause-specific mortality for 240 causes of death, 1990–2013: a systematic analysis for the Global Burden of Disease </a:t>
            </a:r>
            <a:r>
              <a:rPr lang="fr-FR" sz="1200" dirty="0" err="1" smtClean="0"/>
              <a:t>Study</a:t>
            </a:r>
            <a:r>
              <a:rPr lang="fr-FR" sz="1200" dirty="0" smtClean="0"/>
              <a:t>. Lancet 2014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en-US" sz="2400" b="1" dirty="0" smtClean="0">
                <a:solidFill>
                  <a:srgbClr val="000099"/>
                </a:solidFill>
                <a:latin typeface="Calibri" pitchFamily="34" charset="0"/>
              </a:rPr>
              <a:t>Map of age-standardized ischemic heart disease mortality rate per 100’000 persons in 21 world regions, 2010, GBD 2010</a:t>
            </a:r>
            <a:endParaRPr lang="en-US" sz="2400" b="1" dirty="0">
              <a:solidFill>
                <a:srgbClr val="000099"/>
              </a:solidFill>
              <a:latin typeface="Calibri" pitchFamily="34" charset="0"/>
            </a:endParaRPr>
          </a:p>
        </p:txBody>
      </p:sp>
      <p:sp>
        <p:nvSpPr>
          <p:cNvPr id="3" name="Espace réservé du contenu 2"/>
          <p:cNvSpPr>
            <a:spLocks noGrp="1"/>
          </p:cNvSpPr>
          <p:nvPr>
            <p:ph idx="1"/>
          </p:nvPr>
        </p:nvSpPr>
        <p:spPr/>
        <p:txBody>
          <a:bodyPr/>
          <a:lstStyle/>
          <a:p>
            <a:endParaRPr lang="en-US"/>
          </a:p>
        </p:txBody>
      </p:sp>
      <p:pic>
        <p:nvPicPr>
          <p:cNvPr id="962562" name="Picture 2"/>
          <p:cNvPicPr>
            <a:picLocks noChangeAspect="1" noChangeArrowheads="1"/>
          </p:cNvPicPr>
          <p:nvPr/>
        </p:nvPicPr>
        <p:blipFill>
          <a:blip r:embed="rId3" cstate="print"/>
          <a:srcRect/>
          <a:stretch>
            <a:fillRect/>
          </a:stretch>
        </p:blipFill>
        <p:spPr bwMode="auto">
          <a:xfrm>
            <a:off x="0" y="1628800"/>
            <a:ext cx="8829675" cy="4648200"/>
          </a:xfrm>
          <a:prstGeom prst="rect">
            <a:avLst/>
          </a:prstGeom>
          <a:noFill/>
          <a:ln w="9525">
            <a:noFill/>
            <a:miter lim="800000"/>
            <a:headEnd/>
            <a:tailEnd/>
          </a:ln>
        </p:spPr>
      </p:pic>
      <p:sp>
        <p:nvSpPr>
          <p:cNvPr id="5" name="Rectangle 4"/>
          <p:cNvSpPr/>
          <p:nvPr/>
        </p:nvSpPr>
        <p:spPr>
          <a:xfrm>
            <a:off x="395536" y="6237312"/>
            <a:ext cx="8280920" cy="461665"/>
          </a:xfrm>
          <a:prstGeom prst="rect">
            <a:avLst/>
          </a:prstGeom>
        </p:spPr>
        <p:txBody>
          <a:bodyPr wrap="square">
            <a:spAutoFit/>
          </a:bodyPr>
          <a:lstStyle/>
          <a:p>
            <a:r>
              <a:rPr lang="en-US" sz="1200" dirty="0" smtClean="0"/>
              <a:t>Moran AE et al Temporal Trends in Ischemic Heart Disease Mortality in 21 World Regions, 1980 to 2010. The Global Burden of Disease 2010 Study. Circulation 2014</a:t>
            </a:r>
            <a:endParaRPr lang="en-US" sz="12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88640"/>
            <a:ext cx="8856984" cy="792088"/>
          </a:xfrm>
        </p:spPr>
        <p:txBody>
          <a:bodyPr/>
          <a:lstStyle/>
          <a:p>
            <a:r>
              <a:rPr lang="en-US" sz="2200" b="1" dirty="0" smtClean="0">
                <a:solidFill>
                  <a:srgbClr val="000099"/>
                </a:solidFill>
              </a:rPr>
              <a:t>Projected deaths in Pakistan in 2010 and 2025 by age and cause</a:t>
            </a:r>
            <a:endParaRPr lang="en-US" sz="2200" dirty="0">
              <a:solidFill>
                <a:srgbClr val="000099"/>
              </a:solidFill>
            </a:endParaRPr>
          </a:p>
        </p:txBody>
      </p:sp>
      <p:pic>
        <p:nvPicPr>
          <p:cNvPr id="1026" name="Picture 2"/>
          <p:cNvPicPr>
            <a:picLocks noChangeAspect="1" noChangeArrowheads="1"/>
          </p:cNvPicPr>
          <p:nvPr/>
        </p:nvPicPr>
        <p:blipFill>
          <a:blip r:embed="rId2" cstate="print"/>
          <a:srcRect/>
          <a:stretch>
            <a:fillRect/>
          </a:stretch>
        </p:blipFill>
        <p:spPr bwMode="auto">
          <a:xfrm>
            <a:off x="1115616" y="1268760"/>
            <a:ext cx="6624736" cy="4830854"/>
          </a:xfrm>
          <a:prstGeom prst="rect">
            <a:avLst/>
          </a:prstGeom>
          <a:noFill/>
          <a:ln w="9525">
            <a:noFill/>
            <a:miter lim="800000"/>
            <a:headEnd/>
            <a:tailEnd/>
          </a:ln>
        </p:spPr>
      </p:pic>
      <p:sp>
        <p:nvSpPr>
          <p:cNvPr id="5" name="Rectangle 4"/>
          <p:cNvSpPr/>
          <p:nvPr/>
        </p:nvSpPr>
        <p:spPr>
          <a:xfrm>
            <a:off x="251520" y="6453336"/>
            <a:ext cx="8280920" cy="276999"/>
          </a:xfrm>
          <a:prstGeom prst="rect">
            <a:avLst/>
          </a:prstGeom>
        </p:spPr>
        <p:txBody>
          <a:bodyPr wrap="square">
            <a:spAutoFit/>
          </a:bodyPr>
          <a:lstStyle/>
          <a:p>
            <a:r>
              <a:rPr lang="en-US" sz="1200" dirty="0" err="1" smtClean="0"/>
              <a:t>Jafar</a:t>
            </a:r>
            <a:r>
              <a:rPr lang="en-US" sz="1200" dirty="0" smtClean="0"/>
              <a:t> TH et al. Non-communicable diseases and injuries in Pakistan: strategic priorities. Lancet 2013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712968" cy="1143000"/>
          </a:xfrm>
        </p:spPr>
        <p:txBody>
          <a:bodyPr/>
          <a:lstStyle/>
          <a:p>
            <a:r>
              <a:rPr lang="en-US" sz="2400" b="1" dirty="0" smtClean="0">
                <a:solidFill>
                  <a:srgbClr val="000099"/>
                </a:solidFill>
                <a:latin typeface="Calibri" pitchFamily="34" charset="0"/>
              </a:rPr>
              <a:t>Burden of disease attributable to 20 leading risk factors expressed as % of total DALYs, UK, 2010</a:t>
            </a:r>
            <a:endParaRPr lang="en-US" sz="2400" dirty="0">
              <a:solidFill>
                <a:srgbClr val="000099"/>
              </a:solidFill>
              <a:latin typeface="Calibri" pitchFamily="34" charset="0"/>
            </a:endParaRPr>
          </a:p>
        </p:txBody>
      </p:sp>
      <p:pic>
        <p:nvPicPr>
          <p:cNvPr id="99330" name="Picture 2"/>
          <p:cNvPicPr>
            <a:picLocks noChangeAspect="1" noChangeArrowheads="1"/>
          </p:cNvPicPr>
          <p:nvPr/>
        </p:nvPicPr>
        <p:blipFill>
          <a:blip r:embed="rId3" cstate="print"/>
          <a:srcRect/>
          <a:stretch>
            <a:fillRect/>
          </a:stretch>
        </p:blipFill>
        <p:spPr bwMode="auto">
          <a:xfrm>
            <a:off x="323528" y="1700809"/>
            <a:ext cx="8820472" cy="4619625"/>
          </a:xfrm>
          <a:prstGeom prst="rect">
            <a:avLst/>
          </a:prstGeom>
          <a:noFill/>
          <a:ln w="9525">
            <a:noFill/>
            <a:miter lim="800000"/>
            <a:headEnd/>
            <a:tailEnd/>
          </a:ln>
        </p:spPr>
      </p:pic>
      <p:sp>
        <p:nvSpPr>
          <p:cNvPr id="5" name="ZoneTexte 4"/>
          <p:cNvSpPr txBox="1"/>
          <p:nvPr/>
        </p:nvSpPr>
        <p:spPr>
          <a:xfrm>
            <a:off x="395536" y="6309320"/>
            <a:ext cx="1779974" cy="276999"/>
          </a:xfrm>
          <a:prstGeom prst="rect">
            <a:avLst/>
          </a:prstGeom>
          <a:noFill/>
        </p:spPr>
        <p:txBody>
          <a:bodyPr wrap="none" rtlCol="0">
            <a:spAutoFit/>
          </a:bodyPr>
          <a:lstStyle/>
          <a:p>
            <a:r>
              <a:rPr lang="en-US" sz="1200" dirty="0" smtClean="0"/>
              <a:t>Murray et al. Lancet 2013</a:t>
            </a:r>
            <a:endParaRPr lang="en-US" sz="12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036496" cy="692696"/>
          </a:xfrm>
        </p:spPr>
        <p:txBody>
          <a:bodyPr/>
          <a:lstStyle/>
          <a:p>
            <a:r>
              <a:rPr lang="en-US" sz="2400" b="1" dirty="0" smtClean="0">
                <a:solidFill>
                  <a:srgbClr val="000099"/>
                </a:solidFill>
                <a:latin typeface="Calibri" pitchFamily="34" charset="0"/>
              </a:rPr>
              <a:t>Ranking of leading </a:t>
            </a:r>
            <a:r>
              <a:rPr lang="en-US" sz="2400" b="1" u="sng" dirty="0" smtClean="0">
                <a:solidFill>
                  <a:srgbClr val="000099"/>
                </a:solidFill>
                <a:latin typeface="Calibri" pitchFamily="34" charset="0"/>
              </a:rPr>
              <a:t>risk factors </a:t>
            </a:r>
            <a:r>
              <a:rPr lang="en-US" sz="2400" b="1" dirty="0" smtClean="0">
                <a:solidFill>
                  <a:srgbClr val="000099"/>
                </a:solidFill>
                <a:latin typeface="Calibri" pitchFamily="34" charset="0"/>
              </a:rPr>
              <a:t>in 1990 &amp; 2010, and % change (world)</a:t>
            </a:r>
            <a:endParaRPr lang="en-US" sz="2400" dirty="0">
              <a:solidFill>
                <a:srgbClr val="000099"/>
              </a:solidFill>
              <a:latin typeface="Calibri" pitchFamily="34" charset="0"/>
            </a:endParaRPr>
          </a:p>
        </p:txBody>
      </p:sp>
      <p:pic>
        <p:nvPicPr>
          <p:cNvPr id="197634" name="Picture 2"/>
          <p:cNvPicPr>
            <a:picLocks noChangeAspect="1" noChangeArrowheads="1"/>
          </p:cNvPicPr>
          <p:nvPr/>
        </p:nvPicPr>
        <p:blipFill>
          <a:blip r:embed="rId2" cstate="print"/>
          <a:srcRect/>
          <a:stretch>
            <a:fillRect/>
          </a:stretch>
        </p:blipFill>
        <p:spPr bwMode="auto">
          <a:xfrm>
            <a:off x="0" y="980728"/>
            <a:ext cx="8964488" cy="5053202"/>
          </a:xfrm>
          <a:prstGeom prst="rect">
            <a:avLst/>
          </a:prstGeom>
          <a:noFill/>
          <a:ln w="9525">
            <a:noFill/>
            <a:miter lim="800000"/>
            <a:headEnd/>
            <a:tailEnd/>
          </a:ln>
        </p:spPr>
      </p:pic>
      <p:sp>
        <p:nvSpPr>
          <p:cNvPr id="5" name="Rectangle 4"/>
          <p:cNvSpPr/>
          <p:nvPr/>
        </p:nvSpPr>
        <p:spPr>
          <a:xfrm>
            <a:off x="179512" y="6237312"/>
            <a:ext cx="8964488" cy="400110"/>
          </a:xfrm>
          <a:prstGeom prst="rect">
            <a:avLst/>
          </a:prstGeom>
        </p:spPr>
        <p:txBody>
          <a:bodyPr wrap="square">
            <a:spAutoFit/>
          </a:bodyPr>
          <a:lstStyle/>
          <a:p>
            <a:r>
              <a:rPr lang="en-US" sz="1000" dirty="0" smtClean="0"/>
              <a:t>Lim SS et al. A comparative risk assessment of burden of disease and injury attributable to 67 risk factors and risk factor clusters in 21 regions, 1990–2010: a systematic analysis for the Global Burden of Disease Study 2010. </a:t>
            </a:r>
            <a:r>
              <a:rPr lang="en-US" sz="1000" i="1" dirty="0" smtClean="0"/>
              <a:t>Lancet 2012; 380: 2224–60</a:t>
            </a:r>
            <a:endParaRPr lang="en-US" sz="1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116632"/>
            <a:ext cx="9036496" cy="720080"/>
          </a:xfrm>
        </p:spPr>
        <p:txBody>
          <a:bodyPr/>
          <a:lstStyle/>
          <a:p>
            <a:r>
              <a:rPr lang="en-US" sz="2000" b="1" u="sng" dirty="0" smtClean="0">
                <a:solidFill>
                  <a:srgbClr val="000099"/>
                </a:solidFill>
              </a:rPr>
              <a:t>Risk factors </a:t>
            </a:r>
            <a:r>
              <a:rPr lang="en-US" sz="2000" b="1" dirty="0" smtClean="0">
                <a:solidFill>
                  <a:srgbClr val="000099"/>
                </a:solidFill>
              </a:rPr>
              <a:t>ranked by attributable burden of disease &amp; by country, 2010</a:t>
            </a:r>
            <a:endParaRPr lang="en-US" sz="2000" dirty="0">
              <a:solidFill>
                <a:srgbClr val="000099"/>
              </a:solidFill>
            </a:endParaRPr>
          </a:p>
        </p:txBody>
      </p:sp>
      <p:pic>
        <p:nvPicPr>
          <p:cNvPr id="198658" name="Picture 2"/>
          <p:cNvPicPr>
            <a:picLocks noChangeAspect="1" noChangeArrowheads="1"/>
          </p:cNvPicPr>
          <p:nvPr/>
        </p:nvPicPr>
        <p:blipFill>
          <a:blip r:embed="rId2" cstate="print"/>
          <a:srcRect/>
          <a:stretch>
            <a:fillRect/>
          </a:stretch>
        </p:blipFill>
        <p:spPr bwMode="auto">
          <a:xfrm>
            <a:off x="467544" y="692696"/>
            <a:ext cx="7920880" cy="5693544"/>
          </a:xfrm>
          <a:prstGeom prst="rect">
            <a:avLst/>
          </a:prstGeom>
          <a:noFill/>
          <a:ln w="9525">
            <a:noFill/>
            <a:miter lim="800000"/>
            <a:headEnd/>
            <a:tailEnd/>
          </a:ln>
        </p:spPr>
      </p:pic>
      <p:sp>
        <p:nvSpPr>
          <p:cNvPr id="5" name="Rectangle 4"/>
          <p:cNvSpPr/>
          <p:nvPr/>
        </p:nvSpPr>
        <p:spPr>
          <a:xfrm>
            <a:off x="179512" y="6457890"/>
            <a:ext cx="8964488" cy="400110"/>
          </a:xfrm>
          <a:prstGeom prst="rect">
            <a:avLst/>
          </a:prstGeom>
        </p:spPr>
        <p:txBody>
          <a:bodyPr wrap="square">
            <a:spAutoFit/>
          </a:bodyPr>
          <a:lstStyle/>
          <a:p>
            <a:r>
              <a:rPr lang="en-US" sz="1000" dirty="0" smtClean="0"/>
              <a:t>Lim SS et al. A comparative risk assessment of burden of disease and injury attributable to 67 risk factors and risk factor clusters in 21 regions, 1990–2010: a systematic analysis for the Global Burden of Disease Study 2010. </a:t>
            </a:r>
            <a:r>
              <a:rPr lang="en-US" sz="1000" i="1" dirty="0" smtClean="0"/>
              <a:t>Lancet 2012; 380: 2224–60</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7086600" y="4953000"/>
            <a:ext cx="1676400" cy="304800"/>
          </a:xfrm>
          <a:prstGeom prst="rect">
            <a:avLst/>
          </a:prstGeom>
          <a:noFill/>
          <a:ln w="9525">
            <a:noFill/>
            <a:miter lim="800000"/>
            <a:headEnd/>
            <a:tailEnd/>
          </a:ln>
        </p:spPr>
        <p:txBody>
          <a:bodyPr>
            <a:spAutoFit/>
          </a:bodyPr>
          <a:lstStyle/>
          <a:p>
            <a:pPr algn="l"/>
            <a:r>
              <a:rPr lang="en-US" sz="1400">
                <a:latin typeface="Calibri" pitchFamily="34" charset="0"/>
              </a:rPr>
              <a:t>HIV, TB, malaria</a:t>
            </a:r>
          </a:p>
        </p:txBody>
      </p:sp>
      <p:sp>
        <p:nvSpPr>
          <p:cNvPr id="34819" name="Text Box 3"/>
          <p:cNvSpPr txBox="1">
            <a:spLocks noChangeArrowheads="1"/>
          </p:cNvSpPr>
          <p:nvPr/>
        </p:nvSpPr>
        <p:spPr bwMode="auto">
          <a:xfrm>
            <a:off x="7086600" y="4648200"/>
            <a:ext cx="1676400" cy="304800"/>
          </a:xfrm>
          <a:prstGeom prst="rect">
            <a:avLst/>
          </a:prstGeom>
          <a:noFill/>
          <a:ln w="9525">
            <a:noFill/>
            <a:miter lim="800000"/>
            <a:headEnd/>
            <a:tailEnd/>
          </a:ln>
        </p:spPr>
        <p:txBody>
          <a:bodyPr>
            <a:spAutoFit/>
          </a:bodyPr>
          <a:lstStyle/>
          <a:p>
            <a:pPr algn="l"/>
            <a:r>
              <a:rPr lang="en-US" sz="1400">
                <a:latin typeface="Calibri" pitchFamily="34" charset="0"/>
              </a:rPr>
              <a:t>Other infectious</a:t>
            </a:r>
          </a:p>
        </p:txBody>
      </p:sp>
      <p:sp>
        <p:nvSpPr>
          <p:cNvPr id="34820" name="Text Box 4"/>
          <p:cNvSpPr txBox="1">
            <a:spLocks noChangeArrowheads="1"/>
          </p:cNvSpPr>
          <p:nvPr/>
        </p:nvSpPr>
        <p:spPr bwMode="auto">
          <a:xfrm>
            <a:off x="7086600" y="4343400"/>
            <a:ext cx="1828800" cy="304800"/>
          </a:xfrm>
          <a:prstGeom prst="rect">
            <a:avLst/>
          </a:prstGeom>
          <a:noFill/>
          <a:ln w="9525">
            <a:noFill/>
            <a:miter lim="800000"/>
            <a:headEnd/>
            <a:tailEnd/>
          </a:ln>
        </p:spPr>
        <p:txBody>
          <a:bodyPr>
            <a:spAutoFit/>
          </a:bodyPr>
          <a:lstStyle/>
          <a:p>
            <a:pPr algn="l"/>
            <a:r>
              <a:rPr lang="en-US" sz="1400">
                <a:latin typeface="Calibri" pitchFamily="34" charset="0"/>
              </a:rPr>
              <a:t>Mat//peri/nutritional</a:t>
            </a:r>
          </a:p>
        </p:txBody>
      </p:sp>
      <p:sp>
        <p:nvSpPr>
          <p:cNvPr id="34821" name="Text Box 5"/>
          <p:cNvSpPr txBox="1">
            <a:spLocks noChangeArrowheads="1"/>
          </p:cNvSpPr>
          <p:nvPr/>
        </p:nvSpPr>
        <p:spPr bwMode="auto">
          <a:xfrm>
            <a:off x="7086600" y="3733800"/>
            <a:ext cx="1828800" cy="430887"/>
          </a:xfrm>
          <a:prstGeom prst="rect">
            <a:avLst/>
          </a:prstGeom>
          <a:noFill/>
          <a:ln w="9525">
            <a:noFill/>
            <a:miter lim="800000"/>
            <a:headEnd/>
            <a:tailEnd/>
          </a:ln>
        </p:spPr>
        <p:txBody>
          <a:bodyPr>
            <a:spAutoFit/>
          </a:bodyPr>
          <a:lstStyle/>
          <a:p>
            <a:pPr algn="l"/>
            <a:r>
              <a:rPr lang="en-US" sz="2200" b="1" dirty="0">
                <a:solidFill>
                  <a:srgbClr val="FF0000"/>
                </a:solidFill>
                <a:latin typeface="Calibri" pitchFamily="34" charset="0"/>
              </a:rPr>
              <a:t>CVD</a:t>
            </a:r>
          </a:p>
        </p:txBody>
      </p:sp>
      <p:sp>
        <p:nvSpPr>
          <p:cNvPr id="34822" name="Text Box 6"/>
          <p:cNvSpPr txBox="1">
            <a:spLocks noChangeArrowheads="1"/>
          </p:cNvSpPr>
          <p:nvPr/>
        </p:nvSpPr>
        <p:spPr bwMode="auto">
          <a:xfrm>
            <a:off x="7086600" y="2971800"/>
            <a:ext cx="1828800" cy="430887"/>
          </a:xfrm>
          <a:prstGeom prst="rect">
            <a:avLst/>
          </a:prstGeom>
          <a:noFill/>
          <a:ln w="9525">
            <a:noFill/>
            <a:miter lim="800000"/>
            <a:headEnd/>
            <a:tailEnd/>
          </a:ln>
        </p:spPr>
        <p:txBody>
          <a:bodyPr>
            <a:spAutoFit/>
          </a:bodyPr>
          <a:lstStyle/>
          <a:p>
            <a:pPr algn="l"/>
            <a:r>
              <a:rPr lang="en-US" sz="2200" b="1" dirty="0">
                <a:solidFill>
                  <a:srgbClr val="FF0000"/>
                </a:solidFill>
                <a:latin typeface="Calibri" pitchFamily="34" charset="0"/>
              </a:rPr>
              <a:t>Cancers</a:t>
            </a:r>
          </a:p>
        </p:txBody>
      </p:sp>
      <p:sp>
        <p:nvSpPr>
          <p:cNvPr id="34823" name="Text Box 7"/>
          <p:cNvSpPr txBox="1">
            <a:spLocks noChangeArrowheads="1"/>
          </p:cNvSpPr>
          <p:nvPr/>
        </p:nvSpPr>
        <p:spPr bwMode="auto">
          <a:xfrm>
            <a:off x="7086600" y="2362200"/>
            <a:ext cx="1828800" cy="430887"/>
          </a:xfrm>
          <a:prstGeom prst="rect">
            <a:avLst/>
          </a:prstGeom>
          <a:noFill/>
          <a:ln w="9525">
            <a:noFill/>
            <a:miter lim="800000"/>
            <a:headEnd/>
            <a:tailEnd/>
          </a:ln>
        </p:spPr>
        <p:txBody>
          <a:bodyPr>
            <a:spAutoFit/>
          </a:bodyPr>
          <a:lstStyle/>
          <a:p>
            <a:pPr algn="l"/>
            <a:r>
              <a:rPr lang="en-US" sz="2200" b="1" dirty="0">
                <a:solidFill>
                  <a:srgbClr val="FF0000"/>
                </a:solidFill>
                <a:latin typeface="Calibri" pitchFamily="34" charset="0"/>
              </a:rPr>
              <a:t>Other NCD</a:t>
            </a:r>
          </a:p>
        </p:txBody>
      </p:sp>
      <p:sp>
        <p:nvSpPr>
          <p:cNvPr id="34824" name="Text Box 8"/>
          <p:cNvSpPr txBox="1">
            <a:spLocks noChangeArrowheads="1"/>
          </p:cNvSpPr>
          <p:nvPr/>
        </p:nvSpPr>
        <p:spPr bwMode="auto">
          <a:xfrm>
            <a:off x="7010400" y="1981200"/>
            <a:ext cx="2133600" cy="304800"/>
          </a:xfrm>
          <a:prstGeom prst="rect">
            <a:avLst/>
          </a:prstGeom>
          <a:noFill/>
          <a:ln w="9525">
            <a:noFill/>
            <a:miter lim="800000"/>
            <a:headEnd/>
            <a:tailEnd/>
          </a:ln>
        </p:spPr>
        <p:txBody>
          <a:bodyPr>
            <a:spAutoFit/>
          </a:bodyPr>
          <a:lstStyle/>
          <a:p>
            <a:pPr algn="l"/>
            <a:r>
              <a:rPr lang="en-US" sz="1400">
                <a:latin typeface="Calibri" pitchFamily="34" charset="0"/>
              </a:rPr>
              <a:t>  Road traffic accidents</a:t>
            </a:r>
          </a:p>
        </p:txBody>
      </p:sp>
      <p:sp>
        <p:nvSpPr>
          <p:cNvPr id="34825" name="Text Box 9"/>
          <p:cNvSpPr txBox="1">
            <a:spLocks noChangeArrowheads="1"/>
          </p:cNvSpPr>
          <p:nvPr/>
        </p:nvSpPr>
        <p:spPr bwMode="auto">
          <a:xfrm>
            <a:off x="7086600" y="1752600"/>
            <a:ext cx="1828800" cy="304800"/>
          </a:xfrm>
          <a:prstGeom prst="rect">
            <a:avLst/>
          </a:prstGeom>
          <a:noFill/>
          <a:ln w="9525">
            <a:noFill/>
            <a:miter lim="800000"/>
            <a:headEnd/>
            <a:tailEnd/>
          </a:ln>
        </p:spPr>
        <p:txBody>
          <a:bodyPr>
            <a:spAutoFit/>
          </a:bodyPr>
          <a:lstStyle/>
          <a:p>
            <a:pPr algn="l"/>
            <a:r>
              <a:rPr lang="en-US" sz="1400">
                <a:latin typeface="Calibri" pitchFamily="34" charset="0"/>
              </a:rPr>
              <a:t>Other unintentional</a:t>
            </a:r>
          </a:p>
        </p:txBody>
      </p:sp>
      <p:sp>
        <p:nvSpPr>
          <p:cNvPr id="34826" name="Text Box 10"/>
          <p:cNvSpPr txBox="1">
            <a:spLocks noChangeArrowheads="1"/>
          </p:cNvSpPr>
          <p:nvPr/>
        </p:nvSpPr>
        <p:spPr bwMode="auto">
          <a:xfrm>
            <a:off x="7086600" y="1524000"/>
            <a:ext cx="1828800" cy="304800"/>
          </a:xfrm>
          <a:prstGeom prst="rect">
            <a:avLst/>
          </a:prstGeom>
          <a:noFill/>
          <a:ln w="9525">
            <a:noFill/>
            <a:miter lim="800000"/>
            <a:headEnd/>
            <a:tailEnd/>
          </a:ln>
        </p:spPr>
        <p:txBody>
          <a:bodyPr>
            <a:spAutoFit/>
          </a:bodyPr>
          <a:lstStyle/>
          <a:p>
            <a:pPr algn="l"/>
            <a:r>
              <a:rPr lang="en-US" sz="1400" dirty="0">
                <a:latin typeface="Calibri" pitchFamily="34" charset="0"/>
              </a:rPr>
              <a:t>Intentional injuries</a:t>
            </a:r>
          </a:p>
        </p:txBody>
      </p:sp>
      <p:sp>
        <p:nvSpPr>
          <p:cNvPr id="34827" name="Rectangle 11"/>
          <p:cNvSpPr>
            <a:spLocks noChangeArrowheads="1"/>
          </p:cNvSpPr>
          <p:nvPr/>
        </p:nvSpPr>
        <p:spPr bwMode="auto">
          <a:xfrm>
            <a:off x="1431925" y="5226050"/>
            <a:ext cx="560388" cy="12700"/>
          </a:xfrm>
          <a:prstGeom prst="rect">
            <a:avLst/>
          </a:prstGeom>
          <a:solidFill>
            <a:srgbClr val="333333"/>
          </a:solidFill>
          <a:ln w="12700">
            <a:solidFill>
              <a:srgbClr val="000000"/>
            </a:solidFill>
            <a:miter lim="800000"/>
            <a:headEnd/>
            <a:tailEnd/>
          </a:ln>
        </p:spPr>
        <p:txBody>
          <a:bodyPr/>
          <a:lstStyle/>
          <a:p>
            <a:endParaRPr lang="fr-CH">
              <a:latin typeface="Calibri" pitchFamily="34" charset="0"/>
            </a:endParaRPr>
          </a:p>
        </p:txBody>
      </p:sp>
      <p:sp>
        <p:nvSpPr>
          <p:cNvPr id="34828" name="Rectangle 12"/>
          <p:cNvSpPr>
            <a:spLocks noChangeArrowheads="1"/>
          </p:cNvSpPr>
          <p:nvPr/>
        </p:nvSpPr>
        <p:spPr bwMode="auto">
          <a:xfrm>
            <a:off x="1992313" y="5226050"/>
            <a:ext cx="558800" cy="12700"/>
          </a:xfrm>
          <a:prstGeom prst="rect">
            <a:avLst/>
          </a:prstGeom>
          <a:solidFill>
            <a:srgbClr val="333333"/>
          </a:solidFill>
          <a:ln w="12700">
            <a:solidFill>
              <a:srgbClr val="000000"/>
            </a:solidFill>
            <a:miter lim="800000"/>
            <a:headEnd/>
            <a:tailEnd/>
          </a:ln>
        </p:spPr>
        <p:txBody>
          <a:bodyPr/>
          <a:lstStyle/>
          <a:p>
            <a:endParaRPr lang="fr-CH">
              <a:latin typeface="Calibri" pitchFamily="34" charset="0"/>
            </a:endParaRPr>
          </a:p>
        </p:txBody>
      </p:sp>
      <p:sp>
        <p:nvSpPr>
          <p:cNvPr id="34829" name="Rectangle 13"/>
          <p:cNvSpPr>
            <a:spLocks noChangeArrowheads="1"/>
          </p:cNvSpPr>
          <p:nvPr/>
        </p:nvSpPr>
        <p:spPr bwMode="auto">
          <a:xfrm>
            <a:off x="3111500" y="5095875"/>
            <a:ext cx="560388" cy="142875"/>
          </a:xfrm>
          <a:prstGeom prst="rect">
            <a:avLst/>
          </a:prstGeom>
          <a:solidFill>
            <a:srgbClr val="99CC00"/>
          </a:solidFill>
          <a:ln w="12700">
            <a:solidFill>
              <a:srgbClr val="000000"/>
            </a:solidFill>
            <a:miter lim="800000"/>
            <a:headEnd/>
            <a:tailEnd/>
          </a:ln>
        </p:spPr>
        <p:txBody>
          <a:bodyPr/>
          <a:lstStyle/>
          <a:p>
            <a:endParaRPr lang="fr-CH">
              <a:latin typeface="Calibri" pitchFamily="34" charset="0"/>
            </a:endParaRPr>
          </a:p>
        </p:txBody>
      </p:sp>
      <p:sp>
        <p:nvSpPr>
          <p:cNvPr id="34830" name="Rectangle 14"/>
          <p:cNvSpPr>
            <a:spLocks noChangeArrowheads="1"/>
          </p:cNvSpPr>
          <p:nvPr/>
        </p:nvSpPr>
        <p:spPr bwMode="auto">
          <a:xfrm>
            <a:off x="3671888" y="5095875"/>
            <a:ext cx="558800" cy="142875"/>
          </a:xfrm>
          <a:prstGeom prst="rect">
            <a:avLst/>
          </a:prstGeom>
          <a:solidFill>
            <a:srgbClr val="99CC00"/>
          </a:solidFill>
          <a:ln w="12700">
            <a:solidFill>
              <a:srgbClr val="000000"/>
            </a:solidFill>
            <a:miter lim="800000"/>
            <a:headEnd/>
            <a:tailEnd/>
          </a:ln>
        </p:spPr>
        <p:txBody>
          <a:bodyPr/>
          <a:lstStyle/>
          <a:p>
            <a:endParaRPr lang="fr-CH">
              <a:latin typeface="Calibri" pitchFamily="34" charset="0"/>
            </a:endParaRPr>
          </a:p>
        </p:txBody>
      </p:sp>
      <p:sp>
        <p:nvSpPr>
          <p:cNvPr id="34831" name="Rectangle 15"/>
          <p:cNvSpPr>
            <a:spLocks noChangeArrowheads="1"/>
          </p:cNvSpPr>
          <p:nvPr/>
        </p:nvSpPr>
        <p:spPr bwMode="auto">
          <a:xfrm>
            <a:off x="4230688" y="5173663"/>
            <a:ext cx="547687" cy="65087"/>
          </a:xfrm>
          <a:prstGeom prst="rect">
            <a:avLst/>
          </a:prstGeom>
          <a:solidFill>
            <a:srgbClr val="99CC00"/>
          </a:solidFill>
          <a:ln w="12700">
            <a:solidFill>
              <a:srgbClr val="000000"/>
            </a:solidFill>
            <a:miter lim="800000"/>
            <a:headEnd/>
            <a:tailEnd/>
          </a:ln>
        </p:spPr>
        <p:txBody>
          <a:bodyPr/>
          <a:lstStyle/>
          <a:p>
            <a:endParaRPr lang="fr-CH">
              <a:latin typeface="Calibri" pitchFamily="34" charset="0"/>
            </a:endParaRPr>
          </a:p>
        </p:txBody>
      </p:sp>
      <p:sp>
        <p:nvSpPr>
          <p:cNvPr id="34832" name="Rectangle 16"/>
          <p:cNvSpPr>
            <a:spLocks noChangeArrowheads="1"/>
          </p:cNvSpPr>
          <p:nvPr/>
        </p:nvSpPr>
        <p:spPr bwMode="auto">
          <a:xfrm>
            <a:off x="5337175" y="4808538"/>
            <a:ext cx="560388" cy="430212"/>
          </a:xfrm>
          <a:prstGeom prst="rect">
            <a:avLst/>
          </a:prstGeom>
          <a:solidFill>
            <a:srgbClr val="99CC00"/>
          </a:solidFill>
          <a:ln w="12700">
            <a:solidFill>
              <a:srgbClr val="000000"/>
            </a:solidFill>
            <a:miter lim="800000"/>
            <a:headEnd/>
            <a:tailEnd/>
          </a:ln>
        </p:spPr>
        <p:txBody>
          <a:bodyPr/>
          <a:lstStyle/>
          <a:p>
            <a:endParaRPr lang="fr-CH">
              <a:latin typeface="Calibri" pitchFamily="34" charset="0"/>
            </a:endParaRPr>
          </a:p>
        </p:txBody>
      </p:sp>
      <p:sp>
        <p:nvSpPr>
          <p:cNvPr id="34833" name="Rectangle 17"/>
          <p:cNvSpPr>
            <a:spLocks noChangeArrowheads="1"/>
          </p:cNvSpPr>
          <p:nvPr/>
        </p:nvSpPr>
        <p:spPr bwMode="auto">
          <a:xfrm>
            <a:off x="5897563" y="4886325"/>
            <a:ext cx="560387" cy="352425"/>
          </a:xfrm>
          <a:prstGeom prst="rect">
            <a:avLst/>
          </a:prstGeom>
          <a:solidFill>
            <a:srgbClr val="99CC00"/>
          </a:solidFill>
          <a:ln w="12700">
            <a:solidFill>
              <a:srgbClr val="000000"/>
            </a:solidFill>
            <a:miter lim="800000"/>
            <a:headEnd/>
            <a:tailEnd/>
          </a:ln>
        </p:spPr>
        <p:txBody>
          <a:bodyPr/>
          <a:lstStyle/>
          <a:p>
            <a:endParaRPr lang="fr-CH">
              <a:latin typeface="Calibri" pitchFamily="34" charset="0"/>
            </a:endParaRPr>
          </a:p>
        </p:txBody>
      </p:sp>
      <p:sp>
        <p:nvSpPr>
          <p:cNvPr id="34834" name="Rectangle 18"/>
          <p:cNvSpPr>
            <a:spLocks noChangeArrowheads="1"/>
          </p:cNvSpPr>
          <p:nvPr/>
        </p:nvSpPr>
        <p:spPr bwMode="auto">
          <a:xfrm>
            <a:off x="6457950" y="5030788"/>
            <a:ext cx="558800" cy="207962"/>
          </a:xfrm>
          <a:prstGeom prst="rect">
            <a:avLst/>
          </a:prstGeom>
          <a:solidFill>
            <a:srgbClr val="99CC00"/>
          </a:solidFill>
          <a:ln w="12700">
            <a:solidFill>
              <a:srgbClr val="000000"/>
            </a:solidFill>
            <a:miter lim="800000"/>
            <a:headEnd/>
            <a:tailEnd/>
          </a:ln>
        </p:spPr>
        <p:txBody>
          <a:bodyPr/>
          <a:lstStyle/>
          <a:p>
            <a:endParaRPr lang="fr-CH">
              <a:latin typeface="Calibri" pitchFamily="34" charset="0"/>
            </a:endParaRPr>
          </a:p>
        </p:txBody>
      </p:sp>
      <p:sp>
        <p:nvSpPr>
          <p:cNvPr id="34835" name="Rectangle 19"/>
          <p:cNvSpPr>
            <a:spLocks noChangeArrowheads="1"/>
          </p:cNvSpPr>
          <p:nvPr/>
        </p:nvSpPr>
        <p:spPr bwMode="auto">
          <a:xfrm>
            <a:off x="871538" y="5173663"/>
            <a:ext cx="560387" cy="65087"/>
          </a:xfrm>
          <a:prstGeom prst="rect">
            <a:avLst/>
          </a:prstGeom>
          <a:solidFill>
            <a:srgbClr val="99CC00">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36" name="Rectangle 20"/>
          <p:cNvSpPr>
            <a:spLocks noChangeArrowheads="1"/>
          </p:cNvSpPr>
          <p:nvPr/>
        </p:nvSpPr>
        <p:spPr bwMode="auto">
          <a:xfrm>
            <a:off x="1431925" y="5173663"/>
            <a:ext cx="560388" cy="52387"/>
          </a:xfrm>
          <a:prstGeom prst="rect">
            <a:avLst/>
          </a:prstGeom>
          <a:solidFill>
            <a:srgbClr val="99CC00">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37" name="Rectangle 21"/>
          <p:cNvSpPr>
            <a:spLocks noChangeArrowheads="1"/>
          </p:cNvSpPr>
          <p:nvPr/>
        </p:nvSpPr>
        <p:spPr bwMode="auto">
          <a:xfrm>
            <a:off x="1992313" y="5173663"/>
            <a:ext cx="558800" cy="52387"/>
          </a:xfrm>
          <a:prstGeom prst="rect">
            <a:avLst/>
          </a:prstGeom>
          <a:solidFill>
            <a:srgbClr val="99CC00">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38" name="Rectangle 22"/>
          <p:cNvSpPr>
            <a:spLocks noChangeArrowheads="1"/>
          </p:cNvSpPr>
          <p:nvPr/>
        </p:nvSpPr>
        <p:spPr bwMode="auto">
          <a:xfrm>
            <a:off x="3111500" y="4860925"/>
            <a:ext cx="560388" cy="234950"/>
          </a:xfrm>
          <a:prstGeom prst="rect">
            <a:avLst/>
          </a:prstGeom>
          <a:solidFill>
            <a:srgbClr val="99CC00">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39" name="Rectangle 23"/>
          <p:cNvSpPr>
            <a:spLocks noChangeArrowheads="1"/>
          </p:cNvSpPr>
          <p:nvPr/>
        </p:nvSpPr>
        <p:spPr bwMode="auto">
          <a:xfrm>
            <a:off x="3671888" y="4926013"/>
            <a:ext cx="558800" cy="169862"/>
          </a:xfrm>
          <a:prstGeom prst="rect">
            <a:avLst/>
          </a:prstGeom>
          <a:solidFill>
            <a:srgbClr val="99CC00">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40" name="Rectangle 24"/>
          <p:cNvSpPr>
            <a:spLocks noChangeArrowheads="1"/>
          </p:cNvSpPr>
          <p:nvPr/>
        </p:nvSpPr>
        <p:spPr bwMode="auto">
          <a:xfrm>
            <a:off x="4230688" y="5016500"/>
            <a:ext cx="547687" cy="157163"/>
          </a:xfrm>
          <a:prstGeom prst="rect">
            <a:avLst/>
          </a:prstGeom>
          <a:solidFill>
            <a:srgbClr val="99CC00">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41" name="Rectangle 25"/>
          <p:cNvSpPr>
            <a:spLocks noChangeArrowheads="1"/>
          </p:cNvSpPr>
          <p:nvPr/>
        </p:nvSpPr>
        <p:spPr bwMode="auto">
          <a:xfrm>
            <a:off x="5337175" y="3910013"/>
            <a:ext cx="560388" cy="898525"/>
          </a:xfrm>
          <a:prstGeom prst="rect">
            <a:avLst/>
          </a:prstGeom>
          <a:solidFill>
            <a:srgbClr val="99CC00">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42" name="Rectangle 26"/>
          <p:cNvSpPr>
            <a:spLocks noChangeArrowheads="1"/>
          </p:cNvSpPr>
          <p:nvPr/>
        </p:nvSpPr>
        <p:spPr bwMode="auto">
          <a:xfrm>
            <a:off x="5897563" y="4275138"/>
            <a:ext cx="560387" cy="611187"/>
          </a:xfrm>
          <a:prstGeom prst="rect">
            <a:avLst/>
          </a:prstGeom>
          <a:solidFill>
            <a:srgbClr val="99CC00">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43" name="Rectangle 27"/>
          <p:cNvSpPr>
            <a:spLocks noChangeArrowheads="1"/>
          </p:cNvSpPr>
          <p:nvPr/>
        </p:nvSpPr>
        <p:spPr bwMode="auto">
          <a:xfrm>
            <a:off x="6457950" y="4613275"/>
            <a:ext cx="558800" cy="417513"/>
          </a:xfrm>
          <a:prstGeom prst="rect">
            <a:avLst/>
          </a:prstGeom>
          <a:solidFill>
            <a:srgbClr val="99CC00">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44" name="Rectangle 28"/>
          <p:cNvSpPr>
            <a:spLocks noChangeArrowheads="1"/>
          </p:cNvSpPr>
          <p:nvPr/>
        </p:nvSpPr>
        <p:spPr bwMode="auto">
          <a:xfrm>
            <a:off x="3111500" y="4743450"/>
            <a:ext cx="560388" cy="117475"/>
          </a:xfrm>
          <a:prstGeom prst="rect">
            <a:avLst/>
          </a:prstGeom>
          <a:solidFill>
            <a:srgbClr val="99CC00">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45" name="Rectangle 29"/>
          <p:cNvSpPr>
            <a:spLocks noChangeArrowheads="1"/>
          </p:cNvSpPr>
          <p:nvPr/>
        </p:nvSpPr>
        <p:spPr bwMode="auto">
          <a:xfrm>
            <a:off x="3671888" y="4848225"/>
            <a:ext cx="558800" cy="77788"/>
          </a:xfrm>
          <a:prstGeom prst="rect">
            <a:avLst/>
          </a:prstGeom>
          <a:solidFill>
            <a:srgbClr val="99CC00">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46" name="Rectangle 30"/>
          <p:cNvSpPr>
            <a:spLocks noChangeArrowheads="1"/>
          </p:cNvSpPr>
          <p:nvPr/>
        </p:nvSpPr>
        <p:spPr bwMode="auto">
          <a:xfrm>
            <a:off x="4230688" y="4965700"/>
            <a:ext cx="547687" cy="50800"/>
          </a:xfrm>
          <a:prstGeom prst="rect">
            <a:avLst/>
          </a:prstGeom>
          <a:solidFill>
            <a:srgbClr val="99CC00">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47" name="Rectangle 31"/>
          <p:cNvSpPr>
            <a:spLocks noChangeArrowheads="1"/>
          </p:cNvSpPr>
          <p:nvPr/>
        </p:nvSpPr>
        <p:spPr bwMode="auto">
          <a:xfrm>
            <a:off x="5337175" y="3494088"/>
            <a:ext cx="560388" cy="415925"/>
          </a:xfrm>
          <a:prstGeom prst="rect">
            <a:avLst/>
          </a:prstGeom>
          <a:solidFill>
            <a:srgbClr val="99CC00">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48" name="Rectangle 32"/>
          <p:cNvSpPr>
            <a:spLocks noChangeArrowheads="1"/>
          </p:cNvSpPr>
          <p:nvPr/>
        </p:nvSpPr>
        <p:spPr bwMode="auto">
          <a:xfrm>
            <a:off x="5897563" y="3949700"/>
            <a:ext cx="560387" cy="325438"/>
          </a:xfrm>
          <a:prstGeom prst="rect">
            <a:avLst/>
          </a:prstGeom>
          <a:solidFill>
            <a:srgbClr val="99CC00">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49" name="Rectangle 33"/>
          <p:cNvSpPr>
            <a:spLocks noChangeArrowheads="1"/>
          </p:cNvSpPr>
          <p:nvPr/>
        </p:nvSpPr>
        <p:spPr bwMode="auto">
          <a:xfrm>
            <a:off x="6457950" y="4379913"/>
            <a:ext cx="558800" cy="233362"/>
          </a:xfrm>
          <a:prstGeom prst="rect">
            <a:avLst/>
          </a:prstGeom>
          <a:solidFill>
            <a:srgbClr val="99CC00">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50" name="Rectangle 34"/>
          <p:cNvSpPr>
            <a:spLocks noChangeArrowheads="1"/>
          </p:cNvSpPr>
          <p:nvPr/>
        </p:nvSpPr>
        <p:spPr bwMode="auto">
          <a:xfrm>
            <a:off x="871538" y="4783138"/>
            <a:ext cx="560387" cy="390525"/>
          </a:xfrm>
          <a:prstGeom prst="rect">
            <a:avLst/>
          </a:prstGeom>
          <a:solidFill>
            <a:srgbClr val="ED1C24"/>
          </a:solidFill>
          <a:ln w="12700">
            <a:solidFill>
              <a:srgbClr val="000000"/>
            </a:solidFill>
            <a:miter lim="800000"/>
            <a:headEnd/>
            <a:tailEnd/>
          </a:ln>
        </p:spPr>
        <p:txBody>
          <a:bodyPr/>
          <a:lstStyle/>
          <a:p>
            <a:endParaRPr lang="fr-CH">
              <a:latin typeface="Calibri" pitchFamily="34" charset="0"/>
            </a:endParaRPr>
          </a:p>
        </p:txBody>
      </p:sp>
      <p:sp>
        <p:nvSpPr>
          <p:cNvPr id="34851" name="Rectangle 35"/>
          <p:cNvSpPr>
            <a:spLocks noChangeArrowheads="1"/>
          </p:cNvSpPr>
          <p:nvPr/>
        </p:nvSpPr>
        <p:spPr bwMode="auto">
          <a:xfrm>
            <a:off x="1431925" y="4730750"/>
            <a:ext cx="560388" cy="442913"/>
          </a:xfrm>
          <a:prstGeom prst="rect">
            <a:avLst/>
          </a:prstGeom>
          <a:solidFill>
            <a:srgbClr val="ED1C24"/>
          </a:solidFill>
          <a:ln w="12700">
            <a:solidFill>
              <a:srgbClr val="000000"/>
            </a:solidFill>
            <a:miter lim="800000"/>
            <a:headEnd/>
            <a:tailEnd/>
          </a:ln>
        </p:spPr>
        <p:txBody>
          <a:bodyPr/>
          <a:lstStyle/>
          <a:p>
            <a:endParaRPr lang="fr-CH">
              <a:latin typeface="Calibri" pitchFamily="34" charset="0"/>
            </a:endParaRPr>
          </a:p>
        </p:txBody>
      </p:sp>
      <p:sp>
        <p:nvSpPr>
          <p:cNvPr id="34852" name="Rectangle 36"/>
          <p:cNvSpPr>
            <a:spLocks noChangeArrowheads="1"/>
          </p:cNvSpPr>
          <p:nvPr/>
        </p:nvSpPr>
        <p:spPr bwMode="auto">
          <a:xfrm>
            <a:off x="1992313" y="4678363"/>
            <a:ext cx="558800" cy="495300"/>
          </a:xfrm>
          <a:prstGeom prst="rect">
            <a:avLst/>
          </a:prstGeom>
          <a:solidFill>
            <a:srgbClr val="ED1C24"/>
          </a:solidFill>
          <a:ln w="12700">
            <a:solidFill>
              <a:srgbClr val="000000"/>
            </a:solidFill>
            <a:miter lim="800000"/>
            <a:headEnd/>
            <a:tailEnd/>
          </a:ln>
        </p:spPr>
        <p:txBody>
          <a:bodyPr/>
          <a:lstStyle/>
          <a:p>
            <a:endParaRPr lang="fr-CH">
              <a:latin typeface="Calibri" pitchFamily="34" charset="0"/>
            </a:endParaRPr>
          </a:p>
        </p:txBody>
      </p:sp>
      <p:sp>
        <p:nvSpPr>
          <p:cNvPr id="34853" name="Rectangle 37"/>
          <p:cNvSpPr>
            <a:spLocks noChangeArrowheads="1"/>
          </p:cNvSpPr>
          <p:nvPr/>
        </p:nvSpPr>
        <p:spPr bwMode="auto">
          <a:xfrm>
            <a:off x="3111500" y="3611563"/>
            <a:ext cx="560388" cy="1131887"/>
          </a:xfrm>
          <a:prstGeom prst="rect">
            <a:avLst/>
          </a:prstGeom>
          <a:solidFill>
            <a:srgbClr val="ED1C24"/>
          </a:solidFill>
          <a:ln w="12700">
            <a:solidFill>
              <a:srgbClr val="000000"/>
            </a:solidFill>
            <a:miter lim="800000"/>
            <a:headEnd/>
            <a:tailEnd/>
          </a:ln>
        </p:spPr>
        <p:txBody>
          <a:bodyPr/>
          <a:lstStyle/>
          <a:p>
            <a:endParaRPr lang="fr-CH">
              <a:latin typeface="Calibri" pitchFamily="34" charset="0"/>
            </a:endParaRPr>
          </a:p>
        </p:txBody>
      </p:sp>
      <p:sp>
        <p:nvSpPr>
          <p:cNvPr id="34854" name="Rectangle 38"/>
          <p:cNvSpPr>
            <a:spLocks noChangeArrowheads="1"/>
          </p:cNvSpPr>
          <p:nvPr/>
        </p:nvSpPr>
        <p:spPr bwMode="auto">
          <a:xfrm>
            <a:off x="3671888" y="3571875"/>
            <a:ext cx="558800" cy="1276350"/>
          </a:xfrm>
          <a:prstGeom prst="rect">
            <a:avLst/>
          </a:prstGeom>
          <a:solidFill>
            <a:srgbClr val="ED1C24"/>
          </a:solidFill>
          <a:ln w="12700">
            <a:solidFill>
              <a:srgbClr val="000000"/>
            </a:solidFill>
            <a:miter lim="800000"/>
            <a:headEnd/>
            <a:tailEnd/>
          </a:ln>
        </p:spPr>
        <p:txBody>
          <a:bodyPr/>
          <a:lstStyle/>
          <a:p>
            <a:endParaRPr lang="fr-CH">
              <a:latin typeface="Calibri" pitchFamily="34" charset="0"/>
            </a:endParaRPr>
          </a:p>
        </p:txBody>
      </p:sp>
      <p:sp>
        <p:nvSpPr>
          <p:cNvPr id="34855" name="Rectangle 39"/>
          <p:cNvSpPr>
            <a:spLocks noChangeArrowheads="1"/>
          </p:cNvSpPr>
          <p:nvPr/>
        </p:nvSpPr>
        <p:spPr bwMode="auto">
          <a:xfrm>
            <a:off x="4230688" y="3494088"/>
            <a:ext cx="547687" cy="1471612"/>
          </a:xfrm>
          <a:prstGeom prst="rect">
            <a:avLst/>
          </a:prstGeom>
          <a:solidFill>
            <a:srgbClr val="ED1C24"/>
          </a:solidFill>
          <a:ln w="12700">
            <a:solidFill>
              <a:srgbClr val="000000"/>
            </a:solidFill>
            <a:miter lim="800000"/>
            <a:headEnd/>
            <a:tailEnd/>
          </a:ln>
        </p:spPr>
        <p:txBody>
          <a:bodyPr/>
          <a:lstStyle/>
          <a:p>
            <a:endParaRPr lang="fr-CH">
              <a:latin typeface="Calibri" pitchFamily="34" charset="0"/>
            </a:endParaRPr>
          </a:p>
        </p:txBody>
      </p:sp>
      <p:sp>
        <p:nvSpPr>
          <p:cNvPr id="34856" name="Rectangle 40"/>
          <p:cNvSpPr>
            <a:spLocks noChangeArrowheads="1"/>
          </p:cNvSpPr>
          <p:nvPr/>
        </p:nvSpPr>
        <p:spPr bwMode="auto">
          <a:xfrm>
            <a:off x="5337175" y="2843213"/>
            <a:ext cx="560388" cy="650875"/>
          </a:xfrm>
          <a:prstGeom prst="rect">
            <a:avLst/>
          </a:prstGeom>
          <a:solidFill>
            <a:srgbClr val="ED1C24"/>
          </a:solidFill>
          <a:ln w="12700">
            <a:solidFill>
              <a:srgbClr val="000000"/>
            </a:solidFill>
            <a:miter lim="800000"/>
            <a:headEnd/>
            <a:tailEnd/>
          </a:ln>
        </p:spPr>
        <p:txBody>
          <a:bodyPr/>
          <a:lstStyle/>
          <a:p>
            <a:endParaRPr lang="fr-CH">
              <a:latin typeface="Calibri" pitchFamily="34" charset="0"/>
            </a:endParaRPr>
          </a:p>
        </p:txBody>
      </p:sp>
      <p:sp>
        <p:nvSpPr>
          <p:cNvPr id="34857" name="Rectangle 41"/>
          <p:cNvSpPr>
            <a:spLocks noChangeArrowheads="1"/>
          </p:cNvSpPr>
          <p:nvPr/>
        </p:nvSpPr>
        <p:spPr bwMode="auto">
          <a:xfrm>
            <a:off x="5897563" y="3155950"/>
            <a:ext cx="560387" cy="793750"/>
          </a:xfrm>
          <a:prstGeom prst="rect">
            <a:avLst/>
          </a:prstGeom>
          <a:solidFill>
            <a:srgbClr val="ED1C24"/>
          </a:solidFill>
          <a:ln w="12700">
            <a:solidFill>
              <a:srgbClr val="000000"/>
            </a:solidFill>
            <a:miter lim="800000"/>
            <a:headEnd/>
            <a:tailEnd/>
          </a:ln>
        </p:spPr>
        <p:txBody>
          <a:bodyPr/>
          <a:lstStyle/>
          <a:p>
            <a:endParaRPr lang="fr-CH">
              <a:latin typeface="Calibri" pitchFamily="34" charset="0"/>
            </a:endParaRPr>
          </a:p>
        </p:txBody>
      </p:sp>
      <p:sp>
        <p:nvSpPr>
          <p:cNvPr id="34858" name="Rectangle 42"/>
          <p:cNvSpPr>
            <a:spLocks noChangeArrowheads="1"/>
          </p:cNvSpPr>
          <p:nvPr/>
        </p:nvSpPr>
        <p:spPr bwMode="auto">
          <a:xfrm>
            <a:off x="6457950" y="3324225"/>
            <a:ext cx="558800" cy="1055688"/>
          </a:xfrm>
          <a:prstGeom prst="rect">
            <a:avLst/>
          </a:prstGeom>
          <a:solidFill>
            <a:srgbClr val="ED1C24"/>
          </a:solidFill>
          <a:ln w="12700">
            <a:solidFill>
              <a:srgbClr val="000000"/>
            </a:solidFill>
            <a:miter lim="800000"/>
            <a:headEnd/>
            <a:tailEnd/>
          </a:ln>
        </p:spPr>
        <p:txBody>
          <a:bodyPr/>
          <a:lstStyle/>
          <a:p>
            <a:endParaRPr lang="fr-CH">
              <a:latin typeface="Calibri" pitchFamily="34" charset="0"/>
            </a:endParaRPr>
          </a:p>
        </p:txBody>
      </p:sp>
      <p:sp>
        <p:nvSpPr>
          <p:cNvPr id="34859" name="Rectangle 43"/>
          <p:cNvSpPr>
            <a:spLocks noChangeArrowheads="1"/>
          </p:cNvSpPr>
          <p:nvPr/>
        </p:nvSpPr>
        <p:spPr bwMode="auto">
          <a:xfrm>
            <a:off x="871538" y="4510088"/>
            <a:ext cx="560387" cy="273050"/>
          </a:xfrm>
          <a:prstGeom prst="rect">
            <a:avLst/>
          </a:prstGeom>
          <a:solidFill>
            <a:srgbClr val="ED1C24">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60" name="Rectangle 44"/>
          <p:cNvSpPr>
            <a:spLocks noChangeArrowheads="1"/>
          </p:cNvSpPr>
          <p:nvPr/>
        </p:nvSpPr>
        <p:spPr bwMode="auto">
          <a:xfrm>
            <a:off x="1431925" y="4430713"/>
            <a:ext cx="560388" cy="300037"/>
          </a:xfrm>
          <a:prstGeom prst="rect">
            <a:avLst/>
          </a:prstGeom>
          <a:solidFill>
            <a:srgbClr val="ED1C24">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61" name="Rectangle 45"/>
          <p:cNvSpPr>
            <a:spLocks noChangeArrowheads="1"/>
          </p:cNvSpPr>
          <p:nvPr/>
        </p:nvSpPr>
        <p:spPr bwMode="auto">
          <a:xfrm>
            <a:off x="1992313" y="4365625"/>
            <a:ext cx="558800" cy="312738"/>
          </a:xfrm>
          <a:prstGeom prst="rect">
            <a:avLst/>
          </a:prstGeom>
          <a:solidFill>
            <a:srgbClr val="ED1C24">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62" name="Rectangle 46"/>
          <p:cNvSpPr>
            <a:spLocks noChangeArrowheads="1"/>
          </p:cNvSpPr>
          <p:nvPr/>
        </p:nvSpPr>
        <p:spPr bwMode="auto">
          <a:xfrm>
            <a:off x="3111500" y="3141663"/>
            <a:ext cx="560388" cy="469900"/>
          </a:xfrm>
          <a:prstGeom prst="rect">
            <a:avLst/>
          </a:prstGeom>
          <a:solidFill>
            <a:srgbClr val="ED1C24">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63" name="Rectangle 47"/>
          <p:cNvSpPr>
            <a:spLocks noChangeArrowheads="1"/>
          </p:cNvSpPr>
          <p:nvPr/>
        </p:nvSpPr>
        <p:spPr bwMode="auto">
          <a:xfrm>
            <a:off x="3671888" y="2986088"/>
            <a:ext cx="558800" cy="585787"/>
          </a:xfrm>
          <a:prstGeom prst="rect">
            <a:avLst/>
          </a:prstGeom>
          <a:solidFill>
            <a:srgbClr val="ED1C24">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64" name="Rectangle 48"/>
          <p:cNvSpPr>
            <a:spLocks noChangeArrowheads="1"/>
          </p:cNvSpPr>
          <p:nvPr/>
        </p:nvSpPr>
        <p:spPr bwMode="auto">
          <a:xfrm>
            <a:off x="4230688" y="2725738"/>
            <a:ext cx="547687" cy="768350"/>
          </a:xfrm>
          <a:prstGeom prst="rect">
            <a:avLst/>
          </a:prstGeom>
          <a:solidFill>
            <a:srgbClr val="ED1C24">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65" name="Rectangle 49"/>
          <p:cNvSpPr>
            <a:spLocks noChangeArrowheads="1"/>
          </p:cNvSpPr>
          <p:nvPr/>
        </p:nvSpPr>
        <p:spPr bwMode="auto">
          <a:xfrm>
            <a:off x="5337175" y="2635250"/>
            <a:ext cx="560388" cy="207963"/>
          </a:xfrm>
          <a:prstGeom prst="rect">
            <a:avLst/>
          </a:prstGeom>
          <a:solidFill>
            <a:srgbClr val="ED1C24">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66" name="Rectangle 50"/>
          <p:cNvSpPr>
            <a:spLocks noChangeArrowheads="1"/>
          </p:cNvSpPr>
          <p:nvPr/>
        </p:nvSpPr>
        <p:spPr bwMode="auto">
          <a:xfrm>
            <a:off x="5897563" y="2868613"/>
            <a:ext cx="560387" cy="287337"/>
          </a:xfrm>
          <a:prstGeom prst="rect">
            <a:avLst/>
          </a:prstGeom>
          <a:solidFill>
            <a:srgbClr val="ED1C24">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67" name="Rectangle 51"/>
          <p:cNvSpPr>
            <a:spLocks noChangeArrowheads="1"/>
          </p:cNvSpPr>
          <p:nvPr/>
        </p:nvSpPr>
        <p:spPr bwMode="auto">
          <a:xfrm>
            <a:off x="6457950" y="2881313"/>
            <a:ext cx="558800" cy="442912"/>
          </a:xfrm>
          <a:prstGeom prst="rect">
            <a:avLst/>
          </a:prstGeom>
          <a:solidFill>
            <a:srgbClr val="ED1C24">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68" name="Rectangle 52"/>
          <p:cNvSpPr>
            <a:spLocks noChangeArrowheads="1"/>
          </p:cNvSpPr>
          <p:nvPr/>
        </p:nvSpPr>
        <p:spPr bwMode="auto">
          <a:xfrm>
            <a:off x="871538" y="4262438"/>
            <a:ext cx="560387" cy="247650"/>
          </a:xfrm>
          <a:prstGeom prst="rect">
            <a:avLst/>
          </a:prstGeom>
          <a:solidFill>
            <a:srgbClr val="ED1C24">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69" name="Rectangle 53"/>
          <p:cNvSpPr>
            <a:spLocks noChangeArrowheads="1"/>
          </p:cNvSpPr>
          <p:nvPr/>
        </p:nvSpPr>
        <p:spPr bwMode="auto">
          <a:xfrm>
            <a:off x="1431925" y="4144963"/>
            <a:ext cx="560388" cy="285750"/>
          </a:xfrm>
          <a:prstGeom prst="rect">
            <a:avLst/>
          </a:prstGeom>
          <a:solidFill>
            <a:srgbClr val="ED1C24">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70" name="Rectangle 54"/>
          <p:cNvSpPr>
            <a:spLocks noChangeArrowheads="1"/>
          </p:cNvSpPr>
          <p:nvPr/>
        </p:nvSpPr>
        <p:spPr bwMode="auto">
          <a:xfrm>
            <a:off x="1992313" y="4027488"/>
            <a:ext cx="558800" cy="338137"/>
          </a:xfrm>
          <a:prstGeom prst="rect">
            <a:avLst/>
          </a:prstGeom>
          <a:solidFill>
            <a:srgbClr val="ED1C24">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71" name="Rectangle 55"/>
          <p:cNvSpPr>
            <a:spLocks noChangeArrowheads="1"/>
          </p:cNvSpPr>
          <p:nvPr/>
        </p:nvSpPr>
        <p:spPr bwMode="auto">
          <a:xfrm>
            <a:off x="3111500" y="2517775"/>
            <a:ext cx="560388" cy="623888"/>
          </a:xfrm>
          <a:prstGeom prst="rect">
            <a:avLst/>
          </a:prstGeom>
          <a:solidFill>
            <a:srgbClr val="ED1C24">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72" name="Rectangle 56"/>
          <p:cNvSpPr>
            <a:spLocks noChangeArrowheads="1"/>
          </p:cNvSpPr>
          <p:nvPr/>
        </p:nvSpPr>
        <p:spPr bwMode="auto">
          <a:xfrm>
            <a:off x="3671888" y="2217738"/>
            <a:ext cx="558800" cy="768350"/>
          </a:xfrm>
          <a:prstGeom prst="rect">
            <a:avLst/>
          </a:prstGeom>
          <a:solidFill>
            <a:srgbClr val="ED1C24">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73" name="Rectangle 57"/>
          <p:cNvSpPr>
            <a:spLocks noChangeArrowheads="1"/>
          </p:cNvSpPr>
          <p:nvPr/>
        </p:nvSpPr>
        <p:spPr bwMode="auto">
          <a:xfrm>
            <a:off x="4230688" y="1724025"/>
            <a:ext cx="547687" cy="1001713"/>
          </a:xfrm>
          <a:prstGeom prst="rect">
            <a:avLst/>
          </a:prstGeom>
          <a:solidFill>
            <a:srgbClr val="ED1C24">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74" name="Rectangle 58"/>
          <p:cNvSpPr>
            <a:spLocks noChangeArrowheads="1"/>
          </p:cNvSpPr>
          <p:nvPr/>
        </p:nvSpPr>
        <p:spPr bwMode="auto">
          <a:xfrm>
            <a:off x="5337175" y="2165350"/>
            <a:ext cx="560388" cy="469900"/>
          </a:xfrm>
          <a:prstGeom prst="rect">
            <a:avLst/>
          </a:prstGeom>
          <a:solidFill>
            <a:srgbClr val="ED1C24">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75" name="Rectangle 59"/>
          <p:cNvSpPr>
            <a:spLocks noChangeArrowheads="1"/>
          </p:cNvSpPr>
          <p:nvPr/>
        </p:nvSpPr>
        <p:spPr bwMode="auto">
          <a:xfrm>
            <a:off x="5897563" y="2322513"/>
            <a:ext cx="560387" cy="546100"/>
          </a:xfrm>
          <a:prstGeom prst="rect">
            <a:avLst/>
          </a:prstGeom>
          <a:solidFill>
            <a:srgbClr val="ED1C24">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76" name="Rectangle 60"/>
          <p:cNvSpPr>
            <a:spLocks noChangeArrowheads="1"/>
          </p:cNvSpPr>
          <p:nvPr/>
        </p:nvSpPr>
        <p:spPr bwMode="auto">
          <a:xfrm>
            <a:off x="6457950" y="2139950"/>
            <a:ext cx="558800" cy="741363"/>
          </a:xfrm>
          <a:prstGeom prst="rect">
            <a:avLst/>
          </a:prstGeom>
          <a:solidFill>
            <a:srgbClr val="ED1C24">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77" name="Rectangle 61"/>
          <p:cNvSpPr>
            <a:spLocks noChangeArrowheads="1"/>
          </p:cNvSpPr>
          <p:nvPr/>
        </p:nvSpPr>
        <p:spPr bwMode="auto">
          <a:xfrm>
            <a:off x="871538" y="4249738"/>
            <a:ext cx="560387" cy="12700"/>
          </a:xfrm>
          <a:prstGeom prst="rect">
            <a:avLst/>
          </a:prstGeom>
          <a:solidFill>
            <a:srgbClr val="0066CC"/>
          </a:solidFill>
          <a:ln w="12700">
            <a:solidFill>
              <a:srgbClr val="000000"/>
            </a:solidFill>
            <a:miter lim="800000"/>
            <a:headEnd/>
            <a:tailEnd/>
          </a:ln>
        </p:spPr>
        <p:txBody>
          <a:bodyPr/>
          <a:lstStyle/>
          <a:p>
            <a:endParaRPr lang="fr-CH">
              <a:latin typeface="Calibri" pitchFamily="34" charset="0"/>
            </a:endParaRPr>
          </a:p>
        </p:txBody>
      </p:sp>
      <p:sp>
        <p:nvSpPr>
          <p:cNvPr id="34878" name="Rectangle 62"/>
          <p:cNvSpPr>
            <a:spLocks noChangeArrowheads="1"/>
          </p:cNvSpPr>
          <p:nvPr/>
        </p:nvSpPr>
        <p:spPr bwMode="auto">
          <a:xfrm>
            <a:off x="1431925" y="4132263"/>
            <a:ext cx="560388" cy="12700"/>
          </a:xfrm>
          <a:prstGeom prst="rect">
            <a:avLst/>
          </a:prstGeom>
          <a:solidFill>
            <a:srgbClr val="0066CC"/>
          </a:solidFill>
          <a:ln w="12700">
            <a:solidFill>
              <a:srgbClr val="000000"/>
            </a:solidFill>
            <a:miter lim="800000"/>
            <a:headEnd/>
            <a:tailEnd/>
          </a:ln>
        </p:spPr>
        <p:txBody>
          <a:bodyPr/>
          <a:lstStyle/>
          <a:p>
            <a:endParaRPr lang="fr-CH">
              <a:latin typeface="Calibri" pitchFamily="34" charset="0"/>
            </a:endParaRPr>
          </a:p>
        </p:txBody>
      </p:sp>
      <p:sp>
        <p:nvSpPr>
          <p:cNvPr id="34879" name="Rectangle 63"/>
          <p:cNvSpPr>
            <a:spLocks noChangeArrowheads="1"/>
          </p:cNvSpPr>
          <p:nvPr/>
        </p:nvSpPr>
        <p:spPr bwMode="auto">
          <a:xfrm>
            <a:off x="1992313" y="4014788"/>
            <a:ext cx="558800" cy="12700"/>
          </a:xfrm>
          <a:prstGeom prst="rect">
            <a:avLst/>
          </a:prstGeom>
          <a:solidFill>
            <a:srgbClr val="0066CC"/>
          </a:solidFill>
          <a:ln w="12700">
            <a:solidFill>
              <a:srgbClr val="000000"/>
            </a:solidFill>
            <a:miter lim="800000"/>
            <a:headEnd/>
            <a:tailEnd/>
          </a:ln>
        </p:spPr>
        <p:txBody>
          <a:bodyPr/>
          <a:lstStyle/>
          <a:p>
            <a:endParaRPr lang="fr-CH">
              <a:latin typeface="Calibri" pitchFamily="34" charset="0"/>
            </a:endParaRPr>
          </a:p>
        </p:txBody>
      </p:sp>
      <p:sp>
        <p:nvSpPr>
          <p:cNvPr id="34880" name="Rectangle 64"/>
          <p:cNvSpPr>
            <a:spLocks noChangeArrowheads="1"/>
          </p:cNvSpPr>
          <p:nvPr/>
        </p:nvSpPr>
        <p:spPr bwMode="auto">
          <a:xfrm>
            <a:off x="3111500" y="2425700"/>
            <a:ext cx="560388" cy="92075"/>
          </a:xfrm>
          <a:prstGeom prst="rect">
            <a:avLst/>
          </a:prstGeom>
          <a:solidFill>
            <a:srgbClr val="4E75B9"/>
          </a:solidFill>
          <a:ln w="12700">
            <a:solidFill>
              <a:srgbClr val="000000"/>
            </a:solidFill>
            <a:miter lim="800000"/>
            <a:headEnd/>
            <a:tailEnd/>
          </a:ln>
        </p:spPr>
        <p:txBody>
          <a:bodyPr/>
          <a:lstStyle/>
          <a:p>
            <a:endParaRPr lang="fr-CH">
              <a:latin typeface="Calibri" pitchFamily="34" charset="0"/>
            </a:endParaRPr>
          </a:p>
        </p:txBody>
      </p:sp>
      <p:sp>
        <p:nvSpPr>
          <p:cNvPr id="34881" name="Rectangle 65"/>
          <p:cNvSpPr>
            <a:spLocks noChangeArrowheads="1"/>
          </p:cNvSpPr>
          <p:nvPr/>
        </p:nvSpPr>
        <p:spPr bwMode="auto">
          <a:xfrm>
            <a:off x="3671888" y="2114550"/>
            <a:ext cx="558800" cy="103188"/>
          </a:xfrm>
          <a:prstGeom prst="rect">
            <a:avLst/>
          </a:prstGeom>
          <a:solidFill>
            <a:srgbClr val="4E75B9"/>
          </a:solidFill>
          <a:ln w="12700">
            <a:solidFill>
              <a:srgbClr val="000000"/>
            </a:solidFill>
            <a:miter lim="800000"/>
            <a:headEnd/>
            <a:tailEnd/>
          </a:ln>
        </p:spPr>
        <p:txBody>
          <a:bodyPr/>
          <a:lstStyle/>
          <a:p>
            <a:endParaRPr lang="fr-CH">
              <a:latin typeface="Calibri" pitchFamily="34" charset="0"/>
            </a:endParaRPr>
          </a:p>
        </p:txBody>
      </p:sp>
      <p:sp>
        <p:nvSpPr>
          <p:cNvPr id="34882" name="Rectangle 66"/>
          <p:cNvSpPr>
            <a:spLocks noChangeArrowheads="1"/>
          </p:cNvSpPr>
          <p:nvPr/>
        </p:nvSpPr>
        <p:spPr bwMode="auto">
          <a:xfrm>
            <a:off x="4230688" y="1619250"/>
            <a:ext cx="547687" cy="104775"/>
          </a:xfrm>
          <a:prstGeom prst="rect">
            <a:avLst/>
          </a:prstGeom>
          <a:solidFill>
            <a:srgbClr val="4E75B9"/>
          </a:solidFill>
          <a:ln w="12700">
            <a:solidFill>
              <a:srgbClr val="000000"/>
            </a:solidFill>
            <a:miter lim="800000"/>
            <a:headEnd/>
            <a:tailEnd/>
          </a:ln>
        </p:spPr>
        <p:txBody>
          <a:bodyPr/>
          <a:lstStyle/>
          <a:p>
            <a:endParaRPr lang="fr-CH">
              <a:latin typeface="Calibri" pitchFamily="34" charset="0"/>
            </a:endParaRPr>
          </a:p>
        </p:txBody>
      </p:sp>
      <p:sp>
        <p:nvSpPr>
          <p:cNvPr id="34883" name="Rectangle 67"/>
          <p:cNvSpPr>
            <a:spLocks noChangeArrowheads="1"/>
          </p:cNvSpPr>
          <p:nvPr/>
        </p:nvSpPr>
        <p:spPr bwMode="auto">
          <a:xfrm>
            <a:off x="5337175" y="2100263"/>
            <a:ext cx="560388" cy="65087"/>
          </a:xfrm>
          <a:prstGeom prst="rect">
            <a:avLst/>
          </a:prstGeom>
          <a:solidFill>
            <a:srgbClr val="4E75B9"/>
          </a:solidFill>
          <a:ln w="12700">
            <a:solidFill>
              <a:srgbClr val="000000"/>
            </a:solidFill>
            <a:miter lim="800000"/>
            <a:headEnd/>
            <a:tailEnd/>
          </a:ln>
        </p:spPr>
        <p:txBody>
          <a:bodyPr/>
          <a:lstStyle/>
          <a:p>
            <a:endParaRPr lang="fr-CH">
              <a:latin typeface="Calibri" pitchFamily="34" charset="0"/>
            </a:endParaRPr>
          </a:p>
        </p:txBody>
      </p:sp>
      <p:sp>
        <p:nvSpPr>
          <p:cNvPr id="34884" name="Rectangle 68"/>
          <p:cNvSpPr>
            <a:spLocks noChangeArrowheads="1"/>
          </p:cNvSpPr>
          <p:nvPr/>
        </p:nvSpPr>
        <p:spPr bwMode="auto">
          <a:xfrm>
            <a:off x="5897563" y="2217738"/>
            <a:ext cx="560387" cy="104775"/>
          </a:xfrm>
          <a:prstGeom prst="rect">
            <a:avLst/>
          </a:prstGeom>
          <a:solidFill>
            <a:srgbClr val="4E75B9"/>
          </a:solidFill>
          <a:ln w="12700">
            <a:solidFill>
              <a:srgbClr val="000000"/>
            </a:solidFill>
            <a:miter lim="800000"/>
            <a:headEnd/>
            <a:tailEnd/>
          </a:ln>
        </p:spPr>
        <p:txBody>
          <a:bodyPr/>
          <a:lstStyle/>
          <a:p>
            <a:endParaRPr lang="fr-CH">
              <a:latin typeface="Calibri" pitchFamily="34" charset="0"/>
            </a:endParaRPr>
          </a:p>
        </p:txBody>
      </p:sp>
      <p:sp>
        <p:nvSpPr>
          <p:cNvPr id="34885" name="Rectangle 69"/>
          <p:cNvSpPr>
            <a:spLocks noChangeArrowheads="1"/>
          </p:cNvSpPr>
          <p:nvPr/>
        </p:nvSpPr>
        <p:spPr bwMode="auto">
          <a:xfrm>
            <a:off x="6457950" y="1984375"/>
            <a:ext cx="558800" cy="155575"/>
          </a:xfrm>
          <a:prstGeom prst="rect">
            <a:avLst/>
          </a:prstGeom>
          <a:solidFill>
            <a:srgbClr val="4E75B9"/>
          </a:solidFill>
          <a:ln w="12700">
            <a:solidFill>
              <a:srgbClr val="000000"/>
            </a:solidFill>
            <a:miter lim="800000"/>
            <a:headEnd/>
            <a:tailEnd/>
          </a:ln>
        </p:spPr>
        <p:txBody>
          <a:bodyPr/>
          <a:lstStyle/>
          <a:p>
            <a:endParaRPr lang="fr-CH">
              <a:latin typeface="Calibri" pitchFamily="34" charset="0"/>
            </a:endParaRPr>
          </a:p>
        </p:txBody>
      </p:sp>
      <p:sp>
        <p:nvSpPr>
          <p:cNvPr id="34886" name="Rectangle 70"/>
          <p:cNvSpPr>
            <a:spLocks noChangeArrowheads="1"/>
          </p:cNvSpPr>
          <p:nvPr/>
        </p:nvSpPr>
        <p:spPr bwMode="auto">
          <a:xfrm>
            <a:off x="871538" y="4222750"/>
            <a:ext cx="560387" cy="26988"/>
          </a:xfrm>
          <a:prstGeom prst="rect">
            <a:avLst/>
          </a:prstGeom>
          <a:solidFill>
            <a:srgbClr val="4E75B9">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87" name="Rectangle 71"/>
          <p:cNvSpPr>
            <a:spLocks noChangeArrowheads="1"/>
          </p:cNvSpPr>
          <p:nvPr/>
        </p:nvSpPr>
        <p:spPr bwMode="auto">
          <a:xfrm>
            <a:off x="1431925" y="4092575"/>
            <a:ext cx="560388" cy="39688"/>
          </a:xfrm>
          <a:prstGeom prst="rect">
            <a:avLst/>
          </a:prstGeom>
          <a:solidFill>
            <a:srgbClr val="4E75B9">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88" name="Rectangle 72"/>
          <p:cNvSpPr>
            <a:spLocks noChangeArrowheads="1"/>
          </p:cNvSpPr>
          <p:nvPr/>
        </p:nvSpPr>
        <p:spPr bwMode="auto">
          <a:xfrm>
            <a:off x="1992313" y="3975100"/>
            <a:ext cx="558800" cy="39688"/>
          </a:xfrm>
          <a:prstGeom prst="rect">
            <a:avLst/>
          </a:prstGeom>
          <a:solidFill>
            <a:srgbClr val="4E75B9">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89" name="Rectangle 73"/>
          <p:cNvSpPr>
            <a:spLocks noChangeArrowheads="1"/>
          </p:cNvSpPr>
          <p:nvPr/>
        </p:nvSpPr>
        <p:spPr bwMode="auto">
          <a:xfrm>
            <a:off x="3111500" y="2270125"/>
            <a:ext cx="560388" cy="155575"/>
          </a:xfrm>
          <a:prstGeom prst="rect">
            <a:avLst/>
          </a:prstGeom>
          <a:solidFill>
            <a:srgbClr val="4E75B9">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90" name="Rectangle 74"/>
          <p:cNvSpPr>
            <a:spLocks noChangeArrowheads="1"/>
          </p:cNvSpPr>
          <p:nvPr/>
        </p:nvSpPr>
        <p:spPr bwMode="auto">
          <a:xfrm>
            <a:off x="3671888" y="1984375"/>
            <a:ext cx="558800" cy="130175"/>
          </a:xfrm>
          <a:prstGeom prst="rect">
            <a:avLst/>
          </a:prstGeom>
          <a:solidFill>
            <a:srgbClr val="4E75B9">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91" name="Rectangle 75"/>
          <p:cNvSpPr>
            <a:spLocks noChangeArrowheads="1"/>
          </p:cNvSpPr>
          <p:nvPr/>
        </p:nvSpPr>
        <p:spPr bwMode="auto">
          <a:xfrm>
            <a:off x="4230688" y="1501775"/>
            <a:ext cx="547687" cy="117475"/>
          </a:xfrm>
          <a:prstGeom prst="rect">
            <a:avLst/>
          </a:prstGeom>
          <a:solidFill>
            <a:srgbClr val="4E75B9">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92" name="Rectangle 76"/>
          <p:cNvSpPr>
            <a:spLocks noChangeArrowheads="1"/>
          </p:cNvSpPr>
          <p:nvPr/>
        </p:nvSpPr>
        <p:spPr bwMode="auto">
          <a:xfrm>
            <a:off x="5337175" y="1957388"/>
            <a:ext cx="560388" cy="142875"/>
          </a:xfrm>
          <a:prstGeom prst="rect">
            <a:avLst/>
          </a:prstGeom>
          <a:solidFill>
            <a:srgbClr val="4E75B9">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93" name="Rectangle 77"/>
          <p:cNvSpPr>
            <a:spLocks noChangeArrowheads="1"/>
          </p:cNvSpPr>
          <p:nvPr/>
        </p:nvSpPr>
        <p:spPr bwMode="auto">
          <a:xfrm>
            <a:off x="5897563" y="2062163"/>
            <a:ext cx="560387" cy="155575"/>
          </a:xfrm>
          <a:prstGeom prst="rect">
            <a:avLst/>
          </a:prstGeom>
          <a:solidFill>
            <a:srgbClr val="4E75B9">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94" name="Rectangle 78"/>
          <p:cNvSpPr>
            <a:spLocks noChangeArrowheads="1"/>
          </p:cNvSpPr>
          <p:nvPr/>
        </p:nvSpPr>
        <p:spPr bwMode="auto">
          <a:xfrm>
            <a:off x="6457950" y="1814513"/>
            <a:ext cx="558800" cy="169862"/>
          </a:xfrm>
          <a:prstGeom prst="rect">
            <a:avLst/>
          </a:prstGeom>
          <a:solidFill>
            <a:srgbClr val="4E75B9">
              <a:alpha val="74901"/>
            </a:srgbClr>
          </a:solidFill>
          <a:ln w="12700">
            <a:solidFill>
              <a:srgbClr val="000000"/>
            </a:solidFill>
            <a:miter lim="800000"/>
            <a:headEnd/>
            <a:tailEnd/>
          </a:ln>
        </p:spPr>
        <p:txBody>
          <a:bodyPr/>
          <a:lstStyle/>
          <a:p>
            <a:endParaRPr lang="fr-CH">
              <a:latin typeface="Calibri" pitchFamily="34" charset="0"/>
            </a:endParaRPr>
          </a:p>
        </p:txBody>
      </p:sp>
      <p:sp>
        <p:nvSpPr>
          <p:cNvPr id="34895" name="Rectangle 79"/>
          <p:cNvSpPr>
            <a:spLocks noChangeArrowheads="1"/>
          </p:cNvSpPr>
          <p:nvPr/>
        </p:nvSpPr>
        <p:spPr bwMode="auto">
          <a:xfrm>
            <a:off x="871538" y="4197350"/>
            <a:ext cx="560387" cy="25400"/>
          </a:xfrm>
          <a:prstGeom prst="rect">
            <a:avLst/>
          </a:prstGeom>
          <a:solidFill>
            <a:srgbClr val="4E75B9">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96" name="Rectangle 80"/>
          <p:cNvSpPr>
            <a:spLocks noChangeArrowheads="1"/>
          </p:cNvSpPr>
          <p:nvPr/>
        </p:nvSpPr>
        <p:spPr bwMode="auto">
          <a:xfrm>
            <a:off x="1431925" y="4067175"/>
            <a:ext cx="560388" cy="25400"/>
          </a:xfrm>
          <a:prstGeom prst="rect">
            <a:avLst/>
          </a:prstGeom>
          <a:solidFill>
            <a:srgbClr val="4E75B9">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97" name="Rectangle 81"/>
          <p:cNvSpPr>
            <a:spLocks noChangeArrowheads="1"/>
          </p:cNvSpPr>
          <p:nvPr/>
        </p:nvSpPr>
        <p:spPr bwMode="auto">
          <a:xfrm>
            <a:off x="1992313" y="3949700"/>
            <a:ext cx="558800" cy="25400"/>
          </a:xfrm>
          <a:prstGeom prst="rect">
            <a:avLst/>
          </a:prstGeom>
          <a:solidFill>
            <a:srgbClr val="4E75B9">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98" name="Rectangle 82"/>
          <p:cNvSpPr>
            <a:spLocks noChangeArrowheads="1"/>
          </p:cNvSpPr>
          <p:nvPr/>
        </p:nvSpPr>
        <p:spPr bwMode="auto">
          <a:xfrm>
            <a:off x="3111500" y="2165350"/>
            <a:ext cx="560388" cy="104775"/>
          </a:xfrm>
          <a:prstGeom prst="rect">
            <a:avLst/>
          </a:prstGeom>
          <a:solidFill>
            <a:srgbClr val="4E75B9">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899" name="Rectangle 83"/>
          <p:cNvSpPr>
            <a:spLocks noChangeArrowheads="1"/>
          </p:cNvSpPr>
          <p:nvPr/>
        </p:nvSpPr>
        <p:spPr bwMode="auto">
          <a:xfrm>
            <a:off x="3671888" y="1879600"/>
            <a:ext cx="558800" cy="104775"/>
          </a:xfrm>
          <a:prstGeom prst="rect">
            <a:avLst/>
          </a:prstGeom>
          <a:solidFill>
            <a:srgbClr val="4E75B9">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900" name="Rectangle 84"/>
          <p:cNvSpPr>
            <a:spLocks noChangeArrowheads="1"/>
          </p:cNvSpPr>
          <p:nvPr/>
        </p:nvSpPr>
        <p:spPr bwMode="auto">
          <a:xfrm>
            <a:off x="4230688" y="1384300"/>
            <a:ext cx="547687" cy="117475"/>
          </a:xfrm>
          <a:prstGeom prst="rect">
            <a:avLst/>
          </a:prstGeom>
          <a:solidFill>
            <a:srgbClr val="4E75B9">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901" name="Rectangle 85"/>
          <p:cNvSpPr>
            <a:spLocks noChangeArrowheads="1"/>
          </p:cNvSpPr>
          <p:nvPr/>
        </p:nvSpPr>
        <p:spPr bwMode="auto">
          <a:xfrm>
            <a:off x="5337175" y="1866900"/>
            <a:ext cx="560388" cy="90488"/>
          </a:xfrm>
          <a:prstGeom prst="rect">
            <a:avLst/>
          </a:prstGeom>
          <a:solidFill>
            <a:srgbClr val="4E75B9">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902" name="Rectangle 86"/>
          <p:cNvSpPr>
            <a:spLocks noChangeArrowheads="1"/>
          </p:cNvSpPr>
          <p:nvPr/>
        </p:nvSpPr>
        <p:spPr bwMode="auto">
          <a:xfrm>
            <a:off x="5897563" y="1957388"/>
            <a:ext cx="560387" cy="104775"/>
          </a:xfrm>
          <a:prstGeom prst="rect">
            <a:avLst/>
          </a:prstGeom>
          <a:solidFill>
            <a:srgbClr val="4E75B9">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903" name="Rectangle 87"/>
          <p:cNvSpPr>
            <a:spLocks noChangeArrowheads="1"/>
          </p:cNvSpPr>
          <p:nvPr/>
        </p:nvSpPr>
        <p:spPr bwMode="auto">
          <a:xfrm>
            <a:off x="6457950" y="1697038"/>
            <a:ext cx="558800" cy="117475"/>
          </a:xfrm>
          <a:prstGeom prst="rect">
            <a:avLst/>
          </a:prstGeom>
          <a:solidFill>
            <a:srgbClr val="4E75B9">
              <a:alpha val="50195"/>
            </a:srgbClr>
          </a:solidFill>
          <a:ln w="12700">
            <a:solidFill>
              <a:srgbClr val="000000"/>
            </a:solidFill>
            <a:miter lim="800000"/>
            <a:headEnd/>
            <a:tailEnd/>
          </a:ln>
        </p:spPr>
        <p:txBody>
          <a:bodyPr/>
          <a:lstStyle/>
          <a:p>
            <a:endParaRPr lang="fr-CH">
              <a:latin typeface="Calibri" pitchFamily="34" charset="0"/>
            </a:endParaRPr>
          </a:p>
        </p:txBody>
      </p:sp>
      <p:sp>
        <p:nvSpPr>
          <p:cNvPr id="34904" name="Line 88"/>
          <p:cNvSpPr>
            <a:spLocks noChangeShapeType="1"/>
          </p:cNvSpPr>
          <p:nvPr/>
        </p:nvSpPr>
        <p:spPr bwMode="auto">
          <a:xfrm>
            <a:off x="871538" y="1138238"/>
            <a:ext cx="0" cy="4100512"/>
          </a:xfrm>
          <a:prstGeom prst="line">
            <a:avLst/>
          </a:prstGeom>
          <a:noFill/>
          <a:ln w="0">
            <a:solidFill>
              <a:srgbClr val="000000"/>
            </a:solidFill>
            <a:round/>
            <a:headEnd/>
            <a:tailEnd/>
          </a:ln>
        </p:spPr>
        <p:txBody>
          <a:bodyPr/>
          <a:lstStyle/>
          <a:p>
            <a:endParaRPr lang="fr-CH">
              <a:latin typeface="Calibri" pitchFamily="34" charset="0"/>
            </a:endParaRPr>
          </a:p>
        </p:txBody>
      </p:sp>
      <p:sp>
        <p:nvSpPr>
          <p:cNvPr id="34905" name="Line 89"/>
          <p:cNvSpPr>
            <a:spLocks noChangeShapeType="1"/>
          </p:cNvSpPr>
          <p:nvPr/>
        </p:nvSpPr>
        <p:spPr bwMode="auto">
          <a:xfrm>
            <a:off x="806450" y="5238750"/>
            <a:ext cx="65088" cy="0"/>
          </a:xfrm>
          <a:prstGeom prst="line">
            <a:avLst/>
          </a:prstGeom>
          <a:noFill/>
          <a:ln w="0">
            <a:solidFill>
              <a:srgbClr val="000000"/>
            </a:solidFill>
            <a:round/>
            <a:headEnd/>
            <a:tailEnd/>
          </a:ln>
        </p:spPr>
        <p:txBody>
          <a:bodyPr/>
          <a:lstStyle/>
          <a:p>
            <a:endParaRPr lang="fr-CH">
              <a:latin typeface="Calibri" pitchFamily="34" charset="0"/>
            </a:endParaRPr>
          </a:p>
        </p:txBody>
      </p:sp>
      <p:sp>
        <p:nvSpPr>
          <p:cNvPr id="34906" name="Line 90"/>
          <p:cNvSpPr>
            <a:spLocks noChangeShapeType="1"/>
          </p:cNvSpPr>
          <p:nvPr/>
        </p:nvSpPr>
        <p:spPr bwMode="auto">
          <a:xfrm>
            <a:off x="806450" y="4600575"/>
            <a:ext cx="65088" cy="0"/>
          </a:xfrm>
          <a:prstGeom prst="line">
            <a:avLst/>
          </a:prstGeom>
          <a:noFill/>
          <a:ln w="0">
            <a:solidFill>
              <a:srgbClr val="000000"/>
            </a:solidFill>
            <a:round/>
            <a:headEnd/>
            <a:tailEnd/>
          </a:ln>
        </p:spPr>
        <p:txBody>
          <a:bodyPr/>
          <a:lstStyle/>
          <a:p>
            <a:endParaRPr lang="fr-CH">
              <a:latin typeface="Calibri" pitchFamily="34" charset="0"/>
            </a:endParaRPr>
          </a:p>
        </p:txBody>
      </p:sp>
      <p:sp>
        <p:nvSpPr>
          <p:cNvPr id="34907" name="Line 91"/>
          <p:cNvSpPr>
            <a:spLocks noChangeShapeType="1"/>
          </p:cNvSpPr>
          <p:nvPr/>
        </p:nvSpPr>
        <p:spPr bwMode="auto">
          <a:xfrm>
            <a:off x="806450" y="3962400"/>
            <a:ext cx="65088" cy="0"/>
          </a:xfrm>
          <a:prstGeom prst="line">
            <a:avLst/>
          </a:prstGeom>
          <a:noFill/>
          <a:ln w="0">
            <a:solidFill>
              <a:srgbClr val="000000"/>
            </a:solidFill>
            <a:round/>
            <a:headEnd/>
            <a:tailEnd/>
          </a:ln>
        </p:spPr>
        <p:txBody>
          <a:bodyPr/>
          <a:lstStyle/>
          <a:p>
            <a:endParaRPr lang="fr-CH">
              <a:latin typeface="Calibri" pitchFamily="34" charset="0"/>
            </a:endParaRPr>
          </a:p>
        </p:txBody>
      </p:sp>
      <p:sp>
        <p:nvSpPr>
          <p:cNvPr id="34908" name="Line 92"/>
          <p:cNvSpPr>
            <a:spLocks noChangeShapeType="1"/>
          </p:cNvSpPr>
          <p:nvPr/>
        </p:nvSpPr>
        <p:spPr bwMode="auto">
          <a:xfrm>
            <a:off x="806450" y="3311525"/>
            <a:ext cx="65088" cy="0"/>
          </a:xfrm>
          <a:prstGeom prst="line">
            <a:avLst/>
          </a:prstGeom>
          <a:noFill/>
          <a:ln w="0">
            <a:solidFill>
              <a:srgbClr val="000000"/>
            </a:solidFill>
            <a:round/>
            <a:headEnd/>
            <a:tailEnd/>
          </a:ln>
        </p:spPr>
        <p:txBody>
          <a:bodyPr/>
          <a:lstStyle/>
          <a:p>
            <a:endParaRPr lang="fr-CH">
              <a:latin typeface="Calibri" pitchFamily="34" charset="0"/>
            </a:endParaRPr>
          </a:p>
        </p:txBody>
      </p:sp>
      <p:sp>
        <p:nvSpPr>
          <p:cNvPr id="34909" name="Line 93"/>
          <p:cNvSpPr>
            <a:spLocks noChangeShapeType="1"/>
          </p:cNvSpPr>
          <p:nvPr/>
        </p:nvSpPr>
        <p:spPr bwMode="auto">
          <a:xfrm>
            <a:off x="806450" y="2673350"/>
            <a:ext cx="65088" cy="0"/>
          </a:xfrm>
          <a:prstGeom prst="line">
            <a:avLst/>
          </a:prstGeom>
          <a:noFill/>
          <a:ln w="0">
            <a:solidFill>
              <a:srgbClr val="000000"/>
            </a:solidFill>
            <a:round/>
            <a:headEnd/>
            <a:tailEnd/>
          </a:ln>
        </p:spPr>
        <p:txBody>
          <a:bodyPr/>
          <a:lstStyle/>
          <a:p>
            <a:endParaRPr lang="fr-CH">
              <a:latin typeface="Calibri" pitchFamily="34" charset="0"/>
            </a:endParaRPr>
          </a:p>
        </p:txBody>
      </p:sp>
      <p:sp>
        <p:nvSpPr>
          <p:cNvPr id="34910" name="Line 94"/>
          <p:cNvSpPr>
            <a:spLocks noChangeShapeType="1"/>
          </p:cNvSpPr>
          <p:nvPr/>
        </p:nvSpPr>
        <p:spPr bwMode="auto">
          <a:xfrm>
            <a:off x="806450" y="2035175"/>
            <a:ext cx="65088" cy="0"/>
          </a:xfrm>
          <a:prstGeom prst="line">
            <a:avLst/>
          </a:prstGeom>
          <a:noFill/>
          <a:ln w="0">
            <a:solidFill>
              <a:srgbClr val="000000"/>
            </a:solidFill>
            <a:round/>
            <a:headEnd/>
            <a:tailEnd/>
          </a:ln>
        </p:spPr>
        <p:txBody>
          <a:bodyPr/>
          <a:lstStyle/>
          <a:p>
            <a:endParaRPr lang="fr-CH">
              <a:latin typeface="Calibri" pitchFamily="34" charset="0"/>
            </a:endParaRPr>
          </a:p>
        </p:txBody>
      </p:sp>
      <p:sp>
        <p:nvSpPr>
          <p:cNvPr id="34911" name="Line 95"/>
          <p:cNvSpPr>
            <a:spLocks noChangeShapeType="1"/>
          </p:cNvSpPr>
          <p:nvPr/>
        </p:nvSpPr>
        <p:spPr bwMode="auto">
          <a:xfrm>
            <a:off x="806450" y="1398588"/>
            <a:ext cx="65088" cy="0"/>
          </a:xfrm>
          <a:prstGeom prst="line">
            <a:avLst/>
          </a:prstGeom>
          <a:noFill/>
          <a:ln w="0">
            <a:solidFill>
              <a:srgbClr val="000000"/>
            </a:solidFill>
            <a:round/>
            <a:headEnd/>
            <a:tailEnd/>
          </a:ln>
        </p:spPr>
        <p:txBody>
          <a:bodyPr/>
          <a:lstStyle/>
          <a:p>
            <a:endParaRPr lang="fr-CH">
              <a:latin typeface="Calibri" pitchFamily="34" charset="0"/>
            </a:endParaRPr>
          </a:p>
        </p:txBody>
      </p:sp>
      <p:sp>
        <p:nvSpPr>
          <p:cNvPr id="34912" name="Line 96"/>
          <p:cNvSpPr>
            <a:spLocks noChangeShapeType="1"/>
          </p:cNvSpPr>
          <p:nvPr/>
        </p:nvSpPr>
        <p:spPr bwMode="auto">
          <a:xfrm>
            <a:off x="871538" y="5238750"/>
            <a:ext cx="6705600" cy="0"/>
          </a:xfrm>
          <a:prstGeom prst="line">
            <a:avLst/>
          </a:prstGeom>
          <a:noFill/>
          <a:ln w="0">
            <a:solidFill>
              <a:srgbClr val="000000"/>
            </a:solidFill>
            <a:round/>
            <a:headEnd/>
            <a:tailEnd/>
          </a:ln>
        </p:spPr>
        <p:txBody>
          <a:bodyPr/>
          <a:lstStyle/>
          <a:p>
            <a:endParaRPr lang="fr-CH">
              <a:latin typeface="Calibri" pitchFamily="34" charset="0"/>
            </a:endParaRPr>
          </a:p>
        </p:txBody>
      </p:sp>
      <p:sp>
        <p:nvSpPr>
          <p:cNvPr id="34913" name="Rectangle 97"/>
          <p:cNvSpPr>
            <a:spLocks noChangeArrowheads="1"/>
          </p:cNvSpPr>
          <p:nvPr/>
        </p:nvSpPr>
        <p:spPr bwMode="auto">
          <a:xfrm>
            <a:off x="611188" y="5121275"/>
            <a:ext cx="97784" cy="230832"/>
          </a:xfrm>
          <a:prstGeom prst="rect">
            <a:avLst/>
          </a:prstGeom>
          <a:noFill/>
          <a:ln w="9525">
            <a:noFill/>
            <a:miter lim="800000"/>
            <a:headEnd/>
            <a:tailEnd/>
          </a:ln>
        </p:spPr>
        <p:txBody>
          <a:bodyPr wrap="none" lIns="0" tIns="0" rIns="0" bIns="0">
            <a:spAutoFit/>
          </a:bodyPr>
          <a:lstStyle/>
          <a:p>
            <a:pPr algn="l"/>
            <a:r>
              <a:rPr lang="en-US" sz="1500">
                <a:solidFill>
                  <a:srgbClr val="000000"/>
                </a:solidFill>
                <a:latin typeface="Calibri" pitchFamily="34" charset="0"/>
              </a:rPr>
              <a:t>0</a:t>
            </a:r>
            <a:endParaRPr lang="en-US">
              <a:latin typeface="Calibri" pitchFamily="34" charset="0"/>
            </a:endParaRPr>
          </a:p>
        </p:txBody>
      </p:sp>
      <p:sp>
        <p:nvSpPr>
          <p:cNvPr id="34914" name="Rectangle 98"/>
          <p:cNvSpPr>
            <a:spLocks noChangeArrowheads="1"/>
          </p:cNvSpPr>
          <p:nvPr/>
        </p:nvSpPr>
        <p:spPr bwMode="auto">
          <a:xfrm>
            <a:off x="611188" y="4483100"/>
            <a:ext cx="97784" cy="230832"/>
          </a:xfrm>
          <a:prstGeom prst="rect">
            <a:avLst/>
          </a:prstGeom>
          <a:noFill/>
          <a:ln w="9525">
            <a:noFill/>
            <a:miter lim="800000"/>
            <a:headEnd/>
            <a:tailEnd/>
          </a:ln>
        </p:spPr>
        <p:txBody>
          <a:bodyPr wrap="none" lIns="0" tIns="0" rIns="0" bIns="0">
            <a:spAutoFit/>
          </a:bodyPr>
          <a:lstStyle/>
          <a:p>
            <a:pPr algn="l"/>
            <a:r>
              <a:rPr lang="en-US" sz="1500">
                <a:solidFill>
                  <a:srgbClr val="000000"/>
                </a:solidFill>
                <a:latin typeface="Calibri" pitchFamily="34" charset="0"/>
              </a:rPr>
              <a:t>5</a:t>
            </a:r>
            <a:endParaRPr lang="en-US">
              <a:latin typeface="Calibri" pitchFamily="34" charset="0"/>
            </a:endParaRPr>
          </a:p>
        </p:txBody>
      </p:sp>
      <p:sp>
        <p:nvSpPr>
          <p:cNvPr id="34915" name="Rectangle 99"/>
          <p:cNvSpPr>
            <a:spLocks noChangeArrowheads="1"/>
          </p:cNvSpPr>
          <p:nvPr/>
        </p:nvSpPr>
        <p:spPr bwMode="auto">
          <a:xfrm>
            <a:off x="508000" y="3844925"/>
            <a:ext cx="195566" cy="230832"/>
          </a:xfrm>
          <a:prstGeom prst="rect">
            <a:avLst/>
          </a:prstGeom>
          <a:noFill/>
          <a:ln w="9525">
            <a:noFill/>
            <a:miter lim="800000"/>
            <a:headEnd/>
            <a:tailEnd/>
          </a:ln>
        </p:spPr>
        <p:txBody>
          <a:bodyPr wrap="none" lIns="0" tIns="0" rIns="0" bIns="0">
            <a:spAutoFit/>
          </a:bodyPr>
          <a:lstStyle/>
          <a:p>
            <a:pPr algn="l"/>
            <a:r>
              <a:rPr lang="en-US" sz="1500">
                <a:solidFill>
                  <a:srgbClr val="000000"/>
                </a:solidFill>
                <a:latin typeface="Calibri" pitchFamily="34" charset="0"/>
              </a:rPr>
              <a:t>10</a:t>
            </a:r>
            <a:endParaRPr lang="en-US">
              <a:latin typeface="Calibri" pitchFamily="34" charset="0"/>
            </a:endParaRPr>
          </a:p>
        </p:txBody>
      </p:sp>
      <p:sp>
        <p:nvSpPr>
          <p:cNvPr id="34916" name="Rectangle 100"/>
          <p:cNvSpPr>
            <a:spLocks noChangeArrowheads="1"/>
          </p:cNvSpPr>
          <p:nvPr/>
        </p:nvSpPr>
        <p:spPr bwMode="auto">
          <a:xfrm>
            <a:off x="508000" y="3194050"/>
            <a:ext cx="195566" cy="230832"/>
          </a:xfrm>
          <a:prstGeom prst="rect">
            <a:avLst/>
          </a:prstGeom>
          <a:noFill/>
          <a:ln w="9525">
            <a:noFill/>
            <a:miter lim="800000"/>
            <a:headEnd/>
            <a:tailEnd/>
          </a:ln>
        </p:spPr>
        <p:txBody>
          <a:bodyPr wrap="none" lIns="0" tIns="0" rIns="0" bIns="0">
            <a:spAutoFit/>
          </a:bodyPr>
          <a:lstStyle/>
          <a:p>
            <a:pPr algn="l"/>
            <a:r>
              <a:rPr lang="en-US" sz="1500">
                <a:solidFill>
                  <a:srgbClr val="000000"/>
                </a:solidFill>
                <a:latin typeface="Calibri" pitchFamily="34" charset="0"/>
              </a:rPr>
              <a:t>15</a:t>
            </a:r>
            <a:endParaRPr lang="en-US">
              <a:latin typeface="Calibri" pitchFamily="34" charset="0"/>
            </a:endParaRPr>
          </a:p>
        </p:txBody>
      </p:sp>
      <p:sp>
        <p:nvSpPr>
          <p:cNvPr id="34917" name="Rectangle 101"/>
          <p:cNvSpPr>
            <a:spLocks noChangeArrowheads="1"/>
          </p:cNvSpPr>
          <p:nvPr/>
        </p:nvSpPr>
        <p:spPr bwMode="auto">
          <a:xfrm>
            <a:off x="508000" y="2555875"/>
            <a:ext cx="195566" cy="230832"/>
          </a:xfrm>
          <a:prstGeom prst="rect">
            <a:avLst/>
          </a:prstGeom>
          <a:noFill/>
          <a:ln w="9525">
            <a:noFill/>
            <a:miter lim="800000"/>
            <a:headEnd/>
            <a:tailEnd/>
          </a:ln>
        </p:spPr>
        <p:txBody>
          <a:bodyPr wrap="none" lIns="0" tIns="0" rIns="0" bIns="0">
            <a:spAutoFit/>
          </a:bodyPr>
          <a:lstStyle/>
          <a:p>
            <a:pPr algn="l"/>
            <a:r>
              <a:rPr lang="en-US" sz="1500">
                <a:solidFill>
                  <a:srgbClr val="000000"/>
                </a:solidFill>
                <a:latin typeface="Calibri" pitchFamily="34" charset="0"/>
              </a:rPr>
              <a:t>20</a:t>
            </a:r>
            <a:endParaRPr lang="en-US">
              <a:latin typeface="Calibri" pitchFamily="34" charset="0"/>
            </a:endParaRPr>
          </a:p>
        </p:txBody>
      </p:sp>
      <p:sp>
        <p:nvSpPr>
          <p:cNvPr id="34918" name="Rectangle 102"/>
          <p:cNvSpPr>
            <a:spLocks noChangeArrowheads="1"/>
          </p:cNvSpPr>
          <p:nvPr/>
        </p:nvSpPr>
        <p:spPr bwMode="auto">
          <a:xfrm>
            <a:off x="508000" y="1919288"/>
            <a:ext cx="195566" cy="230832"/>
          </a:xfrm>
          <a:prstGeom prst="rect">
            <a:avLst/>
          </a:prstGeom>
          <a:noFill/>
          <a:ln w="9525">
            <a:noFill/>
            <a:miter lim="800000"/>
            <a:headEnd/>
            <a:tailEnd/>
          </a:ln>
        </p:spPr>
        <p:txBody>
          <a:bodyPr wrap="none" lIns="0" tIns="0" rIns="0" bIns="0">
            <a:spAutoFit/>
          </a:bodyPr>
          <a:lstStyle/>
          <a:p>
            <a:pPr algn="l"/>
            <a:r>
              <a:rPr lang="en-US" sz="1500">
                <a:solidFill>
                  <a:srgbClr val="000000"/>
                </a:solidFill>
                <a:latin typeface="Calibri" pitchFamily="34" charset="0"/>
              </a:rPr>
              <a:t>25</a:t>
            </a:r>
            <a:endParaRPr lang="en-US">
              <a:latin typeface="Calibri" pitchFamily="34" charset="0"/>
            </a:endParaRPr>
          </a:p>
        </p:txBody>
      </p:sp>
      <p:sp>
        <p:nvSpPr>
          <p:cNvPr id="34919" name="Rectangle 103"/>
          <p:cNvSpPr>
            <a:spLocks noChangeArrowheads="1"/>
          </p:cNvSpPr>
          <p:nvPr/>
        </p:nvSpPr>
        <p:spPr bwMode="auto">
          <a:xfrm>
            <a:off x="508000" y="1281113"/>
            <a:ext cx="195566" cy="230832"/>
          </a:xfrm>
          <a:prstGeom prst="rect">
            <a:avLst/>
          </a:prstGeom>
          <a:noFill/>
          <a:ln w="9525">
            <a:noFill/>
            <a:miter lim="800000"/>
            <a:headEnd/>
            <a:tailEnd/>
          </a:ln>
        </p:spPr>
        <p:txBody>
          <a:bodyPr wrap="none" lIns="0" tIns="0" rIns="0" bIns="0">
            <a:spAutoFit/>
          </a:bodyPr>
          <a:lstStyle/>
          <a:p>
            <a:pPr algn="l"/>
            <a:r>
              <a:rPr lang="en-US" sz="1500">
                <a:solidFill>
                  <a:srgbClr val="000000"/>
                </a:solidFill>
                <a:latin typeface="Calibri" pitchFamily="34" charset="0"/>
              </a:rPr>
              <a:t>30</a:t>
            </a:r>
            <a:endParaRPr lang="en-US">
              <a:latin typeface="Calibri" pitchFamily="34" charset="0"/>
            </a:endParaRPr>
          </a:p>
        </p:txBody>
      </p:sp>
      <p:sp>
        <p:nvSpPr>
          <p:cNvPr id="34920" name="Rectangle 104"/>
          <p:cNvSpPr>
            <a:spLocks noChangeArrowheads="1"/>
          </p:cNvSpPr>
          <p:nvPr/>
        </p:nvSpPr>
        <p:spPr bwMode="auto">
          <a:xfrm>
            <a:off x="963613" y="5381625"/>
            <a:ext cx="339837" cy="200055"/>
          </a:xfrm>
          <a:prstGeom prst="rect">
            <a:avLst/>
          </a:prstGeom>
          <a:noFill/>
          <a:ln w="9525">
            <a:noFill/>
            <a:miter lim="800000"/>
            <a:headEnd/>
            <a:tailEnd/>
          </a:ln>
        </p:spPr>
        <p:txBody>
          <a:bodyPr wrap="none" lIns="0" tIns="0" rIns="0" bIns="0">
            <a:spAutoFit/>
          </a:bodyPr>
          <a:lstStyle/>
          <a:p>
            <a:pPr algn="l"/>
            <a:r>
              <a:rPr lang="en-US" sz="1300">
                <a:solidFill>
                  <a:srgbClr val="000000"/>
                </a:solidFill>
                <a:latin typeface="Calibri" pitchFamily="34" charset="0"/>
              </a:rPr>
              <a:t>2004</a:t>
            </a:r>
            <a:endParaRPr lang="en-US">
              <a:latin typeface="Calibri" pitchFamily="34" charset="0"/>
            </a:endParaRPr>
          </a:p>
        </p:txBody>
      </p:sp>
      <p:sp>
        <p:nvSpPr>
          <p:cNvPr id="34921" name="Rectangle 105"/>
          <p:cNvSpPr>
            <a:spLocks noChangeArrowheads="1"/>
          </p:cNvSpPr>
          <p:nvPr/>
        </p:nvSpPr>
        <p:spPr bwMode="auto">
          <a:xfrm>
            <a:off x="1522413" y="5381625"/>
            <a:ext cx="339837" cy="200055"/>
          </a:xfrm>
          <a:prstGeom prst="rect">
            <a:avLst/>
          </a:prstGeom>
          <a:noFill/>
          <a:ln w="9525">
            <a:noFill/>
            <a:miter lim="800000"/>
            <a:headEnd/>
            <a:tailEnd/>
          </a:ln>
        </p:spPr>
        <p:txBody>
          <a:bodyPr wrap="none" lIns="0" tIns="0" rIns="0" bIns="0">
            <a:spAutoFit/>
          </a:bodyPr>
          <a:lstStyle/>
          <a:p>
            <a:pPr algn="l"/>
            <a:r>
              <a:rPr lang="en-US" sz="1300">
                <a:solidFill>
                  <a:srgbClr val="000000"/>
                </a:solidFill>
                <a:latin typeface="Calibri" pitchFamily="34" charset="0"/>
              </a:rPr>
              <a:t>2015</a:t>
            </a:r>
            <a:endParaRPr lang="en-US">
              <a:latin typeface="Calibri" pitchFamily="34" charset="0"/>
            </a:endParaRPr>
          </a:p>
        </p:txBody>
      </p:sp>
      <p:sp>
        <p:nvSpPr>
          <p:cNvPr id="34922" name="Rectangle 106"/>
          <p:cNvSpPr>
            <a:spLocks noChangeArrowheads="1"/>
          </p:cNvSpPr>
          <p:nvPr/>
        </p:nvSpPr>
        <p:spPr bwMode="auto">
          <a:xfrm>
            <a:off x="2082800" y="5381625"/>
            <a:ext cx="339837" cy="200055"/>
          </a:xfrm>
          <a:prstGeom prst="rect">
            <a:avLst/>
          </a:prstGeom>
          <a:noFill/>
          <a:ln w="9525">
            <a:noFill/>
            <a:miter lim="800000"/>
            <a:headEnd/>
            <a:tailEnd/>
          </a:ln>
        </p:spPr>
        <p:txBody>
          <a:bodyPr wrap="none" lIns="0" tIns="0" rIns="0" bIns="0">
            <a:spAutoFit/>
          </a:bodyPr>
          <a:lstStyle/>
          <a:p>
            <a:pPr algn="l"/>
            <a:r>
              <a:rPr lang="en-US" sz="1300">
                <a:solidFill>
                  <a:srgbClr val="000000"/>
                </a:solidFill>
                <a:latin typeface="Calibri" pitchFamily="34" charset="0"/>
              </a:rPr>
              <a:t>2030</a:t>
            </a:r>
            <a:endParaRPr lang="en-US">
              <a:latin typeface="Calibri" pitchFamily="34" charset="0"/>
            </a:endParaRPr>
          </a:p>
        </p:txBody>
      </p:sp>
      <p:sp>
        <p:nvSpPr>
          <p:cNvPr id="34923" name="Rectangle 107"/>
          <p:cNvSpPr>
            <a:spLocks noChangeArrowheads="1"/>
          </p:cNvSpPr>
          <p:nvPr/>
        </p:nvSpPr>
        <p:spPr bwMode="auto">
          <a:xfrm>
            <a:off x="3201988" y="5381625"/>
            <a:ext cx="339837" cy="200055"/>
          </a:xfrm>
          <a:prstGeom prst="rect">
            <a:avLst/>
          </a:prstGeom>
          <a:noFill/>
          <a:ln w="9525">
            <a:noFill/>
            <a:miter lim="800000"/>
            <a:headEnd/>
            <a:tailEnd/>
          </a:ln>
        </p:spPr>
        <p:txBody>
          <a:bodyPr wrap="none" lIns="0" tIns="0" rIns="0" bIns="0">
            <a:spAutoFit/>
          </a:bodyPr>
          <a:lstStyle/>
          <a:p>
            <a:pPr algn="l"/>
            <a:r>
              <a:rPr lang="en-US" sz="1300">
                <a:solidFill>
                  <a:srgbClr val="000000"/>
                </a:solidFill>
                <a:latin typeface="Calibri" pitchFamily="34" charset="0"/>
              </a:rPr>
              <a:t>2004</a:t>
            </a:r>
            <a:endParaRPr lang="en-US">
              <a:latin typeface="Calibri" pitchFamily="34" charset="0"/>
            </a:endParaRPr>
          </a:p>
        </p:txBody>
      </p:sp>
      <p:sp>
        <p:nvSpPr>
          <p:cNvPr id="34924" name="Rectangle 108"/>
          <p:cNvSpPr>
            <a:spLocks noChangeArrowheads="1"/>
          </p:cNvSpPr>
          <p:nvPr/>
        </p:nvSpPr>
        <p:spPr bwMode="auto">
          <a:xfrm>
            <a:off x="3762375" y="5381625"/>
            <a:ext cx="339837" cy="200055"/>
          </a:xfrm>
          <a:prstGeom prst="rect">
            <a:avLst/>
          </a:prstGeom>
          <a:noFill/>
          <a:ln w="9525">
            <a:noFill/>
            <a:miter lim="800000"/>
            <a:headEnd/>
            <a:tailEnd/>
          </a:ln>
        </p:spPr>
        <p:txBody>
          <a:bodyPr wrap="none" lIns="0" tIns="0" rIns="0" bIns="0">
            <a:spAutoFit/>
          </a:bodyPr>
          <a:lstStyle/>
          <a:p>
            <a:pPr algn="l"/>
            <a:r>
              <a:rPr lang="en-US" sz="1300">
                <a:solidFill>
                  <a:srgbClr val="000000"/>
                </a:solidFill>
                <a:latin typeface="Calibri" pitchFamily="34" charset="0"/>
              </a:rPr>
              <a:t>2015</a:t>
            </a:r>
            <a:endParaRPr lang="en-US">
              <a:latin typeface="Calibri" pitchFamily="34" charset="0"/>
            </a:endParaRPr>
          </a:p>
        </p:txBody>
      </p:sp>
      <p:sp>
        <p:nvSpPr>
          <p:cNvPr id="34925" name="Rectangle 109"/>
          <p:cNvSpPr>
            <a:spLocks noChangeArrowheads="1"/>
          </p:cNvSpPr>
          <p:nvPr/>
        </p:nvSpPr>
        <p:spPr bwMode="auto">
          <a:xfrm>
            <a:off x="4322763" y="5381625"/>
            <a:ext cx="339837" cy="200055"/>
          </a:xfrm>
          <a:prstGeom prst="rect">
            <a:avLst/>
          </a:prstGeom>
          <a:noFill/>
          <a:ln w="9525">
            <a:noFill/>
            <a:miter lim="800000"/>
            <a:headEnd/>
            <a:tailEnd/>
          </a:ln>
        </p:spPr>
        <p:txBody>
          <a:bodyPr wrap="none" lIns="0" tIns="0" rIns="0" bIns="0">
            <a:spAutoFit/>
          </a:bodyPr>
          <a:lstStyle/>
          <a:p>
            <a:pPr algn="l"/>
            <a:r>
              <a:rPr lang="en-US" sz="1300">
                <a:solidFill>
                  <a:srgbClr val="000000"/>
                </a:solidFill>
                <a:latin typeface="Calibri" pitchFamily="34" charset="0"/>
              </a:rPr>
              <a:t>2030</a:t>
            </a:r>
            <a:endParaRPr lang="en-US">
              <a:latin typeface="Calibri" pitchFamily="34" charset="0"/>
            </a:endParaRPr>
          </a:p>
        </p:txBody>
      </p:sp>
      <p:sp>
        <p:nvSpPr>
          <p:cNvPr id="34926" name="Rectangle 110"/>
          <p:cNvSpPr>
            <a:spLocks noChangeArrowheads="1"/>
          </p:cNvSpPr>
          <p:nvPr/>
        </p:nvSpPr>
        <p:spPr bwMode="auto">
          <a:xfrm>
            <a:off x="5441950" y="5381625"/>
            <a:ext cx="339837" cy="200055"/>
          </a:xfrm>
          <a:prstGeom prst="rect">
            <a:avLst/>
          </a:prstGeom>
          <a:noFill/>
          <a:ln w="9525">
            <a:noFill/>
            <a:miter lim="800000"/>
            <a:headEnd/>
            <a:tailEnd/>
          </a:ln>
        </p:spPr>
        <p:txBody>
          <a:bodyPr wrap="none" lIns="0" tIns="0" rIns="0" bIns="0">
            <a:spAutoFit/>
          </a:bodyPr>
          <a:lstStyle/>
          <a:p>
            <a:pPr algn="l"/>
            <a:r>
              <a:rPr lang="en-US" sz="1300">
                <a:solidFill>
                  <a:srgbClr val="000000"/>
                </a:solidFill>
                <a:latin typeface="Calibri" pitchFamily="34" charset="0"/>
              </a:rPr>
              <a:t>2004</a:t>
            </a:r>
            <a:endParaRPr lang="en-US">
              <a:latin typeface="Calibri" pitchFamily="34" charset="0"/>
            </a:endParaRPr>
          </a:p>
        </p:txBody>
      </p:sp>
      <p:sp>
        <p:nvSpPr>
          <p:cNvPr id="34927" name="Rectangle 111"/>
          <p:cNvSpPr>
            <a:spLocks noChangeArrowheads="1"/>
          </p:cNvSpPr>
          <p:nvPr/>
        </p:nvSpPr>
        <p:spPr bwMode="auto">
          <a:xfrm>
            <a:off x="6002338" y="5381625"/>
            <a:ext cx="339837" cy="200055"/>
          </a:xfrm>
          <a:prstGeom prst="rect">
            <a:avLst/>
          </a:prstGeom>
          <a:noFill/>
          <a:ln w="9525">
            <a:noFill/>
            <a:miter lim="800000"/>
            <a:headEnd/>
            <a:tailEnd/>
          </a:ln>
        </p:spPr>
        <p:txBody>
          <a:bodyPr wrap="none" lIns="0" tIns="0" rIns="0" bIns="0">
            <a:spAutoFit/>
          </a:bodyPr>
          <a:lstStyle/>
          <a:p>
            <a:pPr algn="l"/>
            <a:r>
              <a:rPr lang="en-US" sz="1300">
                <a:solidFill>
                  <a:srgbClr val="000000"/>
                </a:solidFill>
                <a:latin typeface="Calibri" pitchFamily="34" charset="0"/>
              </a:rPr>
              <a:t>2015</a:t>
            </a:r>
            <a:endParaRPr lang="en-US">
              <a:latin typeface="Calibri" pitchFamily="34" charset="0"/>
            </a:endParaRPr>
          </a:p>
        </p:txBody>
      </p:sp>
      <p:sp>
        <p:nvSpPr>
          <p:cNvPr id="34928" name="Rectangle 112"/>
          <p:cNvSpPr>
            <a:spLocks noChangeArrowheads="1"/>
          </p:cNvSpPr>
          <p:nvPr/>
        </p:nvSpPr>
        <p:spPr bwMode="auto">
          <a:xfrm>
            <a:off x="6561138" y="5381625"/>
            <a:ext cx="339837" cy="200055"/>
          </a:xfrm>
          <a:prstGeom prst="rect">
            <a:avLst/>
          </a:prstGeom>
          <a:noFill/>
          <a:ln w="9525">
            <a:noFill/>
            <a:miter lim="800000"/>
            <a:headEnd/>
            <a:tailEnd/>
          </a:ln>
        </p:spPr>
        <p:txBody>
          <a:bodyPr wrap="none" lIns="0" tIns="0" rIns="0" bIns="0">
            <a:spAutoFit/>
          </a:bodyPr>
          <a:lstStyle/>
          <a:p>
            <a:pPr algn="l"/>
            <a:r>
              <a:rPr lang="en-US" sz="1300">
                <a:solidFill>
                  <a:srgbClr val="000000"/>
                </a:solidFill>
                <a:latin typeface="Calibri" pitchFamily="34" charset="0"/>
              </a:rPr>
              <a:t>2030</a:t>
            </a:r>
            <a:endParaRPr lang="en-US">
              <a:latin typeface="Calibri" pitchFamily="34" charset="0"/>
            </a:endParaRPr>
          </a:p>
        </p:txBody>
      </p:sp>
      <p:sp>
        <p:nvSpPr>
          <p:cNvPr id="34929" name="Rectangle 113"/>
          <p:cNvSpPr>
            <a:spLocks noChangeArrowheads="1"/>
          </p:cNvSpPr>
          <p:nvPr/>
        </p:nvSpPr>
        <p:spPr bwMode="auto">
          <a:xfrm rot="-5400000">
            <a:off x="-421738" y="3070146"/>
            <a:ext cx="1399101" cy="246221"/>
          </a:xfrm>
          <a:prstGeom prst="rect">
            <a:avLst/>
          </a:prstGeom>
          <a:noFill/>
          <a:ln w="9525">
            <a:noFill/>
            <a:miter lim="800000"/>
            <a:headEnd/>
            <a:tailEnd/>
          </a:ln>
        </p:spPr>
        <p:txBody>
          <a:bodyPr wrap="none" lIns="0" tIns="0" rIns="0" bIns="0">
            <a:spAutoFit/>
          </a:bodyPr>
          <a:lstStyle/>
          <a:p>
            <a:pPr algn="l"/>
            <a:r>
              <a:rPr lang="en-US" sz="1600">
                <a:solidFill>
                  <a:srgbClr val="000000"/>
                </a:solidFill>
                <a:latin typeface="Calibri" pitchFamily="34" charset="0"/>
              </a:rPr>
              <a:t>Deaths (millions)</a:t>
            </a:r>
            <a:endParaRPr lang="en-US">
              <a:latin typeface="Calibri" pitchFamily="34" charset="0"/>
            </a:endParaRPr>
          </a:p>
        </p:txBody>
      </p:sp>
      <p:sp>
        <p:nvSpPr>
          <p:cNvPr id="34930" name="Rectangle 114"/>
          <p:cNvSpPr>
            <a:spLocks noChangeArrowheads="1"/>
          </p:cNvSpPr>
          <p:nvPr/>
        </p:nvSpPr>
        <p:spPr bwMode="auto">
          <a:xfrm>
            <a:off x="1081088" y="5654675"/>
            <a:ext cx="1584408" cy="738664"/>
          </a:xfrm>
          <a:prstGeom prst="rect">
            <a:avLst/>
          </a:prstGeom>
          <a:noFill/>
          <a:ln w="9525">
            <a:noFill/>
            <a:miter lim="800000"/>
            <a:headEnd/>
            <a:tailEnd/>
          </a:ln>
        </p:spPr>
        <p:txBody>
          <a:bodyPr wrap="none" lIns="0" tIns="0" rIns="0" bIns="0">
            <a:spAutoFit/>
          </a:bodyPr>
          <a:lstStyle/>
          <a:p>
            <a:pPr algn="l"/>
            <a:r>
              <a:rPr lang="en-US" dirty="0">
                <a:solidFill>
                  <a:srgbClr val="000000"/>
                </a:solidFill>
                <a:latin typeface="Calibri" pitchFamily="34" charset="0"/>
              </a:rPr>
              <a:t>High-income</a:t>
            </a:r>
          </a:p>
          <a:p>
            <a:pPr algn="l"/>
            <a:r>
              <a:rPr lang="en-GB" dirty="0">
                <a:solidFill>
                  <a:srgbClr val="000000"/>
                </a:solidFill>
                <a:latin typeface="Calibri" pitchFamily="34" charset="0"/>
              </a:rPr>
              <a:t>countries</a:t>
            </a:r>
            <a:endParaRPr lang="en-US" dirty="0">
              <a:latin typeface="Calibri" pitchFamily="34" charset="0"/>
            </a:endParaRPr>
          </a:p>
        </p:txBody>
      </p:sp>
      <p:sp>
        <p:nvSpPr>
          <p:cNvPr id="34931" name="Rectangle 115"/>
          <p:cNvSpPr>
            <a:spLocks noChangeArrowheads="1"/>
          </p:cNvSpPr>
          <p:nvPr/>
        </p:nvSpPr>
        <p:spPr bwMode="auto">
          <a:xfrm>
            <a:off x="3241675" y="5654675"/>
            <a:ext cx="1896994" cy="738664"/>
          </a:xfrm>
          <a:prstGeom prst="rect">
            <a:avLst/>
          </a:prstGeom>
          <a:noFill/>
          <a:ln w="9525">
            <a:noFill/>
            <a:miter lim="800000"/>
            <a:headEnd/>
            <a:tailEnd/>
          </a:ln>
        </p:spPr>
        <p:txBody>
          <a:bodyPr wrap="none" lIns="0" tIns="0" rIns="0" bIns="0">
            <a:spAutoFit/>
          </a:bodyPr>
          <a:lstStyle/>
          <a:p>
            <a:pPr algn="l"/>
            <a:r>
              <a:rPr lang="en-US" dirty="0">
                <a:solidFill>
                  <a:srgbClr val="000000"/>
                </a:solidFill>
                <a:latin typeface="Calibri" pitchFamily="34" charset="0"/>
              </a:rPr>
              <a:t>Middle-income</a:t>
            </a:r>
          </a:p>
          <a:p>
            <a:pPr algn="l"/>
            <a:r>
              <a:rPr lang="en-GB" dirty="0">
                <a:solidFill>
                  <a:srgbClr val="000000"/>
                </a:solidFill>
                <a:latin typeface="Calibri" pitchFamily="34" charset="0"/>
              </a:rPr>
              <a:t>countries</a:t>
            </a:r>
            <a:endParaRPr lang="en-US" dirty="0">
              <a:latin typeface="Calibri" pitchFamily="34" charset="0"/>
            </a:endParaRPr>
          </a:p>
        </p:txBody>
      </p:sp>
      <p:sp>
        <p:nvSpPr>
          <p:cNvPr id="34932" name="Rectangle 116"/>
          <p:cNvSpPr>
            <a:spLocks noChangeArrowheads="1"/>
          </p:cNvSpPr>
          <p:nvPr/>
        </p:nvSpPr>
        <p:spPr bwMode="auto">
          <a:xfrm>
            <a:off x="5597525" y="5654675"/>
            <a:ext cx="1525482" cy="738664"/>
          </a:xfrm>
          <a:prstGeom prst="rect">
            <a:avLst/>
          </a:prstGeom>
          <a:noFill/>
          <a:ln w="9525">
            <a:noFill/>
            <a:miter lim="800000"/>
            <a:headEnd/>
            <a:tailEnd/>
          </a:ln>
        </p:spPr>
        <p:txBody>
          <a:bodyPr wrap="none" lIns="0" tIns="0" rIns="0" bIns="0">
            <a:spAutoFit/>
          </a:bodyPr>
          <a:lstStyle/>
          <a:p>
            <a:pPr algn="l"/>
            <a:r>
              <a:rPr lang="en-US" dirty="0">
                <a:solidFill>
                  <a:srgbClr val="000000"/>
                </a:solidFill>
                <a:latin typeface="Calibri" pitchFamily="34" charset="0"/>
              </a:rPr>
              <a:t>Low-income</a:t>
            </a:r>
          </a:p>
          <a:p>
            <a:pPr algn="l"/>
            <a:r>
              <a:rPr lang="en-GB" dirty="0">
                <a:solidFill>
                  <a:srgbClr val="000000"/>
                </a:solidFill>
                <a:latin typeface="Calibri" pitchFamily="34" charset="0"/>
              </a:rPr>
              <a:t>countries</a:t>
            </a:r>
            <a:endParaRPr lang="en-US" dirty="0">
              <a:latin typeface="Calibri" pitchFamily="34" charset="0"/>
            </a:endParaRPr>
          </a:p>
        </p:txBody>
      </p:sp>
      <p:pic>
        <p:nvPicPr>
          <p:cNvPr id="1309817" name="Picture 121" descr="1"/>
          <p:cNvPicPr>
            <a:picLocks noChangeAspect="1" noChangeArrowheads="1"/>
          </p:cNvPicPr>
          <p:nvPr/>
        </p:nvPicPr>
        <p:blipFill>
          <a:blip r:embed="rId3" cstate="print"/>
          <a:srcRect/>
          <a:stretch>
            <a:fillRect/>
          </a:stretch>
        </p:blipFill>
        <p:spPr bwMode="auto">
          <a:xfrm>
            <a:off x="7884368" y="5301208"/>
            <a:ext cx="967979" cy="1378997"/>
          </a:xfrm>
          <a:prstGeom prst="rect">
            <a:avLst/>
          </a:prstGeom>
          <a:noFill/>
          <a:effectLst>
            <a:outerShdw dist="107763" dir="2700000" algn="ctr" rotWithShape="0">
              <a:srgbClr val="808080">
                <a:alpha val="50000"/>
              </a:srgbClr>
            </a:outerShdw>
          </a:effectLst>
        </p:spPr>
      </p:pic>
      <p:sp>
        <p:nvSpPr>
          <p:cNvPr id="34934" name="Rectangle 122"/>
          <p:cNvSpPr>
            <a:spLocks noChangeArrowheads="1"/>
          </p:cNvSpPr>
          <p:nvPr/>
        </p:nvSpPr>
        <p:spPr bwMode="auto">
          <a:xfrm>
            <a:off x="395536" y="188640"/>
            <a:ext cx="8448675" cy="720080"/>
          </a:xfrm>
          <a:prstGeom prst="rect">
            <a:avLst/>
          </a:prstGeom>
          <a:noFill/>
          <a:ln w="9525">
            <a:noFill/>
            <a:miter lim="800000"/>
            <a:headEnd/>
            <a:tailEnd/>
          </a:ln>
        </p:spPr>
        <p:txBody>
          <a:bodyPr anchor="ctr"/>
          <a:lstStyle/>
          <a:p>
            <a:pPr algn="ctr"/>
            <a:r>
              <a:rPr lang="en-GB" altLang="zh-CN" sz="2600" b="1" dirty="0" smtClean="0">
                <a:solidFill>
                  <a:srgbClr val="000099"/>
                </a:solidFill>
                <a:latin typeface="Calibri" pitchFamily="34" charset="0"/>
                <a:ea typeface="宋体" pitchFamily="2" charset="-122"/>
              </a:rPr>
              <a:t>Global Burden of Diseases: global mortality, 2004-2030</a:t>
            </a:r>
            <a:endParaRPr lang="en-US" altLang="zh-CN" sz="2600" b="1" dirty="0">
              <a:solidFill>
                <a:srgbClr val="000099"/>
              </a:solidFill>
              <a:latin typeface="Calibri" pitchFamily="34" charset="0"/>
              <a:ea typeface="宋体" pitchFamily="2" charset="-122"/>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2354" name="Picture 2"/>
          <p:cNvPicPr>
            <a:picLocks noChangeAspect="1" noChangeArrowheads="1"/>
          </p:cNvPicPr>
          <p:nvPr/>
        </p:nvPicPr>
        <p:blipFill>
          <a:blip r:embed="rId2" cstate="print"/>
          <a:srcRect/>
          <a:stretch>
            <a:fillRect/>
          </a:stretch>
        </p:blipFill>
        <p:spPr bwMode="auto">
          <a:xfrm>
            <a:off x="395288" y="476250"/>
            <a:ext cx="8121650" cy="5965825"/>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8892480" cy="864096"/>
          </a:xfrm>
        </p:spPr>
        <p:txBody>
          <a:bodyPr>
            <a:normAutofit/>
          </a:bodyPr>
          <a:lstStyle/>
          <a:p>
            <a:r>
              <a:rPr lang="en-US" sz="2200" b="1" dirty="0" smtClean="0">
                <a:solidFill>
                  <a:srgbClr val="000099"/>
                </a:solidFill>
                <a:latin typeface="Calibri" pitchFamily="34" charset="0"/>
              </a:rPr>
              <a:t>Screenshot of an output of GBD Compare showing the percentage of DALYs attributable to </a:t>
            </a:r>
            <a:r>
              <a:rPr lang="en-US" sz="2200" b="1" u="sng" dirty="0" smtClean="0">
                <a:solidFill>
                  <a:srgbClr val="000099"/>
                </a:solidFill>
                <a:latin typeface="Calibri" pitchFamily="34" charset="0"/>
              </a:rPr>
              <a:t>tobacco</a:t>
            </a:r>
            <a:r>
              <a:rPr lang="en-US" sz="2200" b="1" dirty="0" smtClean="0">
                <a:solidFill>
                  <a:srgbClr val="000099"/>
                </a:solidFill>
                <a:latin typeface="Calibri" pitchFamily="34" charset="0"/>
              </a:rPr>
              <a:t> by country in 2010 for both sexes combined</a:t>
            </a:r>
            <a:endParaRPr lang="en-US" sz="2200" dirty="0">
              <a:solidFill>
                <a:srgbClr val="000099"/>
              </a:solidFill>
              <a:latin typeface="Calibri" pitchFamily="34" charset="0"/>
            </a:endParaRPr>
          </a:p>
        </p:txBody>
      </p:sp>
      <p:pic>
        <p:nvPicPr>
          <p:cNvPr id="101378" name="Picture 2"/>
          <p:cNvPicPr>
            <a:picLocks noChangeAspect="1" noChangeArrowheads="1"/>
          </p:cNvPicPr>
          <p:nvPr/>
        </p:nvPicPr>
        <p:blipFill>
          <a:blip r:embed="rId2" cstate="print"/>
          <a:srcRect/>
          <a:stretch>
            <a:fillRect/>
          </a:stretch>
        </p:blipFill>
        <p:spPr bwMode="auto">
          <a:xfrm>
            <a:off x="899592" y="1484784"/>
            <a:ext cx="7030464" cy="4752528"/>
          </a:xfrm>
          <a:prstGeom prst="rect">
            <a:avLst/>
          </a:prstGeom>
          <a:noFill/>
          <a:ln w="9525">
            <a:noFill/>
            <a:miter lim="800000"/>
            <a:headEnd/>
            <a:tailEnd/>
          </a:ln>
        </p:spPr>
      </p:pic>
      <p:sp>
        <p:nvSpPr>
          <p:cNvPr id="5" name="ZoneTexte 4"/>
          <p:cNvSpPr txBox="1"/>
          <p:nvPr/>
        </p:nvSpPr>
        <p:spPr>
          <a:xfrm>
            <a:off x="467544" y="6381328"/>
            <a:ext cx="1815241" cy="276999"/>
          </a:xfrm>
          <a:prstGeom prst="rect">
            <a:avLst/>
          </a:prstGeom>
          <a:noFill/>
        </p:spPr>
        <p:txBody>
          <a:bodyPr wrap="none" rtlCol="0">
            <a:spAutoFit/>
          </a:bodyPr>
          <a:lstStyle/>
          <a:p>
            <a:r>
              <a:rPr lang="en-US" sz="1200" dirty="0" smtClean="0">
                <a:latin typeface="Calibri" pitchFamily="34" charset="0"/>
              </a:rPr>
              <a:t>Murray et al.  Lancet 2013</a:t>
            </a:r>
            <a:endParaRPr lang="en-US" sz="1200" dirty="0">
              <a:latin typeface="Calibri"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sp>
        <p:nvSpPr>
          <p:cNvPr id="3" name="Espace réservé du contenu 2"/>
          <p:cNvSpPr>
            <a:spLocks noGrp="1"/>
          </p:cNvSpPr>
          <p:nvPr>
            <p:ph idx="1"/>
          </p:nvPr>
        </p:nvSpPr>
        <p:spPr/>
        <p:txBody>
          <a:bodyP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ChangeArrowheads="1"/>
          </p:cNvSpPr>
          <p:nvPr/>
        </p:nvSpPr>
        <p:spPr bwMode="auto">
          <a:xfrm>
            <a:off x="1905000" y="2073275"/>
            <a:ext cx="1963738" cy="8382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1125379" name="Text Box 3"/>
          <p:cNvSpPr txBox="1">
            <a:spLocks noChangeArrowheads="1"/>
          </p:cNvSpPr>
          <p:nvPr/>
        </p:nvSpPr>
        <p:spPr bwMode="auto">
          <a:xfrm>
            <a:off x="1828800" y="2149475"/>
            <a:ext cx="1989138" cy="581025"/>
          </a:xfrm>
          <a:prstGeom prst="rect">
            <a:avLst/>
          </a:prstGeom>
          <a:noFill/>
          <a:ln w="9525">
            <a:noFill/>
            <a:miter lim="800000"/>
            <a:headEnd/>
            <a:tailEnd/>
          </a:ln>
        </p:spPr>
        <p:txBody>
          <a:bodyPr>
            <a:spAutoFit/>
          </a:bodyPr>
          <a:lstStyle/>
          <a:p>
            <a:pPr algn="ctr">
              <a:spcBef>
                <a:spcPct val="50000"/>
              </a:spcBef>
            </a:pPr>
            <a:r>
              <a:rPr lang="en-US" sz="1600" b="1">
                <a:effectLst/>
              </a:rPr>
              <a:t>High fertility/mortality</a:t>
            </a:r>
          </a:p>
        </p:txBody>
      </p:sp>
      <p:sp>
        <p:nvSpPr>
          <p:cNvPr id="1125380" name="Text Box 4"/>
          <p:cNvSpPr txBox="1">
            <a:spLocks noChangeArrowheads="1"/>
          </p:cNvSpPr>
          <p:nvPr/>
        </p:nvSpPr>
        <p:spPr bwMode="auto">
          <a:xfrm>
            <a:off x="1349375" y="2266950"/>
            <a:ext cx="163513" cy="457200"/>
          </a:xfrm>
          <a:prstGeom prst="rect">
            <a:avLst/>
          </a:prstGeom>
          <a:noFill/>
          <a:ln w="9525">
            <a:noFill/>
            <a:miter lim="800000"/>
            <a:headEnd/>
            <a:tailEnd/>
          </a:ln>
        </p:spPr>
        <p:txBody>
          <a:bodyPr wrap="none">
            <a:spAutoFit/>
          </a:bodyPr>
          <a:lstStyle/>
          <a:p>
            <a:endParaRPr lang="fr-FR" sz="2400">
              <a:effectLst/>
              <a:latin typeface="Times New Roman" pitchFamily="18" charset="0"/>
            </a:endParaRPr>
          </a:p>
        </p:txBody>
      </p:sp>
      <p:sp>
        <p:nvSpPr>
          <p:cNvPr id="1125381" name="Rectangle 5"/>
          <p:cNvSpPr>
            <a:spLocks noChangeArrowheads="1"/>
          </p:cNvSpPr>
          <p:nvPr/>
        </p:nvSpPr>
        <p:spPr bwMode="auto">
          <a:xfrm>
            <a:off x="4140200" y="2073275"/>
            <a:ext cx="1963738" cy="8382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1125382" name="Rectangle 6"/>
          <p:cNvSpPr>
            <a:spLocks noChangeArrowheads="1"/>
          </p:cNvSpPr>
          <p:nvPr/>
        </p:nvSpPr>
        <p:spPr bwMode="auto">
          <a:xfrm>
            <a:off x="6375400" y="2073275"/>
            <a:ext cx="1963738" cy="8382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1125383" name="Rectangle 7"/>
          <p:cNvSpPr>
            <a:spLocks noChangeArrowheads="1"/>
          </p:cNvSpPr>
          <p:nvPr/>
        </p:nvSpPr>
        <p:spPr bwMode="auto">
          <a:xfrm>
            <a:off x="6372200" y="3068960"/>
            <a:ext cx="2006600" cy="10668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1125384" name="Rectangle 8"/>
          <p:cNvSpPr>
            <a:spLocks noChangeArrowheads="1"/>
          </p:cNvSpPr>
          <p:nvPr/>
        </p:nvSpPr>
        <p:spPr bwMode="auto">
          <a:xfrm>
            <a:off x="1901800" y="3068960"/>
            <a:ext cx="1981200" cy="10668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1125385" name="Text Box 10"/>
          <p:cNvSpPr txBox="1">
            <a:spLocks noChangeArrowheads="1"/>
          </p:cNvSpPr>
          <p:nvPr/>
        </p:nvSpPr>
        <p:spPr bwMode="auto">
          <a:xfrm>
            <a:off x="4191000" y="2073275"/>
            <a:ext cx="1828800" cy="825500"/>
          </a:xfrm>
          <a:prstGeom prst="rect">
            <a:avLst/>
          </a:prstGeom>
          <a:noFill/>
          <a:ln w="9525">
            <a:noFill/>
            <a:miter lim="800000"/>
            <a:headEnd/>
            <a:tailEnd/>
          </a:ln>
        </p:spPr>
        <p:txBody>
          <a:bodyPr>
            <a:spAutoFit/>
          </a:bodyPr>
          <a:lstStyle/>
          <a:p>
            <a:pPr algn="ctr">
              <a:spcBef>
                <a:spcPct val="50000"/>
              </a:spcBef>
            </a:pPr>
            <a:r>
              <a:rPr lang="en-US" sz="1600" b="1">
                <a:effectLst/>
              </a:rPr>
              <a:t>High prevalence infectious disease</a:t>
            </a:r>
          </a:p>
        </p:txBody>
      </p:sp>
      <p:sp>
        <p:nvSpPr>
          <p:cNvPr id="1125386" name="Text Box 11"/>
          <p:cNvSpPr txBox="1">
            <a:spLocks noChangeArrowheads="1"/>
          </p:cNvSpPr>
          <p:nvPr/>
        </p:nvSpPr>
        <p:spPr bwMode="auto">
          <a:xfrm>
            <a:off x="6443663" y="2149475"/>
            <a:ext cx="1828800" cy="581025"/>
          </a:xfrm>
          <a:prstGeom prst="rect">
            <a:avLst/>
          </a:prstGeom>
          <a:noFill/>
          <a:ln w="9525">
            <a:noFill/>
            <a:miter lim="800000"/>
            <a:headEnd/>
            <a:tailEnd/>
          </a:ln>
        </p:spPr>
        <p:txBody>
          <a:bodyPr>
            <a:spAutoFit/>
          </a:bodyPr>
          <a:lstStyle/>
          <a:p>
            <a:pPr algn="ctr">
              <a:spcBef>
                <a:spcPct val="50000"/>
              </a:spcBef>
            </a:pPr>
            <a:r>
              <a:rPr lang="en-US" sz="1600" b="1">
                <a:effectLst/>
              </a:rPr>
              <a:t>High prevalence undernutrition</a:t>
            </a:r>
          </a:p>
        </p:txBody>
      </p:sp>
      <p:sp>
        <p:nvSpPr>
          <p:cNvPr id="1125387" name="Text Box 12"/>
          <p:cNvSpPr txBox="1">
            <a:spLocks noChangeArrowheads="1"/>
          </p:cNvSpPr>
          <p:nvPr/>
        </p:nvSpPr>
        <p:spPr bwMode="auto">
          <a:xfrm>
            <a:off x="1970063" y="3068960"/>
            <a:ext cx="1828800" cy="1069975"/>
          </a:xfrm>
          <a:prstGeom prst="rect">
            <a:avLst/>
          </a:prstGeom>
          <a:noFill/>
          <a:ln w="9525">
            <a:noFill/>
            <a:miter lim="800000"/>
            <a:headEnd/>
            <a:tailEnd/>
          </a:ln>
        </p:spPr>
        <p:txBody>
          <a:bodyPr>
            <a:spAutoFit/>
          </a:bodyPr>
          <a:lstStyle/>
          <a:p>
            <a:pPr algn="ctr">
              <a:spcBef>
                <a:spcPct val="50000"/>
              </a:spcBef>
            </a:pPr>
            <a:r>
              <a:rPr lang="en-US" sz="1600" b="1">
                <a:effectLst/>
              </a:rPr>
              <a:t>Reduced mortality, changing age structure</a:t>
            </a:r>
          </a:p>
        </p:txBody>
      </p:sp>
      <p:sp>
        <p:nvSpPr>
          <p:cNvPr id="1125388" name="Text Box 13"/>
          <p:cNvSpPr txBox="1">
            <a:spLocks noChangeArrowheads="1"/>
          </p:cNvSpPr>
          <p:nvPr/>
        </p:nvSpPr>
        <p:spPr bwMode="auto">
          <a:xfrm>
            <a:off x="4137000" y="3068960"/>
            <a:ext cx="1897063" cy="1069975"/>
          </a:xfrm>
          <a:prstGeom prst="rect">
            <a:avLst/>
          </a:prstGeom>
          <a:noFill/>
          <a:ln w="9525">
            <a:noFill/>
            <a:miter lim="800000"/>
            <a:headEnd/>
            <a:tailEnd/>
          </a:ln>
        </p:spPr>
        <p:txBody>
          <a:bodyPr>
            <a:spAutoFit/>
          </a:bodyPr>
          <a:lstStyle/>
          <a:p>
            <a:pPr algn="ctr">
              <a:spcBef>
                <a:spcPct val="50000"/>
              </a:spcBef>
            </a:pPr>
            <a:r>
              <a:rPr lang="en-US" sz="1600" b="1">
                <a:effectLst/>
              </a:rPr>
              <a:t>Receding infection, poor environmental conditions</a:t>
            </a:r>
          </a:p>
        </p:txBody>
      </p:sp>
      <p:sp>
        <p:nvSpPr>
          <p:cNvPr id="1125389" name="Text Box 14"/>
          <p:cNvSpPr txBox="1">
            <a:spLocks noChangeArrowheads="1"/>
          </p:cNvSpPr>
          <p:nvPr/>
        </p:nvSpPr>
        <p:spPr bwMode="auto">
          <a:xfrm>
            <a:off x="6397600" y="3373760"/>
            <a:ext cx="1897063" cy="336550"/>
          </a:xfrm>
          <a:prstGeom prst="rect">
            <a:avLst/>
          </a:prstGeom>
          <a:noFill/>
          <a:ln w="9525">
            <a:noFill/>
            <a:miter lim="800000"/>
            <a:headEnd/>
            <a:tailEnd/>
          </a:ln>
        </p:spPr>
        <p:txBody>
          <a:bodyPr>
            <a:spAutoFit/>
          </a:bodyPr>
          <a:lstStyle/>
          <a:p>
            <a:pPr algn="ctr">
              <a:spcBef>
                <a:spcPct val="50000"/>
              </a:spcBef>
            </a:pPr>
            <a:r>
              <a:rPr lang="en-US" sz="1600" b="1">
                <a:effectLst/>
              </a:rPr>
              <a:t>Receding famine</a:t>
            </a:r>
          </a:p>
        </p:txBody>
      </p:sp>
      <p:sp>
        <p:nvSpPr>
          <p:cNvPr id="1125390" name="Rectangle 15"/>
          <p:cNvSpPr>
            <a:spLocks noChangeArrowheads="1"/>
          </p:cNvSpPr>
          <p:nvPr/>
        </p:nvSpPr>
        <p:spPr bwMode="auto">
          <a:xfrm>
            <a:off x="1901800" y="4293096"/>
            <a:ext cx="1963738" cy="8382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1125391" name="Rectangle 16"/>
          <p:cNvSpPr>
            <a:spLocks noChangeArrowheads="1"/>
          </p:cNvSpPr>
          <p:nvPr/>
        </p:nvSpPr>
        <p:spPr bwMode="auto">
          <a:xfrm>
            <a:off x="4137000" y="4293096"/>
            <a:ext cx="1963738" cy="8382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1125392" name="Rectangle 17"/>
          <p:cNvSpPr>
            <a:spLocks noChangeArrowheads="1"/>
          </p:cNvSpPr>
          <p:nvPr/>
        </p:nvSpPr>
        <p:spPr bwMode="auto">
          <a:xfrm>
            <a:off x="6372200" y="4293096"/>
            <a:ext cx="1963738" cy="8382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1125393" name="Text Box 18"/>
          <p:cNvSpPr txBox="1">
            <a:spLocks noChangeArrowheads="1"/>
          </p:cNvSpPr>
          <p:nvPr/>
        </p:nvSpPr>
        <p:spPr bwMode="auto">
          <a:xfrm>
            <a:off x="2036738" y="4369296"/>
            <a:ext cx="1693862" cy="581025"/>
          </a:xfrm>
          <a:prstGeom prst="rect">
            <a:avLst/>
          </a:prstGeom>
          <a:noFill/>
          <a:ln w="9525">
            <a:noFill/>
            <a:miter lim="800000"/>
            <a:headEnd/>
            <a:tailEnd/>
          </a:ln>
        </p:spPr>
        <p:txBody>
          <a:bodyPr>
            <a:spAutoFit/>
          </a:bodyPr>
          <a:lstStyle/>
          <a:p>
            <a:pPr algn="ctr">
              <a:spcBef>
                <a:spcPct val="50000"/>
              </a:spcBef>
            </a:pPr>
            <a:r>
              <a:rPr lang="en-US" sz="1600" b="1">
                <a:effectLst/>
              </a:rPr>
              <a:t>Reduced fertility, aging</a:t>
            </a:r>
          </a:p>
        </p:txBody>
      </p:sp>
      <p:sp>
        <p:nvSpPr>
          <p:cNvPr id="1125394" name="Text Box 19"/>
          <p:cNvSpPr txBox="1">
            <a:spLocks noChangeArrowheads="1"/>
          </p:cNvSpPr>
          <p:nvPr/>
        </p:nvSpPr>
        <p:spPr bwMode="auto">
          <a:xfrm>
            <a:off x="4187800" y="4293096"/>
            <a:ext cx="1828800" cy="692497"/>
          </a:xfrm>
          <a:prstGeom prst="rect">
            <a:avLst/>
          </a:prstGeom>
          <a:noFill/>
          <a:ln w="9525">
            <a:noFill/>
            <a:miter lim="800000"/>
            <a:headEnd/>
            <a:tailEnd/>
          </a:ln>
        </p:spPr>
        <p:txBody>
          <a:bodyPr>
            <a:spAutoFit/>
          </a:bodyPr>
          <a:lstStyle/>
          <a:p>
            <a:pPr algn="ctr">
              <a:spcBef>
                <a:spcPct val="50000"/>
              </a:spcBef>
            </a:pPr>
            <a:r>
              <a:rPr lang="en-US" sz="1300" b="1" dirty="0" smtClean="0">
                <a:effectLst/>
              </a:rPr>
              <a:t>Chronic lifestyle-related diseases (NCDs) predominate</a:t>
            </a:r>
            <a:endParaRPr lang="en-US" sz="1300" b="1" dirty="0">
              <a:effectLst/>
            </a:endParaRPr>
          </a:p>
        </p:txBody>
      </p:sp>
      <p:sp>
        <p:nvSpPr>
          <p:cNvPr id="1125395" name="Text Box 20"/>
          <p:cNvSpPr txBox="1">
            <a:spLocks noChangeArrowheads="1"/>
          </p:cNvSpPr>
          <p:nvPr/>
        </p:nvSpPr>
        <p:spPr bwMode="auto">
          <a:xfrm>
            <a:off x="6372200" y="4293096"/>
            <a:ext cx="1828800" cy="825500"/>
          </a:xfrm>
          <a:prstGeom prst="rect">
            <a:avLst/>
          </a:prstGeom>
          <a:noFill/>
          <a:ln w="9525">
            <a:noFill/>
            <a:miter lim="800000"/>
            <a:headEnd/>
            <a:tailEnd/>
          </a:ln>
        </p:spPr>
        <p:txBody>
          <a:bodyPr>
            <a:spAutoFit/>
          </a:bodyPr>
          <a:lstStyle/>
          <a:p>
            <a:pPr algn="ctr">
              <a:spcBef>
                <a:spcPct val="50000"/>
              </a:spcBef>
            </a:pPr>
            <a:r>
              <a:rPr lang="en-US" sz="1600" b="1">
                <a:effectLst/>
              </a:rPr>
              <a:t>Diet of chronic diseases predominate</a:t>
            </a:r>
          </a:p>
        </p:txBody>
      </p:sp>
      <p:sp>
        <p:nvSpPr>
          <p:cNvPr id="1125396" name="Text Box 21"/>
          <p:cNvSpPr txBox="1">
            <a:spLocks noChangeArrowheads="1"/>
          </p:cNvSpPr>
          <p:nvPr/>
        </p:nvSpPr>
        <p:spPr bwMode="auto">
          <a:xfrm>
            <a:off x="381000" y="2073275"/>
            <a:ext cx="1389063" cy="581025"/>
          </a:xfrm>
          <a:prstGeom prst="rect">
            <a:avLst/>
          </a:prstGeom>
          <a:noFill/>
          <a:ln w="9525">
            <a:noFill/>
            <a:miter lim="800000"/>
            <a:headEnd/>
            <a:tailEnd/>
          </a:ln>
        </p:spPr>
        <p:txBody>
          <a:bodyPr>
            <a:spAutoFit/>
          </a:bodyPr>
          <a:lstStyle/>
          <a:p>
            <a:pPr>
              <a:spcBef>
                <a:spcPct val="50000"/>
              </a:spcBef>
            </a:pPr>
            <a:r>
              <a:rPr lang="en-US" sz="1600" b="1" i="1">
                <a:solidFill>
                  <a:srgbClr val="A50021"/>
                </a:solidFill>
                <a:effectLst/>
              </a:rPr>
              <a:t>EARLY    STAGES</a:t>
            </a:r>
          </a:p>
        </p:txBody>
      </p:sp>
      <p:sp>
        <p:nvSpPr>
          <p:cNvPr id="1125397" name="Text Box 22"/>
          <p:cNvSpPr txBox="1">
            <a:spLocks noChangeArrowheads="1"/>
          </p:cNvSpPr>
          <p:nvPr/>
        </p:nvSpPr>
        <p:spPr bwMode="auto">
          <a:xfrm>
            <a:off x="454000" y="3068960"/>
            <a:ext cx="1312863" cy="581025"/>
          </a:xfrm>
          <a:prstGeom prst="rect">
            <a:avLst/>
          </a:prstGeom>
          <a:noFill/>
          <a:ln w="9525">
            <a:noFill/>
            <a:miter lim="800000"/>
            <a:headEnd/>
            <a:tailEnd/>
          </a:ln>
        </p:spPr>
        <p:txBody>
          <a:bodyPr>
            <a:spAutoFit/>
          </a:bodyPr>
          <a:lstStyle/>
          <a:p>
            <a:pPr>
              <a:spcBef>
                <a:spcPct val="50000"/>
              </a:spcBef>
            </a:pPr>
            <a:r>
              <a:rPr lang="en-US" sz="1600" b="1" i="1">
                <a:solidFill>
                  <a:srgbClr val="A50021"/>
                </a:solidFill>
                <a:effectLst/>
              </a:rPr>
              <a:t>MIDDLE   STAGES</a:t>
            </a:r>
          </a:p>
        </p:txBody>
      </p:sp>
      <p:sp>
        <p:nvSpPr>
          <p:cNvPr id="1125398" name="Text Box 23"/>
          <p:cNvSpPr txBox="1">
            <a:spLocks noChangeArrowheads="1"/>
          </p:cNvSpPr>
          <p:nvPr/>
        </p:nvSpPr>
        <p:spPr bwMode="auto">
          <a:xfrm>
            <a:off x="454000" y="4293096"/>
            <a:ext cx="1312863" cy="825500"/>
          </a:xfrm>
          <a:prstGeom prst="rect">
            <a:avLst/>
          </a:prstGeom>
          <a:noFill/>
          <a:ln w="9525">
            <a:noFill/>
            <a:miter lim="800000"/>
            <a:headEnd/>
            <a:tailEnd/>
          </a:ln>
        </p:spPr>
        <p:txBody>
          <a:bodyPr>
            <a:spAutoFit/>
          </a:bodyPr>
          <a:lstStyle/>
          <a:p>
            <a:pPr>
              <a:spcBef>
                <a:spcPct val="50000"/>
              </a:spcBef>
            </a:pPr>
            <a:r>
              <a:rPr lang="en-US" sz="1600" b="1" i="1">
                <a:solidFill>
                  <a:srgbClr val="A50021"/>
                </a:solidFill>
                <a:effectLst/>
              </a:rPr>
              <a:t>(Early) LATE    STAGES</a:t>
            </a:r>
          </a:p>
        </p:txBody>
      </p:sp>
      <p:sp>
        <p:nvSpPr>
          <p:cNvPr id="1125399" name="Text Box 24"/>
          <p:cNvSpPr txBox="1">
            <a:spLocks noChangeArrowheads="1"/>
          </p:cNvSpPr>
          <p:nvPr/>
        </p:nvSpPr>
        <p:spPr bwMode="auto">
          <a:xfrm>
            <a:off x="1905000" y="1311275"/>
            <a:ext cx="1963738" cy="581025"/>
          </a:xfrm>
          <a:prstGeom prst="rect">
            <a:avLst/>
          </a:prstGeom>
          <a:noFill/>
          <a:ln w="9525">
            <a:noFill/>
            <a:miter lim="800000"/>
            <a:headEnd/>
            <a:tailEnd/>
          </a:ln>
        </p:spPr>
        <p:txBody>
          <a:bodyPr>
            <a:spAutoFit/>
          </a:bodyPr>
          <a:lstStyle/>
          <a:p>
            <a:pPr algn="ctr">
              <a:spcBef>
                <a:spcPct val="50000"/>
              </a:spcBef>
            </a:pPr>
            <a:r>
              <a:rPr lang="en-US" sz="1600" b="1">
                <a:solidFill>
                  <a:srgbClr val="A50021"/>
                </a:solidFill>
                <a:effectLst/>
              </a:rPr>
              <a:t>DEMOGRAPHIC TRANSITION</a:t>
            </a:r>
          </a:p>
        </p:txBody>
      </p:sp>
      <p:sp>
        <p:nvSpPr>
          <p:cNvPr id="1125400" name="Text Box 25"/>
          <p:cNvSpPr txBox="1">
            <a:spLocks noChangeArrowheads="1"/>
          </p:cNvSpPr>
          <p:nvPr/>
        </p:nvSpPr>
        <p:spPr bwMode="auto">
          <a:xfrm>
            <a:off x="4140200" y="1311275"/>
            <a:ext cx="1963738" cy="581025"/>
          </a:xfrm>
          <a:prstGeom prst="rect">
            <a:avLst/>
          </a:prstGeom>
          <a:noFill/>
          <a:ln w="9525">
            <a:noFill/>
            <a:miter lim="800000"/>
            <a:headEnd/>
            <a:tailEnd/>
          </a:ln>
        </p:spPr>
        <p:txBody>
          <a:bodyPr>
            <a:spAutoFit/>
          </a:bodyPr>
          <a:lstStyle/>
          <a:p>
            <a:pPr algn="ctr">
              <a:spcBef>
                <a:spcPct val="50000"/>
              </a:spcBef>
            </a:pPr>
            <a:r>
              <a:rPr lang="en-US" sz="1600" b="1">
                <a:solidFill>
                  <a:srgbClr val="A50021"/>
                </a:solidFill>
                <a:effectLst/>
              </a:rPr>
              <a:t>EPIDEMIOLOGIC TRANSITION</a:t>
            </a:r>
          </a:p>
        </p:txBody>
      </p:sp>
      <p:sp>
        <p:nvSpPr>
          <p:cNvPr id="1125401" name="Text Box 26"/>
          <p:cNvSpPr txBox="1">
            <a:spLocks noChangeArrowheads="1"/>
          </p:cNvSpPr>
          <p:nvPr/>
        </p:nvSpPr>
        <p:spPr bwMode="auto">
          <a:xfrm>
            <a:off x="6375400" y="1311275"/>
            <a:ext cx="1963738" cy="581025"/>
          </a:xfrm>
          <a:prstGeom prst="rect">
            <a:avLst/>
          </a:prstGeom>
          <a:noFill/>
          <a:ln w="9525">
            <a:noFill/>
            <a:miter lim="800000"/>
            <a:headEnd/>
            <a:tailEnd/>
          </a:ln>
        </p:spPr>
        <p:txBody>
          <a:bodyPr>
            <a:spAutoFit/>
          </a:bodyPr>
          <a:lstStyle/>
          <a:p>
            <a:pPr algn="ctr">
              <a:spcBef>
                <a:spcPct val="50000"/>
              </a:spcBef>
            </a:pPr>
            <a:r>
              <a:rPr lang="en-US" sz="1600" b="1">
                <a:solidFill>
                  <a:srgbClr val="A50021"/>
                </a:solidFill>
                <a:effectLst/>
              </a:rPr>
              <a:t>NUTRITION TRANSITION</a:t>
            </a:r>
          </a:p>
        </p:txBody>
      </p:sp>
      <p:sp>
        <p:nvSpPr>
          <p:cNvPr id="1125402" name="Text Box 27"/>
          <p:cNvSpPr txBox="1">
            <a:spLocks noChangeArrowheads="1"/>
          </p:cNvSpPr>
          <p:nvPr/>
        </p:nvSpPr>
        <p:spPr bwMode="auto">
          <a:xfrm>
            <a:off x="179512" y="6453336"/>
            <a:ext cx="5486400" cy="274638"/>
          </a:xfrm>
          <a:prstGeom prst="rect">
            <a:avLst/>
          </a:prstGeom>
          <a:noFill/>
          <a:ln w="9525">
            <a:noFill/>
            <a:miter lim="800000"/>
            <a:headEnd/>
            <a:tailEnd/>
          </a:ln>
        </p:spPr>
        <p:txBody>
          <a:bodyPr>
            <a:spAutoFit/>
          </a:bodyPr>
          <a:lstStyle/>
          <a:p>
            <a:pPr>
              <a:spcBef>
                <a:spcPct val="50000"/>
              </a:spcBef>
            </a:pPr>
            <a:r>
              <a:rPr lang="en-US" sz="1200" dirty="0">
                <a:effectLst/>
              </a:rPr>
              <a:t>Adapted from Vorster et al. </a:t>
            </a:r>
            <a:r>
              <a:rPr lang="en-US" sz="1200" dirty="0" smtClean="0">
                <a:effectLst/>
              </a:rPr>
              <a:t>Nutrition </a:t>
            </a:r>
            <a:r>
              <a:rPr lang="en-US" sz="1200" dirty="0">
                <a:effectLst/>
              </a:rPr>
              <a:t>Rev 1999      </a:t>
            </a:r>
          </a:p>
        </p:txBody>
      </p:sp>
      <p:sp>
        <p:nvSpPr>
          <p:cNvPr id="1125403" name="Rectangle 28"/>
          <p:cNvSpPr>
            <a:spLocks noChangeArrowheads="1"/>
          </p:cNvSpPr>
          <p:nvPr/>
        </p:nvSpPr>
        <p:spPr bwMode="auto">
          <a:xfrm>
            <a:off x="4111600" y="3068960"/>
            <a:ext cx="2006600" cy="10668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1125404" name="Text Box 29"/>
          <p:cNvSpPr txBox="1">
            <a:spLocks noChangeArrowheads="1"/>
          </p:cNvSpPr>
          <p:nvPr/>
        </p:nvSpPr>
        <p:spPr bwMode="auto">
          <a:xfrm>
            <a:off x="1331913" y="404813"/>
            <a:ext cx="6858000" cy="492443"/>
          </a:xfrm>
          <a:prstGeom prst="rect">
            <a:avLst/>
          </a:prstGeom>
          <a:noFill/>
          <a:ln w="9525">
            <a:noFill/>
            <a:miter lim="800000"/>
            <a:headEnd/>
            <a:tailEnd/>
          </a:ln>
        </p:spPr>
        <p:txBody>
          <a:bodyPr>
            <a:spAutoFit/>
          </a:bodyPr>
          <a:lstStyle/>
          <a:p>
            <a:pPr algn="ctr">
              <a:spcBef>
                <a:spcPct val="50000"/>
              </a:spcBef>
            </a:pPr>
            <a:r>
              <a:rPr lang="en-US" sz="2600" b="1" dirty="0">
                <a:solidFill>
                  <a:srgbClr val="000099"/>
                </a:solidFill>
                <a:effectLst/>
                <a:latin typeface="Calibri" pitchFamily="34" charset="0"/>
              </a:rPr>
              <a:t>Stages of </a:t>
            </a:r>
            <a:r>
              <a:rPr lang="en-US" sz="2600" b="1" dirty="0" smtClean="0">
                <a:solidFill>
                  <a:srgbClr val="000099"/>
                </a:solidFill>
                <a:effectLst/>
                <a:latin typeface="Calibri" pitchFamily="34" charset="0"/>
              </a:rPr>
              <a:t>health transition</a:t>
            </a:r>
            <a:endParaRPr lang="en-US" sz="2600" b="1" dirty="0">
              <a:solidFill>
                <a:srgbClr val="000099"/>
              </a:solidFill>
              <a:effectLst/>
              <a:latin typeface="Calibri" pitchFamily="34" charset="0"/>
            </a:endParaRPr>
          </a:p>
        </p:txBody>
      </p:sp>
      <p:sp>
        <p:nvSpPr>
          <p:cNvPr id="1125405" name="Rectangle 30"/>
          <p:cNvSpPr>
            <a:spLocks noChangeArrowheads="1"/>
          </p:cNvSpPr>
          <p:nvPr/>
        </p:nvSpPr>
        <p:spPr bwMode="auto">
          <a:xfrm>
            <a:off x="2771775" y="404813"/>
            <a:ext cx="3200400" cy="457200"/>
          </a:xfrm>
          <a:prstGeom prst="rect">
            <a:avLst/>
          </a:prstGeom>
          <a:noFill/>
          <a:ln w="28575">
            <a:noFill/>
            <a:miter lim="800000"/>
            <a:headEnd/>
            <a:tailEnd/>
          </a:ln>
        </p:spPr>
        <p:txBody>
          <a:bodyPr wrap="none" anchor="ctr"/>
          <a:lstStyle/>
          <a:p>
            <a:endParaRPr lang="fr-FR" sz="2400">
              <a:effectLst/>
            </a:endParaRPr>
          </a:p>
        </p:txBody>
      </p:sp>
      <p:sp>
        <p:nvSpPr>
          <p:cNvPr id="31" name="Rectangle 15"/>
          <p:cNvSpPr>
            <a:spLocks noChangeArrowheads="1"/>
          </p:cNvSpPr>
          <p:nvPr/>
        </p:nvSpPr>
        <p:spPr bwMode="auto">
          <a:xfrm>
            <a:off x="1915344" y="5301208"/>
            <a:ext cx="1963738" cy="8382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32" name="Rectangle 16"/>
          <p:cNvSpPr>
            <a:spLocks noChangeArrowheads="1"/>
          </p:cNvSpPr>
          <p:nvPr/>
        </p:nvSpPr>
        <p:spPr bwMode="auto">
          <a:xfrm>
            <a:off x="4150544" y="5301208"/>
            <a:ext cx="1963738" cy="8382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33" name="Rectangle 17"/>
          <p:cNvSpPr>
            <a:spLocks noChangeArrowheads="1"/>
          </p:cNvSpPr>
          <p:nvPr/>
        </p:nvSpPr>
        <p:spPr bwMode="auto">
          <a:xfrm>
            <a:off x="6385744" y="5301208"/>
            <a:ext cx="1963738" cy="838200"/>
          </a:xfrm>
          <a:prstGeom prst="rect">
            <a:avLst/>
          </a:prstGeom>
          <a:noFill/>
          <a:ln w="28575">
            <a:solidFill>
              <a:schemeClr val="tx1"/>
            </a:solidFill>
            <a:miter lim="800000"/>
            <a:headEnd/>
            <a:tailEnd/>
          </a:ln>
        </p:spPr>
        <p:txBody>
          <a:bodyPr wrap="none" anchor="ctr"/>
          <a:lstStyle/>
          <a:p>
            <a:endParaRPr lang="fr-FR" sz="1800">
              <a:effectLst/>
            </a:endParaRPr>
          </a:p>
        </p:txBody>
      </p:sp>
      <p:sp>
        <p:nvSpPr>
          <p:cNvPr id="34" name="Text Box 18"/>
          <p:cNvSpPr txBox="1">
            <a:spLocks noChangeArrowheads="1"/>
          </p:cNvSpPr>
          <p:nvPr/>
        </p:nvSpPr>
        <p:spPr bwMode="auto">
          <a:xfrm>
            <a:off x="2050282" y="5301208"/>
            <a:ext cx="1693862" cy="830997"/>
          </a:xfrm>
          <a:prstGeom prst="rect">
            <a:avLst/>
          </a:prstGeom>
          <a:noFill/>
          <a:ln w="9525">
            <a:noFill/>
            <a:miter lim="800000"/>
            <a:headEnd/>
            <a:tailEnd/>
          </a:ln>
        </p:spPr>
        <p:txBody>
          <a:bodyPr>
            <a:spAutoFit/>
          </a:bodyPr>
          <a:lstStyle/>
          <a:p>
            <a:pPr algn="ctr">
              <a:spcBef>
                <a:spcPct val="50000"/>
              </a:spcBef>
            </a:pPr>
            <a:r>
              <a:rPr lang="en-US" sz="1600" b="1" dirty="0">
                <a:effectLst/>
              </a:rPr>
              <a:t>Reduced fertility, </a:t>
            </a:r>
            <a:r>
              <a:rPr lang="en-US" sz="1600" b="1" dirty="0" smtClean="0">
                <a:effectLst/>
              </a:rPr>
              <a:t>very old age</a:t>
            </a:r>
            <a:endParaRPr lang="en-US" sz="1600" b="1" dirty="0">
              <a:effectLst/>
            </a:endParaRPr>
          </a:p>
        </p:txBody>
      </p:sp>
      <p:sp>
        <p:nvSpPr>
          <p:cNvPr id="35" name="Text Box 19"/>
          <p:cNvSpPr txBox="1">
            <a:spLocks noChangeArrowheads="1"/>
          </p:cNvSpPr>
          <p:nvPr/>
        </p:nvSpPr>
        <p:spPr bwMode="auto">
          <a:xfrm>
            <a:off x="4201344" y="5301208"/>
            <a:ext cx="1828800" cy="854080"/>
          </a:xfrm>
          <a:prstGeom prst="rect">
            <a:avLst/>
          </a:prstGeom>
          <a:noFill/>
          <a:ln w="9525">
            <a:noFill/>
            <a:miter lim="800000"/>
            <a:headEnd/>
            <a:tailEnd/>
          </a:ln>
        </p:spPr>
        <p:txBody>
          <a:bodyPr>
            <a:spAutoFit/>
          </a:bodyPr>
          <a:lstStyle/>
          <a:p>
            <a:pPr algn="ctr">
              <a:spcBef>
                <a:spcPct val="50000"/>
              </a:spcBef>
            </a:pPr>
            <a:r>
              <a:rPr lang="en-US" sz="1600" b="1" dirty="0" smtClean="0">
                <a:effectLst/>
              </a:rPr>
              <a:t>Shift to other </a:t>
            </a:r>
            <a:r>
              <a:rPr lang="en-US" sz="1400" b="1" dirty="0" smtClean="0">
                <a:effectLst/>
              </a:rPr>
              <a:t>chronic   diseases</a:t>
            </a:r>
          </a:p>
          <a:p>
            <a:pPr algn="ctr">
              <a:spcBef>
                <a:spcPct val="50000"/>
              </a:spcBef>
            </a:pPr>
            <a:r>
              <a:rPr lang="en-US" sz="1300" b="1" dirty="0" smtClean="0"/>
              <a:t>(mental, </a:t>
            </a:r>
            <a:r>
              <a:rPr lang="en-US" sz="1300" b="1" dirty="0" err="1" smtClean="0"/>
              <a:t>osteo-artic</a:t>
            </a:r>
            <a:r>
              <a:rPr lang="en-US" sz="1300" b="1" dirty="0" smtClean="0"/>
              <a:t>)</a:t>
            </a:r>
            <a:endParaRPr lang="en-US" sz="1300" b="1" dirty="0">
              <a:effectLst/>
            </a:endParaRPr>
          </a:p>
        </p:txBody>
      </p:sp>
      <p:sp>
        <p:nvSpPr>
          <p:cNvPr id="36" name="Text Box 20"/>
          <p:cNvSpPr txBox="1">
            <a:spLocks noChangeArrowheads="1"/>
          </p:cNvSpPr>
          <p:nvPr/>
        </p:nvSpPr>
        <p:spPr bwMode="auto">
          <a:xfrm>
            <a:off x="6385744" y="5301208"/>
            <a:ext cx="1828800" cy="830997"/>
          </a:xfrm>
          <a:prstGeom prst="rect">
            <a:avLst/>
          </a:prstGeom>
          <a:noFill/>
          <a:ln w="9525">
            <a:noFill/>
            <a:miter lim="800000"/>
            <a:headEnd/>
            <a:tailEnd/>
          </a:ln>
        </p:spPr>
        <p:txBody>
          <a:bodyPr>
            <a:spAutoFit/>
          </a:bodyPr>
          <a:lstStyle/>
          <a:p>
            <a:pPr algn="ctr">
              <a:spcBef>
                <a:spcPct val="50000"/>
              </a:spcBef>
            </a:pPr>
            <a:r>
              <a:rPr lang="en-US" sz="1600" b="1" dirty="0" smtClean="0">
                <a:effectLst/>
              </a:rPr>
              <a:t>Health diet and lifestyles </a:t>
            </a:r>
            <a:r>
              <a:rPr lang="en-US" sz="1600" b="1" dirty="0">
                <a:effectLst/>
              </a:rPr>
              <a:t>predominate</a:t>
            </a:r>
          </a:p>
        </p:txBody>
      </p:sp>
      <p:sp>
        <p:nvSpPr>
          <p:cNvPr id="37" name="Text Box 23"/>
          <p:cNvSpPr txBox="1">
            <a:spLocks noChangeArrowheads="1"/>
          </p:cNvSpPr>
          <p:nvPr/>
        </p:nvSpPr>
        <p:spPr bwMode="auto">
          <a:xfrm>
            <a:off x="467544" y="5301208"/>
            <a:ext cx="1312863" cy="954107"/>
          </a:xfrm>
          <a:prstGeom prst="rect">
            <a:avLst/>
          </a:prstGeom>
          <a:noFill/>
          <a:ln w="9525">
            <a:noFill/>
            <a:miter lim="800000"/>
            <a:headEnd/>
            <a:tailEnd/>
          </a:ln>
        </p:spPr>
        <p:txBody>
          <a:bodyPr>
            <a:spAutoFit/>
          </a:bodyPr>
          <a:lstStyle/>
          <a:p>
            <a:pPr>
              <a:spcBef>
                <a:spcPct val="50000"/>
              </a:spcBef>
            </a:pPr>
            <a:r>
              <a:rPr lang="en-US" sz="1600" b="1" i="1" dirty="0" smtClean="0">
                <a:solidFill>
                  <a:srgbClr val="A50021"/>
                </a:solidFill>
                <a:effectLst/>
              </a:rPr>
              <a:t>(Late)</a:t>
            </a:r>
          </a:p>
          <a:p>
            <a:pPr>
              <a:spcBef>
                <a:spcPct val="50000"/>
              </a:spcBef>
            </a:pPr>
            <a:r>
              <a:rPr lang="en-US" sz="1600" b="1" i="1" dirty="0" smtClean="0">
                <a:solidFill>
                  <a:srgbClr val="A50021"/>
                </a:solidFill>
                <a:effectLst/>
              </a:rPr>
              <a:t> </a:t>
            </a:r>
            <a:r>
              <a:rPr lang="en-US" sz="1600" b="1" i="1" dirty="0">
                <a:solidFill>
                  <a:srgbClr val="A50021"/>
                </a:solidFill>
                <a:effectLst/>
              </a:rPr>
              <a:t>LATE    STAGES</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611560" y="332656"/>
            <a:ext cx="7772400" cy="838200"/>
          </a:xfrm>
        </p:spPr>
        <p:txBody>
          <a:bodyPr/>
          <a:lstStyle/>
          <a:p>
            <a:r>
              <a:rPr lang="en-US" sz="2600" b="1" dirty="0" smtClean="0">
                <a:solidFill>
                  <a:srgbClr val="000099"/>
                </a:solidFill>
                <a:latin typeface="Calibri" pitchFamily="34" charset="0"/>
              </a:rPr>
              <a:t>Links between health care transition, demographic transition and disease trends in populations</a:t>
            </a:r>
            <a:endParaRPr lang="en-US" sz="2600" b="1" dirty="0">
              <a:solidFill>
                <a:srgbClr val="000099"/>
              </a:solidFill>
              <a:latin typeface="Calibri" pitchFamily="34" charset="0"/>
            </a:endParaRPr>
          </a:p>
        </p:txBody>
      </p:sp>
      <p:sp>
        <p:nvSpPr>
          <p:cNvPr id="417795" name="Rectangle 3"/>
          <p:cNvSpPr>
            <a:spLocks noGrp="1" noChangeArrowheads="1"/>
          </p:cNvSpPr>
          <p:nvPr>
            <p:ph type="body" idx="1"/>
          </p:nvPr>
        </p:nvSpPr>
        <p:spPr>
          <a:xfrm>
            <a:off x="457200" y="1752600"/>
            <a:ext cx="8001000" cy="4114800"/>
          </a:xfrm>
        </p:spPr>
        <p:txBody>
          <a:bodyPr/>
          <a:lstStyle/>
          <a:p>
            <a:r>
              <a:rPr lang="en-US" sz="2400" dirty="0">
                <a:latin typeface="Calibri" pitchFamily="34" charset="0"/>
              </a:rPr>
              <a:t>Large influence on the dynamics of demographic transition</a:t>
            </a:r>
          </a:p>
          <a:p>
            <a:pPr lvl="1"/>
            <a:r>
              <a:rPr lang="en-US" sz="2400" dirty="0">
                <a:latin typeface="Calibri" pitchFamily="34" charset="0"/>
              </a:rPr>
              <a:t>e.g. ‘delayed transition model’ in many developing countries</a:t>
            </a:r>
          </a:p>
          <a:p>
            <a:pPr lvl="1"/>
            <a:r>
              <a:rPr lang="en-US" sz="2400" dirty="0">
                <a:latin typeface="Calibri" pitchFamily="34" charset="0"/>
              </a:rPr>
              <a:t>large decrease of infant mortality not followed by proportionate decrease in birth (fertility) rate resulting in particularly large population increase</a:t>
            </a:r>
          </a:p>
          <a:p>
            <a:pPr>
              <a:spcBef>
                <a:spcPct val="50000"/>
              </a:spcBef>
            </a:pPr>
            <a:r>
              <a:rPr lang="en-US" sz="2400" dirty="0">
                <a:latin typeface="Calibri" pitchFamily="34" charset="0"/>
              </a:rPr>
              <a:t>Access to and use of preventive and curative services</a:t>
            </a:r>
          </a:p>
          <a:p>
            <a:pPr>
              <a:spcBef>
                <a:spcPct val="50000"/>
              </a:spcBef>
            </a:pPr>
            <a:r>
              <a:rPr lang="en-US" sz="2400" dirty="0">
                <a:latin typeface="Calibri" pitchFamily="34" charset="0"/>
              </a:rPr>
              <a:t>Costs and allocation of preventive and curative resources, particularly in developing countries </a:t>
            </a:r>
            <a:r>
              <a:rPr lang="en-US" sz="2400" dirty="0" smtClean="0">
                <a:latin typeface="Calibri" pitchFamily="34" charset="0"/>
              </a:rPr>
              <a:t> (communicable diseases </a:t>
            </a:r>
            <a:r>
              <a:rPr lang="en-US" sz="2400" dirty="0" err="1" smtClean="0">
                <a:latin typeface="Calibri" pitchFamily="34" charset="0"/>
              </a:rPr>
              <a:t>vs</a:t>
            </a:r>
            <a:r>
              <a:rPr lang="en-US" sz="2400" dirty="0" smtClean="0">
                <a:latin typeface="Calibri" pitchFamily="34" charset="0"/>
              </a:rPr>
              <a:t> NVCDs)</a:t>
            </a:r>
            <a:endParaRPr lang="en-US" sz="2400" dirty="0">
              <a:latin typeface="Calibri"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57200" y="274638"/>
            <a:ext cx="8229600" cy="533400"/>
          </a:xfrm>
        </p:spPr>
        <p:txBody>
          <a:bodyPr/>
          <a:lstStyle/>
          <a:p>
            <a:r>
              <a:rPr lang="en-US" sz="2400" b="1" dirty="0">
                <a:solidFill>
                  <a:srgbClr val="000099"/>
                </a:solidFill>
              </a:rPr>
              <a:t>Health planning: using the transition to set priorities</a:t>
            </a:r>
          </a:p>
        </p:txBody>
      </p:sp>
      <p:sp>
        <p:nvSpPr>
          <p:cNvPr id="437251" name="Rectangle 3"/>
          <p:cNvSpPr>
            <a:spLocks noGrp="1" noChangeArrowheads="1"/>
          </p:cNvSpPr>
          <p:nvPr>
            <p:ph type="body" idx="1"/>
          </p:nvPr>
        </p:nvSpPr>
        <p:spPr>
          <a:xfrm>
            <a:off x="539552" y="1412776"/>
            <a:ext cx="8280920" cy="4454624"/>
          </a:xfrm>
        </p:spPr>
        <p:txBody>
          <a:bodyPr/>
          <a:lstStyle/>
          <a:p>
            <a:pPr>
              <a:buFontTx/>
              <a:buNone/>
            </a:pPr>
            <a:r>
              <a:rPr lang="en-US" sz="2200" dirty="0">
                <a:latin typeface="Calibri" pitchFamily="34" charset="0"/>
              </a:rPr>
              <a:t>     2 main methods of planning for budget allocation</a:t>
            </a:r>
          </a:p>
          <a:p>
            <a:pPr>
              <a:spcBef>
                <a:spcPct val="50000"/>
              </a:spcBef>
            </a:pPr>
            <a:r>
              <a:rPr lang="en-US" sz="2200" b="1" dirty="0">
                <a:latin typeface="Calibri" pitchFamily="34" charset="0"/>
              </a:rPr>
              <a:t>Retrospective method</a:t>
            </a:r>
            <a:r>
              <a:rPr lang="en-US" sz="2200" dirty="0">
                <a:latin typeface="Calibri" pitchFamily="34" charset="0"/>
              </a:rPr>
              <a:t>: allocation of resources according to previously established priorities </a:t>
            </a:r>
          </a:p>
          <a:p>
            <a:pPr>
              <a:buFontTx/>
              <a:buNone/>
            </a:pPr>
            <a:r>
              <a:rPr lang="en-US" sz="2200" dirty="0">
                <a:latin typeface="Calibri" pitchFamily="34" charset="0"/>
              </a:rPr>
              <a:t>     </a:t>
            </a:r>
            <a:r>
              <a:rPr lang="en-US" sz="2200" i="1" dirty="0">
                <a:latin typeface="Calibri" pitchFamily="34" charset="0"/>
              </a:rPr>
              <a:t>Better takes in account budget limitations but tends to perpetuate existing conditions</a:t>
            </a:r>
            <a:endParaRPr lang="en-US" sz="2200" dirty="0">
              <a:latin typeface="Calibri" pitchFamily="34" charset="0"/>
            </a:endParaRPr>
          </a:p>
          <a:p>
            <a:pPr>
              <a:spcBef>
                <a:spcPct val="50000"/>
              </a:spcBef>
            </a:pPr>
            <a:r>
              <a:rPr lang="en-US" sz="2200" b="1" dirty="0">
                <a:latin typeface="Calibri" pitchFamily="34" charset="0"/>
              </a:rPr>
              <a:t>Prospective method</a:t>
            </a:r>
            <a:r>
              <a:rPr lang="en-US" sz="2200" dirty="0">
                <a:latin typeface="Calibri" pitchFamily="34" charset="0"/>
              </a:rPr>
              <a:t>: starts with a definition of health needs (depends of age distribution [can be predicted], changes in prevalence rates of disease and risk factors and expectations) to then define service and resource equivalents</a:t>
            </a:r>
          </a:p>
          <a:p>
            <a:r>
              <a:rPr lang="en-US" sz="2200" i="1" dirty="0">
                <a:latin typeface="Calibri" pitchFamily="34" charset="0"/>
              </a:rPr>
              <a:t>Better anticipates future health needs and resource requirements</a:t>
            </a:r>
            <a:endParaRPr lang="en-US" sz="2200" dirty="0">
              <a:latin typeface="Calibri" pitchFamily="34" charset="0"/>
            </a:endParaRPr>
          </a:p>
        </p:txBody>
      </p:sp>
      <p:sp>
        <p:nvSpPr>
          <p:cNvPr id="437252" name="Text Box 4"/>
          <p:cNvSpPr txBox="1">
            <a:spLocks noChangeArrowheads="1"/>
          </p:cNvSpPr>
          <p:nvPr/>
        </p:nvSpPr>
        <p:spPr bwMode="auto">
          <a:xfrm>
            <a:off x="765175" y="6324600"/>
            <a:ext cx="5513388" cy="274638"/>
          </a:xfrm>
          <a:prstGeom prst="rect">
            <a:avLst/>
          </a:prstGeom>
          <a:noFill/>
          <a:ln w="9525">
            <a:noFill/>
            <a:miter lim="800000"/>
            <a:headEnd/>
            <a:tailEnd/>
          </a:ln>
          <a:effectLst/>
        </p:spPr>
        <p:txBody>
          <a:bodyPr wrap="none">
            <a:spAutoFit/>
          </a:bodyPr>
          <a:lstStyle/>
          <a:p>
            <a:pPr eaLnBrk="0" hangingPunct="0"/>
            <a:r>
              <a:rPr lang="en-US" sz="1200">
                <a:latin typeface="Calibri" pitchFamily="34" charset="0"/>
              </a:rPr>
              <a:t>Bobadilla et al. In Jamison ed. Disease Control Priorities in DC. Oxford UP, WB, 1993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bwMode="auto">
          <a:xfrm>
            <a:off x="251520" y="0"/>
            <a:ext cx="8892480" cy="9807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kumimoji="0" lang="en-US" sz="2400" b="1" i="0" u="none" strike="noStrike" kern="0" cap="none" spc="0" normalizeH="0" baseline="0" noProof="0" dirty="0" smtClean="0">
                <a:ln>
                  <a:noFill/>
                </a:ln>
                <a:solidFill>
                  <a:srgbClr val="000099"/>
                </a:solidFill>
                <a:effectLst/>
                <a:uLnTx/>
                <a:uFillTx/>
                <a:latin typeface="Calibri" pitchFamily="34" charset="0"/>
                <a:ea typeface="+mj-ea"/>
                <a:cs typeface="+mj-cs"/>
              </a:rPr>
              <a:t>GBD between</a:t>
            </a:r>
            <a:r>
              <a:rPr kumimoji="0" lang="en-US" sz="2400" b="1" i="0" u="none" strike="noStrike" kern="0" cap="none" spc="0" normalizeH="0" noProof="0" dirty="0" smtClean="0">
                <a:ln>
                  <a:noFill/>
                </a:ln>
                <a:solidFill>
                  <a:srgbClr val="000099"/>
                </a:solidFill>
                <a:effectLst/>
                <a:uLnTx/>
                <a:uFillTx/>
                <a:latin typeface="Calibri" pitchFamily="34" charset="0"/>
                <a:ea typeface="+mj-ea"/>
                <a:cs typeface="+mj-cs"/>
              </a:rPr>
              <a:t> 1</a:t>
            </a:r>
            <a:r>
              <a:rPr lang="en-US" b="1" kern="0" dirty="0" smtClean="0">
                <a:solidFill>
                  <a:srgbClr val="000099"/>
                </a:solidFill>
                <a:latin typeface="Calibri" pitchFamily="34" charset="0"/>
                <a:ea typeface="+mj-ea"/>
                <a:cs typeface="+mj-cs"/>
              </a:rPr>
              <a:t>990 and 2013 </a:t>
            </a:r>
            <a:r>
              <a:rPr kumimoji="0" lang="en-US" sz="2400" b="1" i="0" u="none" strike="noStrike" kern="0" cap="none" spc="0" normalizeH="0" noProof="0" dirty="0" smtClean="0">
                <a:ln>
                  <a:noFill/>
                </a:ln>
                <a:solidFill>
                  <a:srgbClr val="000099"/>
                </a:solidFill>
                <a:effectLst/>
                <a:uLnTx/>
                <a:uFillTx/>
                <a:latin typeface="Calibri" pitchFamily="34" charset="0"/>
                <a:ea typeface="+mj-ea"/>
                <a:cs typeface="+mj-cs"/>
              </a:rPr>
              <a:t>: total burden increases in most countries but age-adjusted rates decrease in many countries, </a:t>
            </a:r>
            <a:endParaRPr kumimoji="0" lang="fr-FR" sz="2400" b="1" i="0" u="none" strike="noStrike" kern="0" cap="none" spc="0" normalizeH="0" baseline="0" noProof="0" dirty="0">
              <a:ln>
                <a:noFill/>
              </a:ln>
              <a:solidFill>
                <a:srgbClr val="000099"/>
              </a:solidFill>
              <a:effectLst/>
              <a:uLnTx/>
              <a:uFillTx/>
              <a:latin typeface="Calibri" pitchFamily="34" charset="0"/>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251520" y="5661248"/>
            <a:ext cx="8352929" cy="432048"/>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1979712" y="980728"/>
            <a:ext cx="6624736" cy="4953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251520" y="1484784"/>
            <a:ext cx="8423795" cy="1016103"/>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241548" y="2420888"/>
            <a:ext cx="8290892" cy="466725"/>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251520" y="2780928"/>
            <a:ext cx="8388424" cy="552450"/>
          </a:xfrm>
          <a:prstGeom prst="rect">
            <a:avLst/>
          </a:prstGeom>
          <a:noFill/>
          <a:ln w="9525">
            <a:noFill/>
            <a:miter lim="800000"/>
            <a:headEnd/>
            <a:tailEnd/>
          </a:ln>
        </p:spPr>
      </p:pic>
      <p:pic>
        <p:nvPicPr>
          <p:cNvPr id="4103" name="Picture 7"/>
          <p:cNvPicPr>
            <a:picLocks noChangeAspect="1" noChangeArrowheads="1"/>
          </p:cNvPicPr>
          <p:nvPr/>
        </p:nvPicPr>
        <p:blipFill>
          <a:blip r:embed="rId8" cstate="print"/>
          <a:srcRect/>
          <a:stretch>
            <a:fillRect/>
          </a:stretch>
        </p:blipFill>
        <p:spPr bwMode="auto">
          <a:xfrm>
            <a:off x="323528" y="3356992"/>
            <a:ext cx="8280920" cy="288179"/>
          </a:xfrm>
          <a:prstGeom prst="rect">
            <a:avLst/>
          </a:prstGeom>
          <a:noFill/>
          <a:ln w="9525">
            <a:noFill/>
            <a:miter lim="800000"/>
            <a:headEnd/>
            <a:tailEnd/>
          </a:ln>
        </p:spPr>
      </p:pic>
      <p:pic>
        <p:nvPicPr>
          <p:cNvPr id="4104" name="Picture 8"/>
          <p:cNvPicPr>
            <a:picLocks noChangeAspect="1" noChangeArrowheads="1"/>
          </p:cNvPicPr>
          <p:nvPr/>
        </p:nvPicPr>
        <p:blipFill>
          <a:blip r:embed="rId9" cstate="print"/>
          <a:srcRect/>
          <a:stretch>
            <a:fillRect/>
          </a:stretch>
        </p:blipFill>
        <p:spPr bwMode="auto">
          <a:xfrm>
            <a:off x="251520" y="3717032"/>
            <a:ext cx="8316416" cy="876300"/>
          </a:xfrm>
          <a:prstGeom prst="rect">
            <a:avLst/>
          </a:prstGeom>
          <a:noFill/>
          <a:ln w="9525">
            <a:noFill/>
            <a:miter lim="800000"/>
            <a:headEnd/>
            <a:tailEnd/>
          </a:ln>
        </p:spPr>
      </p:pic>
      <p:pic>
        <p:nvPicPr>
          <p:cNvPr id="4107" name="Picture 11"/>
          <p:cNvPicPr>
            <a:picLocks noChangeAspect="1" noChangeArrowheads="1"/>
          </p:cNvPicPr>
          <p:nvPr/>
        </p:nvPicPr>
        <p:blipFill>
          <a:blip r:embed="rId10" cstate="print"/>
          <a:srcRect/>
          <a:stretch>
            <a:fillRect/>
          </a:stretch>
        </p:blipFill>
        <p:spPr bwMode="auto">
          <a:xfrm>
            <a:off x="251520" y="4581127"/>
            <a:ext cx="8352928" cy="322245"/>
          </a:xfrm>
          <a:prstGeom prst="rect">
            <a:avLst/>
          </a:prstGeom>
          <a:noFill/>
          <a:ln w="9525">
            <a:noFill/>
            <a:miter lim="800000"/>
            <a:headEnd/>
            <a:tailEnd/>
          </a:ln>
        </p:spPr>
      </p:pic>
      <p:pic>
        <p:nvPicPr>
          <p:cNvPr id="4109" name="Picture 13"/>
          <p:cNvPicPr>
            <a:picLocks noChangeAspect="1" noChangeArrowheads="1"/>
          </p:cNvPicPr>
          <p:nvPr/>
        </p:nvPicPr>
        <p:blipFill>
          <a:blip r:embed="rId11" cstate="print"/>
          <a:srcRect/>
          <a:stretch>
            <a:fillRect/>
          </a:stretch>
        </p:blipFill>
        <p:spPr bwMode="auto">
          <a:xfrm>
            <a:off x="179512" y="4941168"/>
            <a:ext cx="8352928" cy="725953"/>
          </a:xfrm>
          <a:prstGeom prst="rect">
            <a:avLst/>
          </a:prstGeom>
          <a:noFill/>
          <a:ln w="9525">
            <a:noFill/>
            <a:miter lim="800000"/>
            <a:headEnd/>
            <a:tailEnd/>
          </a:ln>
        </p:spPr>
      </p:pic>
      <p:pic>
        <p:nvPicPr>
          <p:cNvPr id="4110" name="Picture 14"/>
          <p:cNvPicPr>
            <a:picLocks noChangeAspect="1" noChangeArrowheads="1"/>
          </p:cNvPicPr>
          <p:nvPr/>
        </p:nvPicPr>
        <p:blipFill>
          <a:blip r:embed="rId12" cstate="print"/>
          <a:srcRect/>
          <a:stretch>
            <a:fillRect/>
          </a:stretch>
        </p:blipFill>
        <p:spPr bwMode="auto">
          <a:xfrm>
            <a:off x="179512" y="6093296"/>
            <a:ext cx="8424936" cy="6953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5212</TotalTime>
  <Words>12222</Words>
  <Application>Microsoft Office PowerPoint</Application>
  <PresentationFormat>Affichage à l'écran (4:3)</PresentationFormat>
  <Paragraphs>1171</Paragraphs>
  <Slides>96</Slides>
  <Notes>34</Notes>
  <HiddenSlides>0</HiddenSlides>
  <MMClips>0</MMClips>
  <ScaleCrop>false</ScaleCrop>
  <HeadingPairs>
    <vt:vector size="6" baseType="variant">
      <vt:variant>
        <vt:lpstr>Thème</vt:lpstr>
      </vt:variant>
      <vt:variant>
        <vt:i4>1</vt:i4>
      </vt:variant>
      <vt:variant>
        <vt:lpstr>Serveurs OLE incorporés</vt:lpstr>
      </vt:variant>
      <vt:variant>
        <vt:i4>8</vt:i4>
      </vt:variant>
      <vt:variant>
        <vt:lpstr>Titres des diapositives</vt:lpstr>
      </vt:variant>
      <vt:variant>
        <vt:i4>96</vt:i4>
      </vt:variant>
    </vt:vector>
  </HeadingPairs>
  <TitlesOfParts>
    <vt:vector size="105" baseType="lpstr">
      <vt:lpstr>Default Design</vt:lpstr>
      <vt:lpstr>Picture</vt:lpstr>
      <vt:lpstr>Feuille de calcul</vt:lpstr>
      <vt:lpstr>Chart</vt:lpstr>
      <vt:lpstr>Image</vt:lpstr>
      <vt:lpstr>Document</vt:lpstr>
      <vt:lpstr>Graphique Microsoft Excel</vt:lpstr>
      <vt:lpstr>Equation</vt:lpstr>
      <vt:lpstr>Équation</vt:lpstr>
      <vt:lpstr>Diapositive 1</vt:lpstr>
      <vt:lpstr>Diapositive 2</vt:lpstr>
      <vt:lpstr>Diapositive 3</vt:lpstr>
      <vt:lpstr>Diapositive 4</vt:lpstr>
      <vt:lpstr>Two main engines of the health transition in populations:  epidemiologic transition and demographic transition</vt:lpstr>
      <vt:lpstr>Diapositive 6</vt:lpstr>
      <vt:lpstr>Diapositive 7</vt:lpstr>
      <vt:lpstr>Essentials of the Global Burden of Diseases project (GBD) </vt:lpstr>
      <vt:lpstr>Diapositive 9</vt:lpstr>
      <vt:lpstr>Higher NCD mortality rates in LMIC vs. HIC, age 15-59</vt:lpstr>
      <vt:lpstr>Diapositive 11</vt:lpstr>
      <vt:lpstr>Diapositive 12</vt:lpstr>
      <vt:lpstr>Diapositive 13</vt:lpstr>
      <vt:lpstr>Diapositive 14</vt:lpstr>
      <vt:lpstr>Diapositive 15</vt:lpstr>
      <vt:lpstr>Age-standardized DALYs by regions (GBD 2004): large share of “main NCDs” but also large share of neurodegenerative conditions</vt:lpstr>
      <vt:lpstr>Diapositive 17</vt:lpstr>
      <vt:lpstr>Diapositive 18</vt:lpstr>
      <vt:lpstr>Risk factors analyzed in GBD (implicitly: interventions exist to reduce these risk factors in the population)</vt:lpstr>
      <vt:lpstr>Diapositive 20</vt:lpstr>
      <vt:lpstr>Divergent trends in BMI, BP and TC in LMICs and HICs (GBD)</vt:lpstr>
      <vt:lpstr>Diapositive 22</vt:lpstr>
      <vt:lpstr>Diapositive 23</vt:lpstr>
      <vt:lpstr>Screenshot of an output from GBD Compare showing a treemap of YLLs in India in 2010</vt:lpstr>
      <vt:lpstr>Ranking of leading causes of DALYS by regions, 2010</vt:lpstr>
      <vt:lpstr>Diapositive 26</vt:lpstr>
      <vt:lpstr>Diapositive 27</vt:lpstr>
      <vt:lpstr>Diapositive 28</vt:lpstr>
      <vt:lpstr>Diapositive 29</vt:lpstr>
      <vt:lpstr>Estimates of GBD are useful to inform on potential health gains.   The transition from traditional to modern risks will largely depends on the public health policies response implemented by countries</vt:lpstr>
      <vt:lpstr>Conclusions</vt:lpstr>
      <vt:lpstr>Diapositive 32</vt:lpstr>
      <vt:lpstr>Changing socio-economic structures underlie changes in behaviors (epidemiological transition, nutrition transition) </vt:lpstr>
      <vt:lpstr>Bell shape of levels of BMI, SBP, and cholesterol according to a country’s development (GDP) </vt:lpstr>
      <vt:lpstr>Main engines of the health transition</vt:lpstr>
      <vt:lpstr>Diapositive 36</vt:lpstr>
      <vt:lpstr>Diapositive 37</vt:lpstr>
      <vt:lpstr>Diapositive 38</vt:lpstr>
      <vt:lpstr>Diapositive 39</vt:lpstr>
      <vt:lpstr>The epidemiologic transition (health transition)</vt:lpstr>
      <vt:lpstr>The 4 stages of the health transition</vt:lpstr>
      <vt:lpstr>Screenshot of an output of “GBD Compare” showing treemap of deaths (here men 30–34 years in Venezuela) and proportion of deaths due to violence in this age group worldwide</vt:lpstr>
      <vt:lpstr>Diapositive 43</vt:lpstr>
      <vt:lpstr>Diapositive 44</vt:lpstr>
      <vt:lpstr>Diapositive 45</vt:lpstr>
      <vt:lpstr>Are NCDs diseases of affluence? World income percentiles and age-standardised death rates for NCD and CD</vt:lpstr>
      <vt:lpstr>Demographic transition (Mauritius, 1890-1990): decrease of mortality followed by decrease of fertility </vt:lpstr>
      <vt:lpstr>Demographic transition, Mexico, 1900-2010</vt:lpstr>
      <vt:lpstr>Demographic/epidemiologic transition framework</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Global Burden of Disease</vt:lpstr>
      <vt:lpstr>Diapositive 62</vt:lpstr>
      <vt:lpstr>Global Burden of Disease and Risk Factors 2004</vt:lpstr>
      <vt:lpstr>Sources for GBD estimates of mortality and causes of death</vt:lpstr>
      <vt:lpstr>Assessing cause of death: principles of ICD coding</vt:lpstr>
      <vt:lpstr>Introduction 1</vt:lpstr>
      <vt:lpstr>Diapositive 67</vt:lpstr>
      <vt:lpstr>Diapositive 68</vt:lpstr>
      <vt:lpstr>Diapositive 69</vt:lpstr>
      <vt:lpstr>Duration of YLD and YLL is scaled to  standard expected years of life lost (for LE 82 W,80 M)</vt:lpstr>
      <vt:lpstr>DALYs: which projected life expectancy?  92 ? </vt:lpstr>
      <vt:lpstr>Age weighting: value of a year of life is different at different ages in some versions of the GBD </vt:lpstr>
      <vt:lpstr>Diapositive 73</vt:lpstr>
      <vt:lpstr>Diapositive 74</vt:lpstr>
      <vt:lpstr>GBD: modeling trends in  mortality and disability</vt:lpstr>
      <vt:lpstr>Attributable fractions associated with risks</vt:lpstr>
      <vt:lpstr>49% decrease in age-adjusted mortality for stroke and MI between 1989 and 2010 in Seychelles</vt:lpstr>
      <vt:lpstr>Trends in number of total and CVD deaths, Seychelles 1990-2010 (vital statistics) </vt:lpstr>
      <vt:lpstr>Diapositive 79</vt:lpstr>
      <vt:lpstr>Diapositive 80</vt:lpstr>
      <vt:lpstr>Age-standardized mortality rates by cause, WHO regions, 2008 </vt:lpstr>
      <vt:lpstr>Total deaths by broad cause, region, and income group, 2008</vt:lpstr>
      <vt:lpstr>Diapositive 83</vt:lpstr>
      <vt:lpstr>Global deaths by age and region in 1990 and 2013</vt:lpstr>
      <vt:lpstr>Map of age-standardized ischemic heart disease mortality rate per 100’000 persons in 21 world regions, 2010, GBD 2010</vt:lpstr>
      <vt:lpstr>Projected deaths in Pakistan in 2010 and 2025 by age and cause</vt:lpstr>
      <vt:lpstr>Burden of disease attributable to 20 leading risk factors expressed as % of total DALYs, UK, 2010</vt:lpstr>
      <vt:lpstr>Ranking of leading risk factors in 1990 &amp; 2010, and % change (world)</vt:lpstr>
      <vt:lpstr>Risk factors ranked by attributable burden of disease &amp; by country, 2010</vt:lpstr>
      <vt:lpstr>Diapositive 90</vt:lpstr>
      <vt:lpstr>Screenshot of an output of GBD Compare showing the percentage of DALYs attributable to tobacco by country in 2010 for both sexes combined</vt:lpstr>
      <vt:lpstr>Diapositive 92</vt:lpstr>
      <vt:lpstr>Diapositive 93</vt:lpstr>
      <vt:lpstr>Links between health care transition, demographic transition and disease trends in populations</vt:lpstr>
      <vt:lpstr>Health planning: using the transition to set priorities</vt:lpstr>
      <vt:lpstr>Diapositive 96</vt:lpstr>
    </vt:vector>
  </TitlesOfParts>
  <Company>Hospices Cantonaux / CHUV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Informatique</dc:creator>
  <cp:lastModifiedBy>Bovet Pascal (HOS43303)</cp:lastModifiedBy>
  <cp:revision>199</cp:revision>
  <dcterms:created xsi:type="dcterms:W3CDTF">2009-12-20T11:42:55Z</dcterms:created>
  <dcterms:modified xsi:type="dcterms:W3CDTF">2015-05-03T20:55:25Z</dcterms:modified>
</cp:coreProperties>
</file>